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5" r:id="rId6"/>
    <p:sldId id="266" r:id="rId7"/>
    <p:sldId id="267" r:id="rId8"/>
    <p:sldId id="268" r:id="rId9"/>
    <p:sldId id="269" r:id="rId10"/>
    <p:sldId id="262" r:id="rId11"/>
    <p:sldId id="264" r:id="rId12"/>
    <p:sldId id="270" r:id="rId13"/>
    <p:sldId id="258" r:id="rId14"/>
    <p:sldId id="271" r:id="rId15"/>
    <p:sldId id="273" r:id="rId16"/>
    <p:sldId id="272" r:id="rId17"/>
    <p:sldId id="274" r:id="rId18"/>
    <p:sldId id="275" r:id="rId19"/>
    <p:sldId id="278" r:id="rId20"/>
    <p:sldId id="279" r:id="rId21"/>
    <p:sldId id="257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27102A9-8310-4765-A935-A1911B00CA55}" styleName="Světlý styl 1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24AB3-B252-4BA4-8603-DB73F0E3950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4899E8-C6FD-499D-A9FF-500B445214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6D24AB3-B252-4BA4-8603-DB73F0E3950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74899E8-C6FD-499D-A9FF-500B445214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24AB3-B252-4BA4-8603-DB73F0E3950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899E8-C6FD-499D-A9FF-500B445214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24AB3-B252-4BA4-8603-DB73F0E3950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899E8-C6FD-499D-A9FF-500B445214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899E8-C6FD-499D-A9FF-500B445214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24AB3-B252-4BA4-8603-DB73F0E3950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24AB3-B252-4BA4-8603-DB73F0E3950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899E8-C6FD-499D-A9FF-500B445214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24AB3-B252-4BA4-8603-DB73F0E3950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899E8-C6FD-499D-A9FF-500B445214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6D24AB3-B252-4BA4-8603-DB73F0E3950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74899E8-C6FD-499D-A9FF-500B445214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24AB3-B252-4BA4-8603-DB73F0E3950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4899E8-C6FD-499D-A9FF-500B445214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24AB3-B252-4BA4-8603-DB73F0E3950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899E8-C6FD-499D-A9FF-500B445214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24AB3-B252-4BA4-8603-DB73F0E3950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899E8-C6FD-499D-A9FF-500B445214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6D24AB3-B252-4BA4-8603-DB73F0E3950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74899E8-C6FD-499D-A9FF-500B445214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e/e7/Angel_falls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hyperlink" Target="//upload.wikimedia.org/wikipedia/commons/8/83/Iguacu-004.jpg" TargetMode="Externa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2/2d/Colorado_River_at_Bullhead_City_2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8/8e/Niagara_Falls_USA-CANADA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a/af/Grlakes_lawrence_map.png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e/e7/Angel_falls.jpg" TargetMode="External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8/83/Iguacu-004.jpg" TargetMode="External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2/2d/Colorado_River_at_Bullhead_City_2.jpg" TargetMode="External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8/8e/Niagara_Falls_USA-CANADA.jpg" TargetMode="External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9/94/Manaus-Amazon-NASA.jpg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2/2c/Iguazu_D%C3%A9cembre_2007_-_Panorama_7.jpg/800px-Iguazu_D%C3%A9cembre_2007_-_Panorama_7.jpg" TargetMode="External"/><Relationship Id="rId3" Type="http://schemas.openxmlformats.org/officeDocument/2006/relationships/hyperlink" Target="http://upload.wikimedia.org/wikipedia/commons/e/e7/Angel_falls.jpg" TargetMode="External"/><Relationship Id="rId7" Type="http://schemas.openxmlformats.org/officeDocument/2006/relationships/hyperlink" Target="http://upload.wikimedia.org/wikipedia/commons/thumb/8/8e/Niagara_Falls_USA-CANADA.jpg/800px-Niagara_Falls_USA-CANADA.jpg" TargetMode="External"/><Relationship Id="rId2" Type="http://schemas.openxmlformats.org/officeDocument/2006/relationships/hyperlink" Target="http://upload.wikimedia.org/wikipedia/commons/thumb/5/56/Amazon_river.JPG/800px-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2/2d/Colorado_River_at_Bullhead_City_2.jpg/800px-Colorado_River_at_Bullhead_City_2.jpg" TargetMode="External"/><Relationship Id="rId5" Type="http://schemas.openxmlformats.org/officeDocument/2006/relationships/hyperlink" Target="http://upload.wikimedia.org/wikipedia/commons/thumb/3/3e/Ilha_do_Sol23_ST.jpg/800px-Ilha_do_Sol23_ST.jpg" TargetMode="External"/><Relationship Id="rId4" Type="http://schemas.openxmlformats.org/officeDocument/2006/relationships/hyperlink" Target="http://upload.wikimedia.org/wikipedia/commons/thumb/8/83/Iguacu-004.jpg/391px-Iguacu-00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3648" y="188640"/>
            <a:ext cx="6083808" cy="14874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1115616" y="1700808"/>
            <a:ext cx="66967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b="1" dirty="0"/>
              <a:t>DIGITÁLNÍ UČEBNÍ MATERIÁL: </a:t>
            </a:r>
            <a:r>
              <a:rPr lang="cs-CZ" b="1" dirty="0" smtClean="0"/>
              <a:t>VY_32_INOVACE_06_Z67_01 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5224526"/>
              </p:ext>
            </p:extLst>
          </p:nvPr>
        </p:nvGraphicFramePr>
        <p:xfrm>
          <a:off x="539552" y="2492896"/>
          <a:ext cx="8136904" cy="3814126"/>
        </p:xfrm>
        <a:graphic>
          <a:graphicData uri="http://schemas.openxmlformats.org/drawingml/2006/table">
            <a:tbl>
              <a:tblPr bandRow="1" bandCol="1">
                <a:tableStyleId>{5940675A-B579-460E-94D1-54222C63F5DA}</a:tableStyleId>
              </a:tblPr>
              <a:tblGrid>
                <a:gridCol w="2736304"/>
                <a:gridCol w="5400600"/>
              </a:tblGrid>
              <a:tr h="737313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T.G. Masaryka </a:t>
                      </a:r>
                      <a:r>
                        <a:rPr lang="cs-CZ" dirty="0" err="1" smtClean="0"/>
                        <a:t>Komárov</a:t>
                      </a:r>
                      <a:r>
                        <a:rPr lang="cs-CZ" dirty="0" smtClean="0"/>
                        <a:t>, okres Beroun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Jméno autora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Borovský Štefan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vytvoření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16.11.2013</a:t>
                      </a:r>
                      <a:endParaRPr lang="cs-CZ" dirty="0"/>
                    </a:p>
                  </a:txBody>
                  <a:tcPr/>
                </a:tc>
              </a:tr>
              <a:tr h="591005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Zeměpis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smtClean="0"/>
                        <a:t>Tematická </a:t>
                      </a:r>
                      <a:r>
                        <a:rPr lang="cs-CZ" dirty="0" smtClean="0"/>
                        <a:t>oblast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Zeměpis  6. a  7. ročník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Amerika - vodstvo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24000"/>
            <a:ext cx="8496944" cy="457200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cs-CZ" sz="1800" dirty="0" smtClean="0"/>
              <a:t>Prezentace obsahuje látku jedné vyučovací hodiny  - vodstvo Ameriky, nebo část hodiny (cca 20 minut) z hodiny přírodní poměry Ameriky (bez pracovního listu).</a:t>
            </a:r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Str. 4 až 9 - obsahují informace o řekách,vodopádech a jezerech Jižní a Severní 	         Ameriky. Na každé stránce jsou fotky daných objektů, které se objeví po                       kliknutí za použití světelného a zvukového efektu</a:t>
            </a:r>
            <a:r>
              <a:rPr lang="cs-CZ" sz="1600" dirty="0" smtClean="0"/>
              <a:t>. </a:t>
            </a:r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Str. 10 - obsahuje kontrolní otázky ve formě kvízu. Žáci si vybírají ze tří možností.  Dvě nesprávné odpovědi při kliknutí odlétnou a správné odpovědi se zvětší a jsou doprovázeny aplausem. </a:t>
            </a:r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Str. 11 - obsahuje křížovku. Jednotlivé řádky jsou skryté a při správné odpovědi se po kliknutí zobrazí se zvukovým a světelným efektem.</a:t>
            </a:r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Str. 12 -obsahuje otázky ke křížovce.</a:t>
            </a:r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Str. 13 až 19 – obsahují fotky vodopádů, řek  a jezer Ameriky.</a:t>
            </a:r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Str. 20 – obsahuje pracovní list (křížovku).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1196752"/>
            <a:ext cx="8208912" cy="460851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00B050"/>
                </a:solidFill>
              </a:rPr>
              <a:t>Přírodní poměry Ameriky:</a:t>
            </a:r>
          </a:p>
          <a:p>
            <a:pPr algn="ctr"/>
            <a:r>
              <a:rPr lang="cs-CZ" sz="4800" b="1" dirty="0">
                <a:solidFill>
                  <a:srgbClr val="00B050"/>
                </a:solidFill>
              </a:rPr>
              <a:t>V</a:t>
            </a:r>
            <a:r>
              <a:rPr lang="cs-CZ" sz="4800" b="1" dirty="0" smtClean="0">
                <a:solidFill>
                  <a:srgbClr val="00B050"/>
                </a:solidFill>
              </a:rPr>
              <a:t>odstvo</a:t>
            </a:r>
            <a:endParaRPr lang="cs-CZ" sz="48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72000"/>
          </a:xfrm>
        </p:spPr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Amazonka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92D050"/>
                </a:solidFill>
              </a:rPr>
              <a:t>nejmohutnější řeka Ameriky i světa</a:t>
            </a:r>
          </a:p>
          <a:p>
            <a:r>
              <a:rPr lang="cs-CZ" dirty="0" smtClean="0"/>
              <a:t>Odvodňuje území o velikosti poloviny Evropy</a:t>
            </a:r>
          </a:p>
          <a:p>
            <a:r>
              <a:rPr lang="cs-CZ" dirty="0" smtClean="0"/>
              <a:t>Nejdelší řeka na světě – </a:t>
            </a:r>
            <a:r>
              <a:rPr lang="cs-CZ" dirty="0" smtClean="0">
                <a:solidFill>
                  <a:srgbClr val="92D050"/>
                </a:solidFill>
              </a:rPr>
              <a:t>7062 km</a:t>
            </a:r>
          </a:p>
          <a:p>
            <a:endParaRPr lang="cs-CZ" dirty="0" smtClean="0"/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Vodstvo Jižní Ameriky - </a:t>
            </a:r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řeky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pic>
        <p:nvPicPr>
          <p:cNvPr id="2051" name="Picture 3" descr="C:\Documents and Settings\ucitel\Plocha\800px-Amazon_rive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284984"/>
            <a:ext cx="4752528" cy="309634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55576" y="3212976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Další řeky: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3645024"/>
            <a:ext cx="33843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err="1" smtClean="0">
                <a:solidFill>
                  <a:srgbClr val="92D050"/>
                </a:solidFill>
              </a:rPr>
              <a:t>Paraná</a:t>
            </a:r>
            <a:r>
              <a:rPr lang="cs-CZ" sz="2600" dirty="0" smtClean="0">
                <a:solidFill>
                  <a:srgbClr val="92D050"/>
                </a:solidFill>
              </a:rPr>
              <a:t>  a Uruguay  </a:t>
            </a:r>
          </a:p>
          <a:p>
            <a:r>
              <a:rPr lang="cs-CZ" sz="2600" dirty="0" smtClean="0"/>
              <a:t>spolu vytváří ústí </a:t>
            </a:r>
            <a:r>
              <a:rPr lang="cs-CZ" sz="2600" dirty="0" smtClean="0">
                <a:solidFill>
                  <a:srgbClr val="92D050"/>
                </a:solidFill>
              </a:rPr>
              <a:t>La Plata</a:t>
            </a:r>
          </a:p>
          <a:p>
            <a:endParaRPr lang="cs-CZ" sz="2600" dirty="0" smtClean="0">
              <a:solidFill>
                <a:srgbClr val="92D050"/>
              </a:solidFill>
            </a:endParaRPr>
          </a:p>
          <a:p>
            <a:r>
              <a:rPr lang="cs-CZ" sz="2600" dirty="0" err="1" smtClean="0">
                <a:solidFill>
                  <a:srgbClr val="92D050"/>
                </a:solidFill>
              </a:rPr>
              <a:t>Orinoco</a:t>
            </a:r>
            <a:r>
              <a:rPr lang="cs-CZ" sz="2600" dirty="0" smtClean="0">
                <a:solidFill>
                  <a:srgbClr val="92D050"/>
                </a:solidFill>
              </a:rPr>
              <a:t>…</a:t>
            </a:r>
          </a:p>
          <a:p>
            <a:endParaRPr lang="cs-CZ" sz="2600" dirty="0" smtClean="0"/>
          </a:p>
          <a:p>
            <a:endParaRPr lang="cs-CZ" sz="2400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5508104" y="6309320"/>
            <a:ext cx="15847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břeh Amazonky</a:t>
            </a:r>
            <a:endParaRPr lang="cs-CZ" sz="16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9380" y="764704"/>
            <a:ext cx="89146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Vodstvo Jižní Ameriky - </a:t>
            </a:r>
            <a:r>
              <a:rPr lang="cs-CZ" sz="4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vodopády</a:t>
            </a:r>
            <a:endParaRPr lang="cs-CZ" sz="42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1916832"/>
            <a:ext cx="7429150" cy="289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2"/>
              </a:buClr>
              <a:buFont typeface="Arial" pitchFamily="34" charset="0"/>
              <a:buChar char="•"/>
            </a:pPr>
            <a:r>
              <a:rPr lang="cs-CZ" sz="2600" dirty="0" smtClean="0">
                <a:solidFill>
                  <a:srgbClr val="92D050"/>
                </a:solidFill>
              </a:rPr>
              <a:t> Salto Angel </a:t>
            </a:r>
            <a:r>
              <a:rPr lang="cs-CZ" sz="2600" dirty="0" smtClean="0"/>
              <a:t>- </a:t>
            </a:r>
            <a:r>
              <a:rPr lang="cs-CZ" sz="2600" dirty="0" smtClean="0">
                <a:solidFill>
                  <a:srgbClr val="92D050"/>
                </a:solidFill>
              </a:rPr>
              <a:t>nejvyšší vodopády světa (979 m ) </a:t>
            </a:r>
          </a:p>
          <a:p>
            <a:r>
              <a:rPr lang="cs-CZ" sz="2600" dirty="0" smtClean="0"/>
              <a:t>                       - nachází se ve Venezuele</a:t>
            </a:r>
          </a:p>
          <a:p>
            <a:pPr>
              <a:buClr>
                <a:schemeClr val="accent2"/>
              </a:buClr>
              <a:buFont typeface="Arial" pitchFamily="34" charset="0"/>
              <a:buChar char="•"/>
            </a:pPr>
            <a:r>
              <a:rPr lang="cs-CZ" sz="2600" dirty="0" smtClean="0"/>
              <a:t> </a:t>
            </a:r>
            <a:r>
              <a:rPr lang="cs-CZ" sz="2600" dirty="0" err="1" smtClean="0">
                <a:solidFill>
                  <a:srgbClr val="92D050"/>
                </a:solidFill>
              </a:rPr>
              <a:t>Iguacú</a:t>
            </a:r>
            <a:r>
              <a:rPr lang="cs-CZ" sz="2600" dirty="0" smtClean="0"/>
              <a:t> - největší systém vodopádů na Zemi </a:t>
            </a:r>
          </a:p>
          <a:p>
            <a:pPr>
              <a:buClr>
                <a:schemeClr val="accent2"/>
              </a:buClr>
            </a:pPr>
            <a:r>
              <a:rPr lang="cs-CZ" sz="2600" dirty="0" smtClean="0"/>
              <a:t>               - </a:t>
            </a:r>
            <a:r>
              <a:rPr lang="cs-CZ" sz="2600" dirty="0" smtClean="0">
                <a:solidFill>
                  <a:srgbClr val="92D050"/>
                </a:solidFill>
              </a:rPr>
              <a:t>270 </a:t>
            </a:r>
            <a:r>
              <a:rPr lang="cs-CZ" sz="2600" dirty="0" smtClean="0"/>
              <a:t>samostatných vodopádů </a:t>
            </a:r>
          </a:p>
          <a:p>
            <a:pPr>
              <a:buClr>
                <a:schemeClr val="accent2"/>
              </a:buClr>
            </a:pPr>
            <a:r>
              <a:rPr lang="cs-CZ" sz="2600" dirty="0" smtClean="0"/>
              <a:t>               - nachází se na hranici Brazílie a </a:t>
            </a:r>
            <a:r>
              <a:rPr lang="cs-CZ" sz="2600" dirty="0" err="1" smtClean="0"/>
              <a:t>Paraguae</a:t>
            </a:r>
            <a:endParaRPr lang="cs-CZ" sz="2600" dirty="0" smtClean="0"/>
          </a:p>
          <a:p>
            <a:endParaRPr lang="cs-CZ" sz="2600" dirty="0" smtClean="0"/>
          </a:p>
          <a:p>
            <a:pPr>
              <a:buFont typeface="Arial" pitchFamily="34" charset="0"/>
              <a:buChar char="•"/>
            </a:pPr>
            <a:endParaRPr lang="cs-CZ" sz="2600" dirty="0"/>
          </a:p>
        </p:txBody>
      </p:sp>
      <p:pic>
        <p:nvPicPr>
          <p:cNvPr id="6146" name="Picture 2" descr="Soubor:Angel fall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077072"/>
            <a:ext cx="3456384" cy="2276873"/>
          </a:xfrm>
          <a:prstGeom prst="rect">
            <a:avLst/>
          </a:prstGeom>
          <a:noFill/>
        </p:spPr>
      </p:pic>
      <p:pic>
        <p:nvPicPr>
          <p:cNvPr id="6148" name="Picture 4" descr="Soubor:Iguacu-004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4077072"/>
            <a:ext cx="3672408" cy="230425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835696" y="6309320"/>
            <a:ext cx="11801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Salto Angel</a:t>
            </a:r>
            <a:endParaRPr lang="cs-CZ" sz="1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84168" y="6309320"/>
            <a:ext cx="857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Iguacú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citel\Plocha\800px-Ilha_do_Sol23_S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789040"/>
            <a:ext cx="6912768" cy="252028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683568" y="692696"/>
            <a:ext cx="793178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Vodstvo Jižní Ameriky - </a:t>
            </a:r>
            <a:r>
              <a:rPr lang="cs-CZ" sz="4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jezera</a:t>
            </a:r>
            <a:endParaRPr lang="cs-CZ" sz="42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43608" y="1628800"/>
            <a:ext cx="753199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2"/>
              </a:buClr>
              <a:buFont typeface="Arial" pitchFamily="34" charset="0"/>
              <a:buChar char="•"/>
            </a:pPr>
            <a:r>
              <a:rPr lang="cs-CZ" sz="2600" dirty="0" smtClean="0"/>
              <a:t> </a:t>
            </a:r>
            <a:r>
              <a:rPr lang="cs-CZ" sz="2600" dirty="0" err="1" smtClean="0">
                <a:solidFill>
                  <a:srgbClr val="92D050"/>
                </a:solidFill>
              </a:rPr>
              <a:t>Titicaca</a:t>
            </a:r>
            <a:r>
              <a:rPr lang="cs-CZ" sz="2600" dirty="0" smtClean="0"/>
              <a:t> - </a:t>
            </a:r>
            <a:r>
              <a:rPr lang="cs-CZ" sz="2600" dirty="0" smtClean="0">
                <a:solidFill>
                  <a:srgbClr val="92D050"/>
                </a:solidFill>
              </a:rPr>
              <a:t>nejvýše položené splavné jezero světa</a:t>
            </a:r>
          </a:p>
          <a:p>
            <a:r>
              <a:rPr lang="cs-CZ" sz="2600" dirty="0" smtClean="0"/>
              <a:t>                 - nachází se na hranici Peru a Bolívie</a:t>
            </a:r>
          </a:p>
          <a:p>
            <a:r>
              <a:rPr lang="cs-CZ" sz="2600" dirty="0" smtClean="0"/>
              <a:t>                 - leží ve výšce </a:t>
            </a:r>
            <a:r>
              <a:rPr lang="cs-CZ" sz="2600" dirty="0" smtClean="0">
                <a:solidFill>
                  <a:srgbClr val="92D050"/>
                </a:solidFill>
              </a:rPr>
              <a:t>3812 m.</a:t>
            </a:r>
            <a:r>
              <a:rPr lang="cs-CZ" sz="2600" dirty="0" err="1" smtClean="0">
                <a:solidFill>
                  <a:srgbClr val="92D050"/>
                </a:solidFill>
              </a:rPr>
              <a:t>n.m</a:t>
            </a:r>
            <a:r>
              <a:rPr lang="cs-CZ" sz="2600" dirty="0" smtClean="0">
                <a:solidFill>
                  <a:srgbClr val="92D050"/>
                </a:solidFill>
              </a:rPr>
              <a:t>. </a:t>
            </a:r>
            <a:r>
              <a:rPr lang="cs-CZ" sz="2600" dirty="0" smtClean="0"/>
              <a:t>(pohoří Andy)</a:t>
            </a:r>
          </a:p>
          <a:p>
            <a:r>
              <a:rPr lang="cs-CZ" sz="2600" dirty="0" smtClean="0"/>
              <a:t>                 - má sopečný původ</a:t>
            </a:r>
          </a:p>
          <a:p>
            <a:r>
              <a:rPr lang="cs-CZ" sz="2600" dirty="0" smtClean="0"/>
              <a:t>                 - délka 204 km, šířka 64 km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635896" y="6309320"/>
            <a:ext cx="14021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pohled z Peru</a:t>
            </a:r>
            <a:endParaRPr lang="cs-CZ" sz="1600" dirty="0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92696"/>
            <a:ext cx="823174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Vodstvo Severní Ameriky - </a:t>
            </a:r>
            <a:r>
              <a:rPr lang="cs-CZ" sz="4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řeky</a:t>
            </a:r>
            <a:endParaRPr lang="cs-CZ" sz="42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844824"/>
            <a:ext cx="7634078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2"/>
              </a:buClr>
              <a:buFont typeface="Arial" pitchFamily="34" charset="0"/>
              <a:buChar char="•"/>
            </a:pPr>
            <a:r>
              <a:rPr lang="cs-CZ" sz="2600" dirty="0" smtClean="0">
                <a:solidFill>
                  <a:srgbClr val="92D050"/>
                </a:solidFill>
              </a:rPr>
              <a:t> Mississippi </a:t>
            </a:r>
            <a:r>
              <a:rPr lang="cs-CZ" sz="2600" dirty="0" smtClean="0"/>
              <a:t>- </a:t>
            </a:r>
            <a:r>
              <a:rPr lang="cs-CZ" sz="2600" dirty="0" smtClean="0">
                <a:solidFill>
                  <a:srgbClr val="92D050"/>
                </a:solidFill>
              </a:rPr>
              <a:t>nejdelší řeka Severní Ameriky </a:t>
            </a:r>
          </a:p>
          <a:p>
            <a:r>
              <a:rPr lang="cs-CZ" sz="2600" dirty="0" smtClean="0"/>
              <a:t>                       - spolu s přítokem </a:t>
            </a:r>
            <a:r>
              <a:rPr lang="cs-CZ" sz="2600" dirty="0" smtClean="0">
                <a:solidFill>
                  <a:srgbClr val="92D050"/>
                </a:solidFill>
              </a:rPr>
              <a:t>Missouri</a:t>
            </a:r>
            <a:r>
              <a:rPr lang="cs-CZ" sz="2600" dirty="0" smtClean="0"/>
              <a:t> dosahuje </a:t>
            </a:r>
          </a:p>
          <a:p>
            <a:r>
              <a:rPr lang="cs-CZ" sz="2600" dirty="0" smtClean="0"/>
              <a:t>                         délky </a:t>
            </a:r>
            <a:r>
              <a:rPr lang="cs-CZ" sz="2600" dirty="0" smtClean="0">
                <a:solidFill>
                  <a:srgbClr val="92D050"/>
                </a:solidFill>
              </a:rPr>
              <a:t>6420 km </a:t>
            </a:r>
            <a:r>
              <a:rPr lang="cs-CZ" sz="2600" dirty="0" smtClean="0"/>
              <a:t>= čtvrté místo na světě</a:t>
            </a:r>
          </a:p>
          <a:p>
            <a:r>
              <a:rPr lang="cs-CZ" sz="2600" dirty="0" smtClean="0"/>
              <a:t>                      </a:t>
            </a:r>
            <a:endParaRPr lang="cs-CZ" sz="2600" dirty="0"/>
          </a:p>
        </p:txBody>
      </p:sp>
      <p:pic>
        <p:nvPicPr>
          <p:cNvPr id="24578" name="Picture 2" descr="Soubor:Colorado River at Bullhead City 2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653136"/>
            <a:ext cx="3816424" cy="18002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55576" y="3717032"/>
            <a:ext cx="8099846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2"/>
              </a:buClr>
              <a:buFont typeface="Arial" pitchFamily="34" charset="0"/>
              <a:buChar char="•"/>
            </a:pPr>
            <a:r>
              <a:rPr lang="cs-CZ" sz="2600" dirty="0" smtClean="0"/>
              <a:t> </a:t>
            </a:r>
            <a:r>
              <a:rPr lang="cs-CZ" sz="2600" dirty="0" smtClean="0">
                <a:solidFill>
                  <a:srgbClr val="92D050"/>
                </a:solidFill>
              </a:rPr>
              <a:t>Colorado</a:t>
            </a:r>
            <a:r>
              <a:rPr lang="cs-CZ" sz="2600" dirty="0" smtClean="0"/>
              <a:t> - vyhloubila největší kaňon na světě – </a:t>
            </a:r>
            <a:r>
              <a:rPr lang="cs-CZ" sz="2600" dirty="0" smtClean="0">
                <a:solidFill>
                  <a:srgbClr val="92D050"/>
                </a:solidFill>
              </a:rPr>
              <a:t>Grand</a:t>
            </a:r>
          </a:p>
          <a:p>
            <a:pPr>
              <a:buClr>
                <a:schemeClr val="accent2"/>
              </a:buClr>
            </a:pPr>
            <a:r>
              <a:rPr lang="cs-CZ" sz="2600" dirty="0" smtClean="0"/>
              <a:t>                     </a:t>
            </a:r>
            <a:r>
              <a:rPr lang="cs-CZ" sz="2600" dirty="0" err="1" smtClean="0">
                <a:solidFill>
                  <a:srgbClr val="92D050"/>
                </a:solidFill>
              </a:rPr>
              <a:t>Canyon</a:t>
            </a:r>
            <a:r>
              <a:rPr lang="cs-CZ" sz="2600" dirty="0" smtClean="0"/>
              <a:t> (délka 446 km, hloubka až 1,6 km)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5013176"/>
            <a:ext cx="3767122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2"/>
              </a:buClr>
              <a:buFont typeface="Arial" pitchFamily="34" charset="0"/>
              <a:buChar char="•"/>
            </a:pPr>
            <a:r>
              <a:rPr lang="cs-CZ" sz="2600" dirty="0" smtClean="0"/>
              <a:t> </a:t>
            </a:r>
            <a:r>
              <a:rPr lang="cs-CZ" sz="2600" dirty="0" smtClean="0">
                <a:solidFill>
                  <a:srgbClr val="92D050"/>
                </a:solidFill>
              </a:rPr>
              <a:t>Další řeky</a:t>
            </a:r>
            <a:r>
              <a:rPr lang="cs-CZ" sz="2600" dirty="0" smtClean="0"/>
              <a:t>: -</a:t>
            </a:r>
            <a:r>
              <a:rPr lang="cs-CZ" sz="2600" dirty="0" err="1" smtClean="0"/>
              <a:t>Yukon</a:t>
            </a:r>
            <a:endParaRPr lang="cs-CZ" sz="2600" dirty="0" smtClean="0"/>
          </a:p>
          <a:p>
            <a:pPr>
              <a:buClr>
                <a:schemeClr val="accent2"/>
              </a:buClr>
            </a:pPr>
            <a:r>
              <a:rPr lang="cs-CZ" sz="2600" dirty="0" smtClean="0"/>
              <a:t>                      -Mackenzie </a:t>
            </a:r>
            <a:endParaRPr lang="cs-CZ" sz="2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940152" y="6381328"/>
            <a:ext cx="9945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Colorado</a:t>
            </a:r>
            <a:endParaRPr lang="cs-CZ" sz="16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869558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200" dirty="0" smtClean="0"/>
              <a:t>Vodstvo Severní Ameriky - </a:t>
            </a:r>
            <a:r>
              <a:rPr lang="cs-CZ" sz="4200" dirty="0" smtClean="0">
                <a:solidFill>
                  <a:schemeClr val="tx2">
                    <a:lumMod val="75000"/>
                  </a:schemeClr>
                </a:solidFill>
              </a:rPr>
              <a:t>vodopády</a:t>
            </a:r>
            <a:endParaRPr lang="cs-CZ" sz="4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700808"/>
            <a:ext cx="8261492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2"/>
              </a:buClr>
              <a:buFont typeface="Arial" pitchFamily="34" charset="0"/>
              <a:buChar char="•"/>
            </a:pPr>
            <a:r>
              <a:rPr lang="cs-CZ" sz="2600" dirty="0" smtClean="0"/>
              <a:t> </a:t>
            </a:r>
            <a:r>
              <a:rPr lang="cs-CZ" sz="2600" dirty="0" smtClean="0">
                <a:solidFill>
                  <a:srgbClr val="92D050"/>
                </a:solidFill>
              </a:rPr>
              <a:t>Niagarské vodopády </a:t>
            </a:r>
            <a:r>
              <a:rPr lang="cs-CZ" sz="2600" dirty="0" smtClean="0"/>
              <a:t>- tři sousedící vodopády</a:t>
            </a:r>
          </a:p>
          <a:p>
            <a:pPr>
              <a:buClr>
                <a:schemeClr val="accent2"/>
              </a:buClr>
            </a:pPr>
            <a:r>
              <a:rPr lang="cs-CZ" sz="2600" dirty="0" smtClean="0"/>
              <a:t>                                      - nachází se na hranici USA</a:t>
            </a:r>
          </a:p>
          <a:p>
            <a:pPr>
              <a:buClr>
                <a:schemeClr val="accent2"/>
              </a:buClr>
            </a:pPr>
            <a:r>
              <a:rPr lang="cs-CZ" sz="2600" dirty="0" smtClean="0"/>
              <a:t>                                         a Kanady (řeka Niagara)</a:t>
            </a:r>
          </a:p>
          <a:p>
            <a:pPr>
              <a:buClr>
                <a:schemeClr val="accent2"/>
              </a:buClr>
            </a:pPr>
            <a:r>
              <a:rPr lang="cs-CZ" sz="2600" dirty="0" smtClean="0"/>
              <a:t>                                      - výška </a:t>
            </a:r>
            <a:r>
              <a:rPr lang="cs-CZ" sz="2600" dirty="0" smtClean="0">
                <a:solidFill>
                  <a:srgbClr val="92D050"/>
                </a:solidFill>
              </a:rPr>
              <a:t>52 m</a:t>
            </a:r>
          </a:p>
          <a:p>
            <a:pPr>
              <a:buClr>
                <a:schemeClr val="accent2"/>
              </a:buClr>
            </a:pPr>
            <a:r>
              <a:rPr lang="cs-CZ" sz="2600" dirty="0" smtClean="0"/>
              <a:t>                                      - nejznámější a nejnavštěvovanější</a:t>
            </a:r>
          </a:p>
          <a:p>
            <a:pPr>
              <a:buClr>
                <a:schemeClr val="accent2"/>
              </a:buClr>
            </a:pPr>
            <a:r>
              <a:rPr lang="cs-CZ" sz="2600" dirty="0" smtClean="0"/>
              <a:t>                                      </a:t>
            </a:r>
            <a:endParaRPr lang="cs-CZ" sz="2600" dirty="0"/>
          </a:p>
        </p:txBody>
      </p:sp>
      <p:pic>
        <p:nvPicPr>
          <p:cNvPr id="23554" name="Picture 2" descr="Soubor:Niagara Falls USA-CANAD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789040"/>
            <a:ext cx="7308304" cy="26642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868385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Vodstvo Severní Ameriky - </a:t>
            </a:r>
            <a:r>
              <a:rPr lang="cs-CZ" sz="4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Jezera</a:t>
            </a:r>
            <a:endParaRPr lang="cs-CZ" sz="42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556792"/>
            <a:ext cx="7925888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2"/>
              </a:buClr>
              <a:buFont typeface="Arial" pitchFamily="34" charset="0"/>
              <a:buChar char="•"/>
            </a:pPr>
            <a:r>
              <a:rPr lang="cs-CZ" sz="2600" dirty="0" smtClean="0"/>
              <a:t> Pět Kanadsko-amerických jezer : Hořejší, Hurónské, </a:t>
            </a:r>
          </a:p>
          <a:p>
            <a:pPr>
              <a:buClr>
                <a:schemeClr val="accent2"/>
              </a:buClr>
            </a:pPr>
            <a:r>
              <a:rPr lang="cs-CZ" sz="2600" dirty="0" smtClean="0"/>
              <a:t>   Michiganské, </a:t>
            </a:r>
            <a:r>
              <a:rPr lang="cs-CZ" sz="2600" dirty="0" err="1" smtClean="0"/>
              <a:t>Erijské</a:t>
            </a:r>
            <a:r>
              <a:rPr lang="cs-CZ" sz="2600" dirty="0" smtClean="0"/>
              <a:t>, Ontário a další jezera (Velké </a:t>
            </a:r>
          </a:p>
          <a:p>
            <a:pPr>
              <a:buClr>
                <a:schemeClr val="accent2"/>
              </a:buClr>
            </a:pPr>
            <a:r>
              <a:rPr lang="cs-CZ" sz="2600" dirty="0" smtClean="0"/>
              <a:t>   Otročí, Velké Medvědí…) – jsou ledovcového původu</a:t>
            </a:r>
          </a:p>
          <a:p>
            <a:pPr>
              <a:buClr>
                <a:schemeClr val="accent2"/>
              </a:buClr>
            </a:pPr>
            <a:r>
              <a:rPr lang="cs-CZ" sz="2600" dirty="0" smtClean="0"/>
              <a:t>   a představují největší zásobárnu sladké vody na světě</a:t>
            </a:r>
          </a:p>
          <a:p>
            <a:pPr>
              <a:buClr>
                <a:schemeClr val="accent2"/>
              </a:buClr>
            </a:pPr>
            <a:endParaRPr lang="cs-CZ" sz="2600" dirty="0" smtClean="0"/>
          </a:p>
          <a:p>
            <a:pPr>
              <a:buClr>
                <a:schemeClr val="accent2"/>
              </a:buClr>
            </a:pPr>
            <a:r>
              <a:rPr lang="cs-CZ" sz="2600" dirty="0" smtClean="0"/>
              <a:t>                                                          </a:t>
            </a:r>
            <a:endParaRPr lang="cs-CZ" sz="2600" dirty="0"/>
          </a:p>
        </p:txBody>
      </p:sp>
      <p:pic>
        <p:nvPicPr>
          <p:cNvPr id="22530" name="Picture 2" descr="Soubor:Grlakes lawrence map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3284984"/>
            <a:ext cx="5715000" cy="30963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1907704" y="476672"/>
            <a:ext cx="44652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/>
              <a:t>Nejdelší řeka Ameriky</a:t>
            </a:r>
            <a:endParaRPr lang="cs-CZ" sz="3200" b="1" u="sng" dirty="0"/>
          </a:p>
        </p:txBody>
      </p:sp>
      <p:sp>
        <p:nvSpPr>
          <p:cNvPr id="11" name="Obdélník 10"/>
          <p:cNvSpPr/>
          <p:nvPr/>
        </p:nvSpPr>
        <p:spPr>
          <a:xfrm>
            <a:off x="827584" y="1340768"/>
            <a:ext cx="1800200" cy="504056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ORINOCO</a:t>
            </a:r>
            <a:endParaRPr lang="cs-CZ" sz="2400" b="1" dirty="0"/>
          </a:p>
        </p:txBody>
      </p:sp>
      <p:sp>
        <p:nvSpPr>
          <p:cNvPr id="12" name="Obdélník 11"/>
          <p:cNvSpPr/>
          <p:nvPr/>
        </p:nvSpPr>
        <p:spPr>
          <a:xfrm>
            <a:off x="2987824" y="3212976"/>
            <a:ext cx="1728192" cy="504056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IGUACÚ</a:t>
            </a:r>
            <a:endParaRPr lang="cs-CZ" sz="2400" b="1" dirty="0"/>
          </a:p>
        </p:txBody>
      </p:sp>
      <p:sp>
        <p:nvSpPr>
          <p:cNvPr id="13" name="Obdélník 12"/>
          <p:cNvSpPr/>
          <p:nvPr/>
        </p:nvSpPr>
        <p:spPr>
          <a:xfrm>
            <a:off x="3779912" y="1340768"/>
            <a:ext cx="1512168" cy="504056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PARANÁ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07704" y="2204864"/>
            <a:ext cx="54358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Nejvyšší vodopád Ameriky</a:t>
            </a:r>
            <a:endParaRPr lang="cs-CZ" sz="3200" b="1" u="sng" dirty="0"/>
          </a:p>
        </p:txBody>
      </p:sp>
      <p:sp>
        <p:nvSpPr>
          <p:cNvPr id="15" name="Obdélník 14"/>
          <p:cNvSpPr/>
          <p:nvPr/>
        </p:nvSpPr>
        <p:spPr>
          <a:xfrm>
            <a:off x="323528" y="3212976"/>
            <a:ext cx="2304256" cy="504056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SALTO ANGEL</a:t>
            </a:r>
            <a:endParaRPr lang="cs-CZ" sz="2400" b="1" dirty="0"/>
          </a:p>
        </p:txBody>
      </p:sp>
      <p:sp>
        <p:nvSpPr>
          <p:cNvPr id="18" name="Obdélník 17"/>
          <p:cNvSpPr/>
          <p:nvPr/>
        </p:nvSpPr>
        <p:spPr>
          <a:xfrm>
            <a:off x="4932040" y="3212976"/>
            <a:ext cx="3816424" cy="504056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NIAGARSKÉ VODOPÁDY</a:t>
            </a:r>
            <a:endParaRPr lang="cs-CZ" sz="2400" b="1" dirty="0"/>
          </a:p>
        </p:txBody>
      </p:sp>
      <p:sp>
        <p:nvSpPr>
          <p:cNvPr id="20" name="Obdélník 19"/>
          <p:cNvSpPr/>
          <p:nvPr/>
        </p:nvSpPr>
        <p:spPr>
          <a:xfrm>
            <a:off x="6300192" y="1340768"/>
            <a:ext cx="2304256" cy="504056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AMAZONKA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67544" y="4149080"/>
            <a:ext cx="82230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/>
              <a:t>Nejvýše položené  splavné jezero Ameriky</a:t>
            </a:r>
            <a:endParaRPr lang="cs-CZ" sz="3200" b="1" u="sng" dirty="0"/>
          </a:p>
        </p:txBody>
      </p:sp>
      <p:sp>
        <p:nvSpPr>
          <p:cNvPr id="23" name="Obdélník 22"/>
          <p:cNvSpPr/>
          <p:nvPr/>
        </p:nvSpPr>
        <p:spPr>
          <a:xfrm>
            <a:off x="395536" y="5157192"/>
            <a:ext cx="2304256" cy="504056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HURÓNSKÉ</a:t>
            </a:r>
            <a:endParaRPr lang="cs-CZ" sz="2400" b="1" dirty="0"/>
          </a:p>
        </p:txBody>
      </p:sp>
      <p:sp>
        <p:nvSpPr>
          <p:cNvPr id="24" name="Obdélník 23"/>
          <p:cNvSpPr/>
          <p:nvPr/>
        </p:nvSpPr>
        <p:spPr>
          <a:xfrm>
            <a:off x="3203848" y="5157192"/>
            <a:ext cx="2304256" cy="504056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TITICACA</a:t>
            </a:r>
            <a:endParaRPr lang="cs-CZ" sz="2400" b="1" dirty="0"/>
          </a:p>
        </p:txBody>
      </p:sp>
      <p:sp>
        <p:nvSpPr>
          <p:cNvPr id="25" name="Obdélník 24"/>
          <p:cNvSpPr/>
          <p:nvPr/>
        </p:nvSpPr>
        <p:spPr>
          <a:xfrm>
            <a:off x="6084168" y="5157192"/>
            <a:ext cx="2304256" cy="504056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ONTÁRIO</a:t>
            </a:r>
            <a:endParaRPr lang="cs-CZ" sz="2400" b="1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8" grpId="0" animBg="1"/>
      <p:bldP spid="20" grpId="0" animBg="1"/>
      <p:bldP spid="23" grpId="0" animBg="1"/>
      <p:bldP spid="24" grpId="0" animBg="1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188640"/>
            <a:ext cx="52890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>
                <a:solidFill>
                  <a:srgbClr val="FFC000"/>
                </a:solidFill>
              </a:rPr>
              <a:t>Nejdelší řeka Ameriky i světa</a:t>
            </a:r>
            <a:endParaRPr lang="cs-CZ" sz="3200" u="sng" dirty="0">
              <a:solidFill>
                <a:srgbClr val="FFC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03645" y="827076"/>
          <a:ext cx="6048675" cy="5608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85494"/>
                <a:gridCol w="685494"/>
                <a:gridCol w="685494"/>
                <a:gridCol w="685494"/>
                <a:gridCol w="685494"/>
                <a:gridCol w="685494"/>
                <a:gridCol w="685494"/>
                <a:gridCol w="685494"/>
                <a:gridCol w="564723"/>
              </a:tblGrid>
              <a:tr h="700935"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N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D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Y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endParaRPr lang="cs-CZ" dirty="0"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00935"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M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O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N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T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E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S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U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M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2138"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L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J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Š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K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cs-CZ" dirty="0"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00935"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Z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L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T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O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endParaRPr lang="cs-CZ" dirty="0"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00935"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O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N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T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Á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R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I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O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00935"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N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N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D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U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700935"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K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O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L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U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M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B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U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S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0935"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C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O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N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C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G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U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4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043608" y="908720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C000"/>
                </a:solidFill>
              </a:rPr>
              <a:t>1.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1628800"/>
            <a:ext cx="497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C000"/>
                </a:solidFill>
              </a:rPr>
              <a:t>2.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71600" y="2420888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C000"/>
                </a:solidFill>
              </a:rPr>
              <a:t>3.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71600" y="3140968"/>
            <a:ext cx="5084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C000"/>
                </a:solidFill>
              </a:rPr>
              <a:t>4.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71600" y="3789040"/>
            <a:ext cx="497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C000"/>
                </a:solidFill>
              </a:rPr>
              <a:t>5.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971600" y="4509120"/>
            <a:ext cx="5132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C000"/>
                </a:solidFill>
              </a:rPr>
              <a:t>6.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971600" y="5229200"/>
            <a:ext cx="497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C000"/>
                </a:solidFill>
              </a:rPr>
              <a:t>7.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971600" y="5949280"/>
            <a:ext cx="5100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C000"/>
                </a:solidFill>
              </a:rPr>
              <a:t>8.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403648" y="764704"/>
            <a:ext cx="2808312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1403648" y="1484784"/>
            <a:ext cx="612068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403648" y="2852936"/>
            <a:ext cx="345638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1403648" y="2276872"/>
            <a:ext cx="482453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1403648" y="3573016"/>
            <a:ext cx="482453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403648" y="4365104"/>
            <a:ext cx="345638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1403648" y="5013176"/>
            <a:ext cx="554461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1403648" y="5733256"/>
            <a:ext cx="612068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push dir="d"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8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620688"/>
            <a:ext cx="53816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>
                <a:solidFill>
                  <a:srgbClr val="FFC000"/>
                </a:solidFill>
              </a:rPr>
              <a:t>Nejdelší řeka Ameriky i světa </a:t>
            </a:r>
            <a:endParaRPr lang="cs-CZ" sz="3200" u="sng" dirty="0">
              <a:solidFill>
                <a:srgbClr val="FFC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412776"/>
            <a:ext cx="8443850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cs-CZ" sz="2800" dirty="0" smtClean="0">
                <a:solidFill>
                  <a:schemeClr val="accent2"/>
                </a:solidFill>
              </a:rPr>
              <a:t>1.</a:t>
            </a:r>
            <a:r>
              <a:rPr lang="cs-CZ" sz="2800" dirty="0" smtClean="0"/>
              <a:t> Jak se jmenuje pohoří, které se táhne podél </a:t>
            </a:r>
          </a:p>
          <a:p>
            <a:pPr marL="342900" indent="-342900"/>
            <a:r>
              <a:rPr lang="cs-CZ" sz="2800" dirty="0" smtClean="0"/>
              <a:t>   západního pobřeží Jižní Ameriky?</a:t>
            </a:r>
          </a:p>
          <a:p>
            <a:pPr marL="342900" indent="-342900"/>
            <a:r>
              <a:rPr lang="cs-CZ" sz="2800" dirty="0" smtClean="0">
                <a:solidFill>
                  <a:schemeClr val="accent2"/>
                </a:solidFill>
              </a:rPr>
              <a:t>2. </a:t>
            </a:r>
            <a:r>
              <a:rPr lang="cs-CZ" sz="2800" dirty="0" smtClean="0"/>
              <a:t>Jak se jmenoval poslední král Aztéků?</a:t>
            </a:r>
          </a:p>
          <a:p>
            <a:pPr marL="342900" indent="-342900"/>
            <a:r>
              <a:rPr lang="cs-CZ" sz="2800" dirty="0" smtClean="0">
                <a:solidFill>
                  <a:schemeClr val="accent2"/>
                </a:solidFill>
              </a:rPr>
              <a:t>3. </a:t>
            </a:r>
            <a:r>
              <a:rPr lang="cs-CZ" sz="2800" dirty="0" smtClean="0"/>
              <a:t>Jak se jmenuje poloostrov, který leží nejblíže k Asii?</a:t>
            </a:r>
          </a:p>
          <a:p>
            <a:pPr marL="342900" indent="-342900"/>
            <a:r>
              <a:rPr lang="cs-CZ" sz="2800" dirty="0" smtClean="0">
                <a:solidFill>
                  <a:schemeClr val="accent2"/>
                </a:solidFill>
              </a:rPr>
              <a:t>4. </a:t>
            </a:r>
            <a:r>
              <a:rPr lang="cs-CZ" sz="2800" dirty="0" smtClean="0"/>
              <a:t>Který kov hledali bílí dobyvatelé?</a:t>
            </a:r>
          </a:p>
          <a:p>
            <a:pPr marL="342900" indent="-342900"/>
            <a:r>
              <a:rPr lang="cs-CZ" sz="2800" dirty="0" smtClean="0">
                <a:solidFill>
                  <a:schemeClr val="accent2"/>
                </a:solidFill>
              </a:rPr>
              <a:t>5. </a:t>
            </a:r>
            <a:r>
              <a:rPr lang="cs-CZ" sz="2800" dirty="0" smtClean="0"/>
              <a:t>Jak se jmenuje nejvýchodnější z Velkých jezer </a:t>
            </a:r>
          </a:p>
          <a:p>
            <a:pPr marL="342900" indent="-342900"/>
            <a:r>
              <a:rPr lang="cs-CZ" sz="2800" dirty="0" smtClean="0"/>
              <a:t>    Severní Ameriky?</a:t>
            </a:r>
          </a:p>
          <a:p>
            <a:pPr marL="342900" indent="-342900"/>
            <a:r>
              <a:rPr lang="cs-CZ" sz="2800" dirty="0" smtClean="0">
                <a:solidFill>
                  <a:schemeClr val="accent2"/>
                </a:solidFill>
              </a:rPr>
              <a:t>6. </a:t>
            </a:r>
            <a:r>
              <a:rPr lang="cs-CZ" sz="2800" dirty="0" smtClean="0"/>
              <a:t>Jak se jmenuje největší nelétavý pták Ameriky?</a:t>
            </a:r>
          </a:p>
          <a:p>
            <a:pPr marL="342900" indent="-342900"/>
            <a:r>
              <a:rPr lang="cs-CZ" sz="2800" dirty="0" smtClean="0">
                <a:solidFill>
                  <a:schemeClr val="accent2"/>
                </a:solidFill>
              </a:rPr>
              <a:t>7. </a:t>
            </a:r>
            <a:r>
              <a:rPr lang="cs-CZ" sz="2800" dirty="0" smtClean="0"/>
              <a:t>Jak se jmenuje objevitel Ameriky?</a:t>
            </a:r>
          </a:p>
          <a:p>
            <a:pPr marL="342900" indent="-342900"/>
            <a:r>
              <a:rPr lang="cs-CZ" sz="2800" dirty="0" smtClean="0">
                <a:solidFill>
                  <a:schemeClr val="accent2"/>
                </a:solidFill>
              </a:rPr>
              <a:t>8. </a:t>
            </a:r>
            <a:r>
              <a:rPr lang="cs-CZ" sz="2800" dirty="0" smtClean="0"/>
              <a:t>Jak se jmenuje nejvyšší hora Ameriky?</a:t>
            </a:r>
            <a:endParaRPr lang="cs-CZ" sz="2800" dirty="0"/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219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sz="4800" dirty="0" smtClean="0">
                <a:solidFill>
                  <a:srgbClr val="00B050"/>
                </a:solidFill>
              </a:rPr>
              <a:t>           </a:t>
            </a:r>
            <a:r>
              <a:rPr lang="cs-CZ" sz="4800" b="1" dirty="0" smtClean="0">
                <a:solidFill>
                  <a:srgbClr val="00B050"/>
                </a:solidFill>
              </a:rPr>
              <a:t>JEZERO</a:t>
            </a:r>
            <a:r>
              <a:rPr lang="cs-CZ" sz="4800" b="1" dirty="0" smtClean="0"/>
              <a:t>   </a:t>
            </a:r>
            <a:r>
              <a:rPr lang="cs-CZ" sz="4800" b="1" dirty="0" smtClean="0">
                <a:solidFill>
                  <a:srgbClr val="00B050"/>
                </a:solidFill>
              </a:rPr>
              <a:t>TITICACA</a:t>
            </a:r>
            <a:endParaRPr lang="cs-CZ" sz="4800" b="1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Documents and Settings\ucitel\Plocha\800px-Ilha_do_Sol23_S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556792"/>
            <a:ext cx="8064896" cy="496855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cs-CZ" sz="4800" dirty="0" smtClean="0">
                <a:solidFill>
                  <a:srgbClr val="00B050"/>
                </a:solidFill>
              </a:rPr>
              <a:t>           </a:t>
            </a:r>
            <a:r>
              <a:rPr lang="cs-CZ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ŘEKA  AMAZONKA  </a:t>
            </a:r>
            <a:r>
              <a:rPr lang="cs-CZ" sz="4800" dirty="0" smtClean="0">
                <a:solidFill>
                  <a:srgbClr val="00B050"/>
                </a:solidFill>
              </a:rPr>
              <a:t>    </a:t>
            </a:r>
            <a:endParaRPr lang="cs-CZ" sz="4800" dirty="0">
              <a:solidFill>
                <a:srgbClr val="00B050"/>
              </a:solidFill>
            </a:endParaRPr>
          </a:p>
        </p:txBody>
      </p:sp>
      <p:pic>
        <p:nvPicPr>
          <p:cNvPr id="4" name="Picture 3" descr="C:\Documents and Settings\ucitel\Plocha\800px-Amazon_river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556792"/>
            <a:ext cx="8280920" cy="4572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rgbClr val="00B050"/>
                </a:solidFill>
              </a:rPr>
              <a:t> </a:t>
            </a:r>
            <a:r>
              <a:rPr lang="cs-CZ" sz="53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VODOPÁDY SALTO ANGEL</a:t>
            </a:r>
            <a:endParaRPr lang="cs-CZ" sz="5300" dirty="0">
              <a:solidFill>
                <a:srgbClr val="00B050"/>
              </a:solidFill>
            </a:endParaRPr>
          </a:p>
        </p:txBody>
      </p:sp>
      <p:pic>
        <p:nvPicPr>
          <p:cNvPr id="3" name="Picture 2" descr="Soubor:Angel fall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484784"/>
            <a:ext cx="8208912" cy="488579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484784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/>
            </a:r>
            <a:br>
              <a:rPr lang="cs-CZ" sz="4800" b="1" dirty="0" smtClean="0">
                <a:solidFill>
                  <a:srgbClr val="00B050"/>
                </a:solidFill>
              </a:rPr>
            </a:br>
            <a:r>
              <a:rPr lang="cs-CZ" sz="4800" b="1" dirty="0" smtClean="0">
                <a:solidFill>
                  <a:srgbClr val="00B050"/>
                </a:solidFill>
              </a:rPr>
              <a:t>         </a:t>
            </a:r>
            <a:r>
              <a:rPr lang="cs-CZ" sz="5300" b="1" dirty="0" smtClean="0">
                <a:solidFill>
                  <a:srgbClr val="00B050"/>
                </a:solidFill>
              </a:rPr>
              <a:t>VODOPÁDY IGUACU</a:t>
            </a:r>
            <a:br>
              <a:rPr lang="cs-CZ" sz="5300" b="1" dirty="0" smtClean="0">
                <a:solidFill>
                  <a:srgbClr val="00B050"/>
                </a:solidFill>
              </a:rPr>
            </a:br>
            <a:r>
              <a:rPr lang="cs-CZ" sz="5300" b="1" dirty="0" smtClean="0">
                <a:solidFill>
                  <a:srgbClr val="00B050"/>
                </a:solidFill>
              </a:rPr>
              <a:t>      </a:t>
            </a:r>
            <a:r>
              <a:rPr lang="cs-CZ" sz="4000" b="1" dirty="0" smtClean="0">
                <a:solidFill>
                  <a:srgbClr val="00B050"/>
                </a:solidFill>
              </a:rPr>
              <a:t>POHLED Z BRAZILSKÉ STRANY</a:t>
            </a:r>
            <a:endParaRPr lang="cs-CZ" sz="4000" b="1" dirty="0">
              <a:solidFill>
                <a:srgbClr val="00B050"/>
              </a:solidFill>
            </a:endParaRPr>
          </a:p>
        </p:txBody>
      </p:sp>
      <p:pic>
        <p:nvPicPr>
          <p:cNvPr id="4" name="Picture 4" descr="Soubor:Iguacu-004.jpg">
            <a:hlinkClick r:id="rId3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484784"/>
            <a:ext cx="8136904" cy="50405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cs-CZ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       ŘEKA  COLORADO</a:t>
            </a:r>
            <a:endParaRPr lang="cs-CZ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pic>
        <p:nvPicPr>
          <p:cNvPr id="4" name="Picture 2" descr="Soubor:Colorado River at Bullhead City 2.jpg">
            <a:hlinkClick r:id="rId3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5" y="1524000"/>
            <a:ext cx="8280920" cy="492933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cs-CZ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 NIAGARSKÉ  VODOPÁDY  </a:t>
            </a:r>
            <a:endParaRPr lang="cs-CZ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pic>
        <p:nvPicPr>
          <p:cNvPr id="3" name="Picture 2" descr="Soubor:Niagara Falls USA-CANAD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484784"/>
            <a:ext cx="8280920" cy="50405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291208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cs-CZ" sz="5300" dirty="0" smtClean="0">
                <a:solidFill>
                  <a:srgbClr val="00B050"/>
                </a:solidFill>
              </a:rPr>
              <a:t>       </a:t>
            </a:r>
            <a:r>
              <a:rPr lang="cs-CZ" sz="5300" b="1" dirty="0" smtClean="0">
                <a:solidFill>
                  <a:srgbClr val="00B050"/>
                </a:solidFill>
              </a:rPr>
              <a:t>VODOPÁDY  IGUACU</a:t>
            </a:r>
            <a:r>
              <a:rPr lang="cs-CZ" b="1" dirty="0" smtClean="0">
                <a:solidFill>
                  <a:srgbClr val="00B050"/>
                </a:solidFill>
              </a:rPr>
              <a:t/>
            </a:r>
            <a:br>
              <a:rPr lang="cs-CZ" b="1" dirty="0" smtClean="0">
                <a:solidFill>
                  <a:srgbClr val="00B050"/>
                </a:solidFill>
              </a:rPr>
            </a:br>
            <a:r>
              <a:rPr lang="cs-CZ" b="1" dirty="0" smtClean="0">
                <a:solidFill>
                  <a:srgbClr val="00B050"/>
                </a:solidFill>
              </a:rPr>
              <a:t>   </a:t>
            </a:r>
            <a:r>
              <a:rPr lang="cs-CZ" sz="4000" b="1" dirty="0" smtClean="0">
                <a:solidFill>
                  <a:srgbClr val="00B050"/>
                </a:solidFill>
              </a:rPr>
              <a:t>POHLED Z ARGENTÍNSKÉ STRANY</a:t>
            </a:r>
            <a:endParaRPr lang="cs-CZ" sz="4000" b="1" dirty="0">
              <a:solidFill>
                <a:srgbClr val="00B050"/>
              </a:solidFill>
            </a:endParaRPr>
          </a:p>
        </p:txBody>
      </p:sp>
      <p:pic>
        <p:nvPicPr>
          <p:cNvPr id="1026" name="Picture 2" descr="http://upload.wikimedia.org/wikipedia/commons/2/2c/Iguazu_D%C3%A9cembre_2007_-_Panorama_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556792"/>
            <a:ext cx="8208912" cy="46805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table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3789040"/>
            <a:ext cx="3384376" cy="2729697"/>
          </a:xfrm>
          <a:prstGeom prst="rect">
            <a:avLst/>
          </a:prstGeom>
        </p:spPr>
      </p:pic>
      <p:sp>
        <p:nvSpPr>
          <p:cNvPr id="23" name="TextovéPole 22"/>
          <p:cNvSpPr txBox="1"/>
          <p:nvPr/>
        </p:nvSpPr>
        <p:spPr>
          <a:xfrm>
            <a:off x="4716016" y="4149080"/>
            <a:ext cx="356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2..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716016" y="4437112"/>
            <a:ext cx="349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716016" y="4797152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716016" y="5157192"/>
            <a:ext cx="352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716016" y="5517232"/>
            <a:ext cx="369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716016" y="5805264"/>
            <a:ext cx="356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716016" y="6165304"/>
            <a:ext cx="367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11560" y="764704"/>
            <a:ext cx="81948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000" dirty="0" smtClean="0"/>
              <a:t>Jak se jmenuje pohoří, které se táhne podél západního pobřeží Jižní Ameriky?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Jak se jmenuje král Aztéků?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Jak se jmenuje poloostrov, který leží nejblíže k Asii?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Který kov hledali bílí dobyvatelé?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Jak se jmenuje nejvýchodnější z Velkých jezer Severní Ameriky?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Jak se jmenuje největší nelétavý pták Jižní Ameriky?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Jak se jmenuje objevitel Ameriky?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Jak se jmenuje nejvyšší hora Ameriky</a:t>
            </a:r>
            <a:endParaRPr lang="cs-CZ" sz="2000" dirty="0"/>
          </a:p>
        </p:txBody>
      </p:sp>
      <p:pic>
        <p:nvPicPr>
          <p:cNvPr id="31" name="Picture 2" descr="Soubor:Manaus-Amazon-NAS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861048"/>
            <a:ext cx="3960440" cy="2636912"/>
          </a:xfrm>
          <a:prstGeom prst="rect">
            <a:avLst/>
          </a:prstGeom>
          <a:noFill/>
        </p:spPr>
      </p:pic>
      <p:sp>
        <p:nvSpPr>
          <p:cNvPr id="32" name="TextovéPole 31"/>
          <p:cNvSpPr txBox="1"/>
          <p:nvPr/>
        </p:nvSpPr>
        <p:spPr>
          <a:xfrm>
            <a:off x="2555776" y="332656"/>
            <a:ext cx="4007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u="sng" dirty="0" smtClean="0">
                <a:solidFill>
                  <a:srgbClr val="FFC000"/>
                </a:solidFill>
              </a:rPr>
              <a:t>Nejdelší řeka Ameriky i světa</a:t>
            </a:r>
            <a:endParaRPr lang="cs-CZ" sz="2400" i="1" u="sng" dirty="0">
              <a:solidFill>
                <a:srgbClr val="FFC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716016" y="3789040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1800" dirty="0" smtClean="0">
                <a:solidFill>
                  <a:schemeClr val="bg1"/>
                </a:solidFill>
                <a:hlinkClick r:id="rId2"/>
              </a:rPr>
              <a:t>http</a:t>
            </a:r>
            <a:r>
              <a:rPr lang="cs-CZ" sz="1800" dirty="0" smtClean="0">
                <a:solidFill>
                  <a:srgbClr val="FF0000"/>
                </a:solidFill>
                <a:hlinkClick r:id="rId2"/>
              </a:rPr>
              <a:t>://upload.wikimedia.org/wikipedia/commons/thumb/5/56/Amazon_river.JPG/800px-</a:t>
            </a:r>
            <a:endParaRPr lang="cs-CZ" sz="1800" dirty="0" smtClean="0">
              <a:solidFill>
                <a:srgbClr val="FF0000"/>
              </a:solidFill>
            </a:endParaRPr>
          </a:p>
          <a:p>
            <a:r>
              <a:rPr lang="cs-CZ" sz="1800" dirty="0" smtClean="0">
                <a:solidFill>
                  <a:srgbClr val="FF0000"/>
                </a:solidFill>
                <a:hlinkClick r:id="rId3"/>
              </a:rPr>
              <a:t>http://upload.wikimedia.org/wikipedia/commons/e/e7/Angel_falls.jpg</a:t>
            </a:r>
            <a:endParaRPr lang="cs-CZ" sz="1800" dirty="0" smtClean="0">
              <a:solidFill>
                <a:srgbClr val="FF0000"/>
              </a:solidFill>
            </a:endParaRPr>
          </a:p>
          <a:p>
            <a:r>
              <a:rPr lang="cs-CZ" sz="1800" dirty="0" smtClean="0">
                <a:solidFill>
                  <a:srgbClr val="FF0000"/>
                </a:solidFill>
                <a:hlinkClick r:id="rId4"/>
              </a:rPr>
              <a:t>http://upload.wikimedia.org/wikipedia/commons/thumb/8/83/Iguacu-004.jpg/391px-Iguacu-004.jpg</a:t>
            </a:r>
            <a:endParaRPr lang="cs-CZ" sz="1800" dirty="0" smtClean="0">
              <a:solidFill>
                <a:srgbClr val="FF0000"/>
              </a:solidFill>
            </a:endParaRPr>
          </a:p>
          <a:p>
            <a:r>
              <a:rPr lang="cs-CZ" sz="1800" dirty="0" err="1" smtClean="0">
                <a:solidFill>
                  <a:schemeClr val="accent4">
                    <a:lumMod val="75000"/>
                  </a:schemeClr>
                </a:solidFill>
              </a:rPr>
              <a:t>Titicaca</a:t>
            </a:r>
            <a:r>
              <a:rPr lang="cs-CZ" sz="1800" dirty="0" smtClean="0">
                <a:solidFill>
                  <a:schemeClr val="accent4">
                    <a:lumMod val="75000"/>
                  </a:schemeClr>
                </a:solidFill>
              </a:rPr>
              <a:t>:</a:t>
            </a:r>
            <a:r>
              <a:rPr lang="cs-CZ" sz="1800" dirty="0" smtClean="0">
                <a:solidFill>
                  <a:srgbClr val="FF0000"/>
                </a:solidFill>
                <a:hlinkClick r:id="rId5"/>
              </a:rPr>
              <a:t>http://</a:t>
            </a:r>
            <a:r>
              <a:rPr lang="cs-CZ" sz="1800" dirty="0" err="1" smtClean="0">
                <a:solidFill>
                  <a:srgbClr val="FF0000"/>
                </a:solidFill>
                <a:hlinkClick r:id="rId5"/>
              </a:rPr>
              <a:t>upload.wikimedia.org</a:t>
            </a:r>
            <a:r>
              <a:rPr lang="cs-CZ" sz="1800" dirty="0" smtClean="0">
                <a:solidFill>
                  <a:srgbClr val="FF0000"/>
                </a:solidFill>
                <a:hlinkClick r:id="rId5"/>
              </a:rPr>
              <a:t>/</a:t>
            </a:r>
            <a:r>
              <a:rPr lang="cs-CZ" sz="1800" dirty="0" err="1" smtClean="0">
                <a:solidFill>
                  <a:srgbClr val="FF0000"/>
                </a:solidFill>
                <a:hlinkClick r:id="rId5"/>
              </a:rPr>
              <a:t>wikipedia</a:t>
            </a:r>
            <a:r>
              <a:rPr lang="cs-CZ" sz="1800" dirty="0" smtClean="0">
                <a:solidFill>
                  <a:srgbClr val="FF0000"/>
                </a:solidFill>
                <a:hlinkClick r:id="rId5"/>
              </a:rPr>
              <a:t>/</a:t>
            </a:r>
            <a:r>
              <a:rPr lang="cs-CZ" sz="1800" dirty="0" err="1" smtClean="0">
                <a:solidFill>
                  <a:srgbClr val="FF0000"/>
                </a:solidFill>
                <a:hlinkClick r:id="rId5"/>
              </a:rPr>
              <a:t>commons</a:t>
            </a:r>
            <a:r>
              <a:rPr lang="cs-CZ" sz="1800" dirty="0" smtClean="0">
                <a:solidFill>
                  <a:srgbClr val="FF0000"/>
                </a:solidFill>
                <a:hlinkClick r:id="rId5"/>
              </a:rPr>
              <a:t>/</a:t>
            </a:r>
            <a:r>
              <a:rPr lang="cs-CZ" sz="1800" dirty="0" err="1" smtClean="0">
                <a:solidFill>
                  <a:srgbClr val="FF0000"/>
                </a:solidFill>
                <a:hlinkClick r:id="rId5"/>
              </a:rPr>
              <a:t>thumb</a:t>
            </a:r>
            <a:r>
              <a:rPr lang="cs-CZ" sz="1800" dirty="0" smtClean="0">
                <a:solidFill>
                  <a:srgbClr val="FF0000"/>
                </a:solidFill>
                <a:hlinkClick r:id="rId5"/>
              </a:rPr>
              <a:t>/3/3e/</a:t>
            </a:r>
            <a:r>
              <a:rPr lang="cs-CZ" sz="1800" dirty="0" err="1" smtClean="0">
                <a:solidFill>
                  <a:srgbClr val="FF0000"/>
                </a:solidFill>
                <a:hlinkClick r:id="rId5"/>
              </a:rPr>
              <a:t>Ilha</a:t>
            </a:r>
            <a:r>
              <a:rPr lang="cs-CZ" sz="1800" dirty="0" smtClean="0">
                <a:solidFill>
                  <a:srgbClr val="FF0000"/>
                </a:solidFill>
                <a:hlinkClick r:id="rId5"/>
              </a:rPr>
              <a:t>_do_Sol23_</a:t>
            </a:r>
            <a:r>
              <a:rPr lang="cs-CZ" sz="1800" dirty="0" err="1" smtClean="0">
                <a:solidFill>
                  <a:srgbClr val="FF0000"/>
                </a:solidFill>
                <a:hlinkClick r:id="rId5"/>
              </a:rPr>
              <a:t>ST.jpg</a:t>
            </a:r>
            <a:r>
              <a:rPr lang="cs-CZ" sz="1800" dirty="0" smtClean="0">
                <a:solidFill>
                  <a:srgbClr val="FF0000"/>
                </a:solidFill>
                <a:hlinkClick r:id="rId5"/>
              </a:rPr>
              <a:t>/800px-</a:t>
            </a:r>
            <a:r>
              <a:rPr lang="cs-CZ" sz="1800" dirty="0" err="1" smtClean="0">
                <a:solidFill>
                  <a:srgbClr val="FF0000"/>
                </a:solidFill>
                <a:hlinkClick r:id="rId5"/>
              </a:rPr>
              <a:t>Ilha</a:t>
            </a:r>
            <a:r>
              <a:rPr lang="cs-CZ" sz="1800" dirty="0" smtClean="0">
                <a:solidFill>
                  <a:srgbClr val="FF0000"/>
                </a:solidFill>
                <a:hlinkClick r:id="rId5"/>
              </a:rPr>
              <a:t>_do_Sol23_</a:t>
            </a:r>
            <a:r>
              <a:rPr lang="cs-CZ" sz="1800" dirty="0" err="1" smtClean="0">
                <a:solidFill>
                  <a:srgbClr val="FF0000"/>
                </a:solidFill>
                <a:hlinkClick r:id="rId5"/>
              </a:rPr>
              <a:t>ST.jpg</a:t>
            </a:r>
            <a:endParaRPr lang="cs-CZ" sz="1800" dirty="0" smtClean="0">
              <a:solidFill>
                <a:srgbClr val="FF0000"/>
              </a:solidFill>
            </a:endParaRPr>
          </a:p>
          <a:p>
            <a:endParaRPr lang="cs-CZ" sz="1800" dirty="0" smtClean="0">
              <a:solidFill>
                <a:srgbClr val="FF0000"/>
              </a:solidFill>
            </a:endParaRPr>
          </a:p>
          <a:p>
            <a:r>
              <a:rPr lang="cs-CZ" sz="1800" dirty="0" smtClean="0">
                <a:solidFill>
                  <a:srgbClr val="FF0000"/>
                </a:solidFill>
                <a:hlinkClick r:id="rId6"/>
              </a:rPr>
              <a:t>http://upload.wikimedia.org/wikipedia/commons/thumb/2/2d/Colorado_River_at_Bullhead_City_2.jpg/800px-Colorado_River_at_Bullhead_City_2.jpg</a:t>
            </a:r>
            <a:endParaRPr lang="cs-CZ" sz="1800" dirty="0" smtClean="0">
              <a:solidFill>
                <a:srgbClr val="FF0000"/>
              </a:solidFill>
            </a:endParaRPr>
          </a:p>
          <a:p>
            <a:r>
              <a:rPr lang="cs-CZ" sz="1800" dirty="0" smtClean="0">
                <a:solidFill>
                  <a:srgbClr val="FF0000"/>
                </a:solidFill>
                <a:hlinkClick r:id="rId7"/>
              </a:rPr>
              <a:t>http://upload.wikimedia.org/wikipedia/commons/thumb/8/8e/Niagara_Falls_USA-CANADA.jpg/800px-Niagara_Falls_USA-CANADA.jpg</a:t>
            </a:r>
            <a:endParaRPr lang="cs-CZ" sz="1800" dirty="0" smtClean="0">
              <a:solidFill>
                <a:srgbClr val="FF0000"/>
              </a:solidFill>
            </a:endParaRPr>
          </a:p>
          <a:p>
            <a:r>
              <a:rPr lang="cs-CZ" sz="1800" dirty="0" smtClean="0">
                <a:solidFill>
                  <a:srgbClr val="FF0000"/>
                </a:solidFill>
                <a:hlinkClick r:id="rId8"/>
              </a:rPr>
              <a:t>http://upload.wikimedia.org/wikipedia/commons/thumb/2/2c/Iguazu_D%C3%A9cembre_2007_-_Panorama_7.jpg/800px-Iguazu_D%C3%A9cembre_2007_-_Panorama_7.jpg</a:t>
            </a:r>
            <a:endParaRPr lang="cs-CZ" sz="1800" dirty="0" smtClean="0">
              <a:solidFill>
                <a:srgbClr val="FF0000"/>
              </a:solidFill>
            </a:endParaRPr>
          </a:p>
          <a:p>
            <a:endParaRPr lang="cs-CZ" sz="1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1118</TotalTime>
  <Words>697</Words>
  <Application>Microsoft Office PowerPoint</Application>
  <PresentationFormat>Předvádění na obrazovce (4:3)</PresentationFormat>
  <Paragraphs>197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Papír</vt:lpstr>
      <vt:lpstr>Prezentace aplikace PowerPoint</vt:lpstr>
      <vt:lpstr>Anotace</vt:lpstr>
      <vt:lpstr>Prezentace aplikace PowerPoint</vt:lpstr>
      <vt:lpstr>Vodstvo Jižní Ameriky - řeky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         JEZERO   TITICACA</vt:lpstr>
      <vt:lpstr>           ŘEKA  AMAZONKA      </vt:lpstr>
      <vt:lpstr> VODOPÁDY SALTO ANGEL</vt:lpstr>
      <vt:lpstr>          VODOPÁDY IGUACU       POHLED Z BRAZILSKÉ STRANY</vt:lpstr>
      <vt:lpstr>        ŘEKA  COLORADO</vt:lpstr>
      <vt:lpstr>  NIAGARSKÉ  VODOPÁDY  </vt:lpstr>
      <vt:lpstr>       VODOPÁDY  IGUACU    POHLED Z ARGENTÍNSKÉ STRANY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ucitel</cp:lastModifiedBy>
  <cp:revision>102</cp:revision>
  <dcterms:created xsi:type="dcterms:W3CDTF">2013-11-16T14:11:58Z</dcterms:created>
  <dcterms:modified xsi:type="dcterms:W3CDTF">2014-05-05T13:09:13Z</dcterms:modified>
</cp:coreProperties>
</file>