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8" r:id="rId3"/>
    <p:sldId id="259" r:id="rId4"/>
    <p:sldId id="260" r:id="rId5"/>
    <p:sldId id="269" r:id="rId6"/>
    <p:sldId id="270" r:id="rId7"/>
    <p:sldId id="271" r:id="rId8"/>
    <p:sldId id="262" r:id="rId9"/>
    <p:sldId id="263" r:id="rId10"/>
    <p:sldId id="265" r:id="rId11"/>
    <p:sldId id="266" r:id="rId12"/>
    <p:sldId id="267" r:id="rId13"/>
    <p:sldId id="268" r:id="rId14"/>
    <p:sldId id="264" r:id="rId15"/>
    <p:sldId id="26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F9401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709" autoAdjust="0"/>
  </p:normalViewPr>
  <p:slideViewPr>
    <p:cSldViewPr>
      <p:cViewPr varScale="1">
        <p:scale>
          <a:sx n="100" d="100"/>
          <a:sy n="100" d="100"/>
        </p:scale>
        <p:origin x="-210" y="54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CEF3A31F-8648-42F2-8BDA-C1FD7865899D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1F6F7EFD-D157-423C-A451-71997106908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F3A31F-8648-42F2-8BDA-C1FD7865899D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F6F7EFD-D157-423C-A451-7199710690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CEF3A31F-8648-42F2-8BDA-C1FD7865899D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1F6F7EFD-D157-423C-A451-71997106908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F3A31F-8648-42F2-8BDA-C1FD7865899D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1F6F7EFD-D157-423C-A451-71997106908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F3A31F-8648-42F2-8BDA-C1FD7865899D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1F6F7EFD-D157-423C-A451-7199710690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F3A31F-8648-42F2-8BDA-C1FD7865899D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F6F7EFD-D157-423C-A451-71997106908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F3A31F-8648-42F2-8BDA-C1FD7865899D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F6F7EFD-D157-423C-A451-7199710690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CEF3A31F-8648-42F2-8BDA-C1FD7865899D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1F6F7EFD-D157-423C-A451-71997106908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CEF3A31F-8648-42F2-8BDA-C1FD7865899D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1F6F7EFD-D157-423C-A451-71997106908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F3A31F-8648-42F2-8BDA-C1FD7865899D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F6F7EFD-D157-423C-A451-7199710690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F3A31F-8648-42F2-8BDA-C1FD7865899D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F6F7EFD-D157-423C-A451-7199710690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CEF3A31F-8648-42F2-8BDA-C1FD7865899D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1F6F7EFD-D157-423C-A451-71997106908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3/33/Rugendas_-_N%C3%A8gres_a_fond_de_cale.jpg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e/e9/Official_portrait_of_Barack_Obama.jpg" TargetMode="External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e/e0/HugoChavez1824.jpeg" TargetMode="External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Inuit_women_1907.jpg" TargetMode="External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//upload.wikimedia.org/wikipedia/commons/7/76/Lila_Downs.jpg" TargetMode="Externa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e/e9/Official_portrait_of_Barack_Obama.jpg/440px-Official_portrait_of_Barack_Obama.jpg" TargetMode="External"/><Relationship Id="rId2" Type="http://schemas.openxmlformats.org/officeDocument/2006/relationships/hyperlink" Target="http://upload.wikimedia.org/wikipedia/commons/thumb/4/43/Location_North_America.svg/550px-Location_North_America.svg.pn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thumb/7/76/Lila_Downs.jpg/450px-Lila_Downs.jpg" TargetMode="External"/><Relationship Id="rId5" Type="http://schemas.openxmlformats.org/officeDocument/2006/relationships/hyperlink" Target="http://upload.wikimedia.org/wikipedia/commons/thumb/6/68/Inuit_women_1907.jpg/493px-Inuit_women_1907.jpg" TargetMode="External"/><Relationship Id="rId4" Type="http://schemas.openxmlformats.org/officeDocument/2006/relationships/hyperlink" Target="http://upload.wikimedia.org/wikipedia/commons/thumb/e/e0/HugoChavez1824.jpeg/800px-HugoChavez1824.jpe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403648" y="188640"/>
            <a:ext cx="6083808" cy="148742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1403648" y="1700808"/>
            <a:ext cx="673427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b="1" dirty="0" smtClean="0"/>
              <a:t>DIGITÁLNÍ UČEBNÍ MATERIÁL: VY_32_INOVACE_06_Z67_02 </a:t>
            </a:r>
            <a:endParaRPr lang="cs-CZ" dirty="0" smtClean="0"/>
          </a:p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310141557"/>
              </p:ext>
            </p:extLst>
          </p:nvPr>
        </p:nvGraphicFramePr>
        <p:xfrm>
          <a:off x="467544" y="2420888"/>
          <a:ext cx="8136904" cy="3814126"/>
        </p:xfrm>
        <a:graphic>
          <a:graphicData uri="http://schemas.openxmlformats.org/drawingml/2006/table">
            <a:tbl>
              <a:tblPr bandRow="1" bandCol="1">
                <a:tableStyleId>{5940675A-B579-460E-94D1-54222C63F5DA}</a:tableStyleId>
              </a:tblPr>
              <a:tblGrid>
                <a:gridCol w="2736304"/>
                <a:gridCol w="5400600"/>
              </a:tblGrid>
              <a:tr h="737313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škola T.G. Masaryka </a:t>
                      </a:r>
                      <a:r>
                        <a:rPr lang="cs-CZ" dirty="0" err="1" smtClean="0"/>
                        <a:t>Komárov</a:t>
                      </a:r>
                      <a:r>
                        <a:rPr lang="cs-CZ" dirty="0" smtClean="0"/>
                        <a:t>, okres Beroun</a:t>
                      </a:r>
                      <a:endParaRPr lang="cs-CZ" dirty="0"/>
                    </a:p>
                  </a:txBody>
                  <a:tcPr/>
                </a:tc>
              </a:tr>
              <a:tr h="631985">
                <a:tc>
                  <a:txBody>
                    <a:bodyPr/>
                    <a:lstStyle/>
                    <a:p>
                      <a:r>
                        <a:rPr lang="cs-CZ" dirty="0" smtClean="0"/>
                        <a:t>Jméno autora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Borovský Štefan</a:t>
                      </a:r>
                      <a:endParaRPr lang="cs-CZ" dirty="0"/>
                    </a:p>
                  </a:txBody>
                  <a:tcPr/>
                </a:tc>
              </a:tr>
              <a:tr h="631985">
                <a:tc>
                  <a:txBody>
                    <a:bodyPr/>
                    <a:lstStyle/>
                    <a:p>
                      <a:r>
                        <a:rPr lang="cs-CZ" dirty="0" smtClean="0"/>
                        <a:t>Datum vytvoření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19.11.2013</a:t>
                      </a:r>
                      <a:endParaRPr lang="cs-CZ" dirty="0"/>
                    </a:p>
                  </a:txBody>
                  <a:tcPr/>
                </a:tc>
              </a:tr>
              <a:tr h="591005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Zeměpis</a:t>
                      </a:r>
                      <a:endParaRPr lang="cs-CZ" dirty="0"/>
                    </a:p>
                  </a:txBody>
                  <a:tcPr/>
                </a:tc>
              </a:tr>
              <a:tr h="610919">
                <a:tc>
                  <a:txBody>
                    <a:bodyPr/>
                    <a:lstStyle/>
                    <a:p>
                      <a:r>
                        <a:rPr lang="cs-CZ" smtClean="0"/>
                        <a:t>Tematická </a:t>
                      </a:r>
                      <a:r>
                        <a:rPr lang="cs-CZ" dirty="0" smtClean="0"/>
                        <a:t>oblast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Zeměpis 6. a 7. ročník</a:t>
                      </a:r>
                      <a:endParaRPr lang="cs-CZ" dirty="0"/>
                    </a:p>
                  </a:txBody>
                  <a:tcPr/>
                </a:tc>
              </a:tr>
              <a:tr h="610919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Amerika - Obyvatelstvo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828600" y="692696"/>
            <a:ext cx="8229600" cy="1143000"/>
          </a:xfrm>
        </p:spPr>
        <p:txBody>
          <a:bodyPr>
            <a:normAutofit fontScale="90000"/>
          </a:bodyPr>
          <a:lstStyle/>
          <a:p>
            <a:pPr>
              <a:buFont typeface="Arial" pitchFamily="34" charset="0"/>
              <a:buChar char="•"/>
            </a:pPr>
            <a:r>
              <a:rPr lang="cs-CZ" sz="4200" dirty="0" smtClean="0"/>
              <a:t>									Anotace 														</a:t>
            </a:r>
            <a:endParaRPr lang="cs-CZ" sz="4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700808"/>
            <a:ext cx="8660448" cy="49552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Clr>
                <a:schemeClr val="accent2"/>
              </a:buClr>
              <a:buFont typeface="Arial" pitchFamily="34" charset="0"/>
              <a:buChar char="•"/>
            </a:pPr>
            <a:r>
              <a:rPr lang="cs-CZ" sz="1600" dirty="0" smtClean="0"/>
              <a:t> </a:t>
            </a:r>
            <a:r>
              <a:rPr lang="cs-CZ" dirty="0" smtClean="0"/>
              <a:t>Prezentace obsahuje látku jedné vyučovací hodiny – obyvatelstvo Ameriky.</a:t>
            </a:r>
          </a:p>
          <a:p>
            <a:endParaRPr lang="cs-CZ" dirty="0" smtClean="0"/>
          </a:p>
          <a:p>
            <a:pPr>
              <a:buClr>
                <a:schemeClr val="accent2"/>
              </a:buClr>
              <a:buFont typeface="Arial" pitchFamily="34" charset="0"/>
              <a:buChar char="•"/>
            </a:pPr>
            <a:r>
              <a:rPr lang="cs-CZ" dirty="0" smtClean="0"/>
              <a:t> Str. 4 až 7 – obsahují výklad učiva (str.4 obsahuje i mapku a str.6 obsahuje i obrázek, </a:t>
            </a:r>
          </a:p>
          <a:p>
            <a:r>
              <a:rPr lang="cs-CZ" dirty="0" smtClean="0"/>
              <a:t>	   které se objeví po kliknutí i s efektem.</a:t>
            </a:r>
          </a:p>
          <a:p>
            <a:pPr>
              <a:buClr>
                <a:schemeClr val="accent2"/>
              </a:buClr>
              <a:buFont typeface="Arial" pitchFamily="34" charset="0"/>
              <a:buChar char="•"/>
            </a:pPr>
            <a:r>
              <a:rPr lang="cs-CZ" dirty="0" smtClean="0"/>
              <a:t> Str. 8 – obsahuje křížovku. Jednotlivé řádky jsou skryté a při správné odpovědi se </a:t>
            </a:r>
          </a:p>
          <a:p>
            <a:r>
              <a:rPr lang="cs-CZ" dirty="0" smtClean="0"/>
              <a:t>               zobrazí se zvukovým a světelným efektem.</a:t>
            </a:r>
          </a:p>
          <a:p>
            <a:pPr>
              <a:buClr>
                <a:schemeClr val="accent2"/>
              </a:buClr>
              <a:buFont typeface="Arial" pitchFamily="34" charset="0"/>
              <a:buChar char="•"/>
            </a:pPr>
            <a:r>
              <a:rPr lang="cs-CZ" dirty="0" smtClean="0"/>
              <a:t> Str. 9 - obsahuje otázky ke křížovce.  	</a:t>
            </a:r>
          </a:p>
          <a:p>
            <a:r>
              <a:rPr lang="cs-CZ" dirty="0" smtClean="0"/>
              <a:t> Str. 10 – obsahuje tři kvízové otázky. Žáci si vybírají ze tří možností . Dvě nesprávné</a:t>
            </a:r>
          </a:p>
          <a:p>
            <a:r>
              <a:rPr lang="cs-CZ" dirty="0" smtClean="0"/>
              <a:t>               se při kliknutí ztratí se světelným efektem. Správná odpověď při kliknutí </a:t>
            </a:r>
          </a:p>
          <a:p>
            <a:r>
              <a:rPr lang="cs-CZ" dirty="0" smtClean="0"/>
              <a:t>               změní barvu a zazní zvukový efekt.</a:t>
            </a:r>
          </a:p>
          <a:p>
            <a:pPr>
              <a:buClr>
                <a:schemeClr val="accent2"/>
              </a:buClr>
              <a:buFont typeface="Arial" pitchFamily="34" charset="0"/>
              <a:buChar char="•"/>
            </a:pPr>
            <a:r>
              <a:rPr lang="cs-CZ" dirty="0" smtClean="0"/>
              <a:t> Str. 11 až 13 – obsahuje každá jednu otázku. Nesprávné odpovědi se při kliknutí ztratí</a:t>
            </a:r>
          </a:p>
          <a:p>
            <a:r>
              <a:rPr lang="cs-CZ" dirty="0" smtClean="0"/>
              <a:t>	      se světelným efektem. Správná odpověď při kliknutí změní barvu , zazní</a:t>
            </a:r>
          </a:p>
          <a:p>
            <a:r>
              <a:rPr lang="cs-CZ" dirty="0" smtClean="0"/>
              <a:t>	      zvukový efekt a zároveň se objeví obrázek související s odpovědí.</a:t>
            </a:r>
          </a:p>
          <a:p>
            <a:pPr>
              <a:buClr>
                <a:schemeClr val="accent2"/>
              </a:buClr>
              <a:buFont typeface="Arial" pitchFamily="34" charset="0"/>
              <a:buChar char="•"/>
            </a:pPr>
            <a:r>
              <a:rPr lang="cs-CZ" dirty="0" smtClean="0"/>
              <a:t> Str. 14 – obsahuje pracovní list (křížovka). 	</a:t>
            </a:r>
          </a:p>
          <a:p>
            <a:r>
              <a:rPr lang="cs-CZ" sz="1600" dirty="0" smtClean="0"/>
              <a:t>  </a:t>
            </a:r>
          </a:p>
          <a:p>
            <a:r>
              <a:rPr lang="cs-CZ" sz="1600" dirty="0" smtClean="0"/>
              <a:t>	  </a:t>
            </a:r>
          </a:p>
          <a:p>
            <a:endParaRPr lang="cs-CZ" sz="1600" dirty="0" smtClean="0"/>
          </a:p>
          <a:p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lipsa 1"/>
          <p:cNvSpPr/>
          <p:nvPr/>
        </p:nvSpPr>
        <p:spPr>
          <a:xfrm>
            <a:off x="395536" y="1772816"/>
            <a:ext cx="8424936" cy="33123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FFC000"/>
                </a:solidFill>
                <a:latin typeface="Monotype Corsiva" pitchFamily="66" charset="0"/>
              </a:rPr>
              <a:t>Amerika - Obyvatelstvo</a:t>
            </a:r>
            <a:endParaRPr lang="cs-CZ" sz="5400" b="1" dirty="0">
              <a:solidFill>
                <a:srgbClr val="FFC000"/>
              </a:solidFill>
              <a:latin typeface="Monotype Corsiva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267744" y="47667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</p:cSld>
  <p:clrMapOvr>
    <a:masterClrMapping/>
  </p:clrMapOvr>
  <p:transition spd="slow">
    <p:pull dir="l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35696" y="332656"/>
            <a:ext cx="477246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u="sng" dirty="0" smtClean="0">
                <a:solidFill>
                  <a:srgbClr val="FFC000"/>
                </a:solidFill>
                <a:latin typeface="Monotype Corsiva" pitchFamily="66" charset="0"/>
              </a:rPr>
              <a:t>PŮVODNÍ OSÍDLENÍ</a:t>
            </a:r>
            <a:endParaRPr lang="cs-CZ" sz="4000" u="sng" dirty="0">
              <a:solidFill>
                <a:srgbClr val="FFC000"/>
              </a:solidFill>
              <a:latin typeface="Monotype Corsiva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1052736"/>
            <a:ext cx="8767528" cy="63401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i="1" dirty="0" smtClean="0"/>
              <a:t>     Předkové indiánů a Eskymáků - přišli do Ameriky asi před</a:t>
            </a:r>
          </a:p>
          <a:p>
            <a:r>
              <a:rPr lang="cs-CZ" sz="2600" i="1" dirty="0"/>
              <a:t> </a:t>
            </a:r>
            <a:r>
              <a:rPr lang="cs-CZ" sz="2600" i="1" dirty="0" smtClean="0"/>
              <a:t>                                                             30 000 lety přes zamrzlý</a:t>
            </a:r>
          </a:p>
          <a:p>
            <a:r>
              <a:rPr lang="cs-CZ" sz="2600" i="1" dirty="0"/>
              <a:t> </a:t>
            </a:r>
            <a:r>
              <a:rPr lang="cs-CZ" sz="2600" i="1" dirty="0" smtClean="0"/>
              <a:t>                                                             </a:t>
            </a:r>
            <a:r>
              <a:rPr lang="cs-CZ" sz="2600" i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Beringův průliv </a:t>
            </a:r>
            <a:r>
              <a:rPr lang="cs-CZ" sz="2600" i="1" dirty="0" smtClean="0"/>
              <a:t>(doba </a:t>
            </a:r>
          </a:p>
          <a:p>
            <a:r>
              <a:rPr lang="cs-CZ" sz="2600" i="1" dirty="0"/>
              <a:t> </a:t>
            </a:r>
            <a:r>
              <a:rPr lang="cs-CZ" sz="2600" i="1" dirty="0" smtClean="0"/>
              <a:t>                                                             ledová) z Asie</a:t>
            </a:r>
          </a:p>
          <a:p>
            <a:r>
              <a:rPr lang="cs-CZ" sz="2600" i="1" dirty="0" smtClean="0"/>
              <a:t>                                                            -  proto patří indiáni a </a:t>
            </a:r>
          </a:p>
          <a:p>
            <a:r>
              <a:rPr lang="cs-CZ" sz="2600" i="1" dirty="0" smtClean="0"/>
              <a:t>                                                               Eskymáci k </a:t>
            </a:r>
            <a:r>
              <a:rPr lang="cs-CZ" sz="2600" i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mongoloidní</a:t>
            </a:r>
            <a:r>
              <a:rPr lang="cs-CZ" sz="2600" i="1" dirty="0" smtClean="0"/>
              <a:t> </a:t>
            </a:r>
          </a:p>
          <a:p>
            <a:r>
              <a:rPr lang="cs-CZ" sz="2600" i="1" dirty="0" smtClean="0"/>
              <a:t>                                                               </a:t>
            </a:r>
            <a:r>
              <a:rPr lang="cs-CZ" sz="2600" i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rase</a:t>
            </a:r>
          </a:p>
          <a:p>
            <a:r>
              <a:rPr lang="cs-CZ" sz="2600" i="1" dirty="0" smtClean="0"/>
              <a:t>                                                            - postupně se rozptýlili po </a:t>
            </a:r>
          </a:p>
          <a:p>
            <a:r>
              <a:rPr lang="cs-CZ" sz="2600" i="1" dirty="0" smtClean="0"/>
              <a:t>                                                              celém kontinentu</a:t>
            </a:r>
          </a:p>
          <a:p>
            <a:r>
              <a:rPr lang="cs-CZ" sz="2600" i="1" dirty="0"/>
              <a:t> </a:t>
            </a:r>
            <a:r>
              <a:rPr lang="cs-CZ" sz="2600" i="1" dirty="0" smtClean="0"/>
              <a:t>                                                           - nejvyšší </a:t>
            </a:r>
            <a:r>
              <a:rPr lang="cs-CZ" sz="2600" i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hustota osídlení </a:t>
            </a:r>
          </a:p>
          <a:p>
            <a:r>
              <a:rPr lang="cs-CZ" sz="2600" i="1" dirty="0"/>
              <a:t> </a:t>
            </a:r>
            <a:r>
              <a:rPr lang="cs-CZ" sz="2600" i="1" dirty="0" smtClean="0"/>
              <a:t>                                                             byla v teplé </a:t>
            </a:r>
            <a:r>
              <a:rPr lang="cs-CZ" sz="2600" i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Střední a </a:t>
            </a:r>
          </a:p>
          <a:p>
            <a:r>
              <a:rPr lang="cs-CZ" sz="2600" i="1" dirty="0"/>
              <a:t> </a:t>
            </a:r>
            <a:r>
              <a:rPr lang="cs-CZ" sz="2600" i="1" dirty="0" smtClean="0"/>
              <a:t>                                                             </a:t>
            </a:r>
            <a:r>
              <a:rPr lang="cs-CZ" sz="2600" i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Jižní  </a:t>
            </a:r>
            <a:r>
              <a:rPr lang="cs-CZ" sz="2600" i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Americe </a:t>
            </a:r>
            <a:r>
              <a:rPr lang="cs-CZ" sz="2600" i="1" dirty="0" smtClean="0"/>
              <a:t>(říše </a:t>
            </a:r>
            <a:r>
              <a:rPr lang="cs-CZ" sz="2600" i="1" dirty="0" err="1" smtClean="0"/>
              <a:t>Mayů</a:t>
            </a:r>
            <a:r>
              <a:rPr lang="cs-CZ" sz="2600" i="1" dirty="0" smtClean="0"/>
              <a:t>, </a:t>
            </a:r>
          </a:p>
          <a:p>
            <a:r>
              <a:rPr lang="cs-CZ" sz="2600" i="1" dirty="0"/>
              <a:t> </a:t>
            </a:r>
            <a:r>
              <a:rPr lang="cs-CZ" sz="2600" i="1" dirty="0" smtClean="0"/>
              <a:t>                                                            Aztéků, Inků, </a:t>
            </a:r>
            <a:r>
              <a:rPr lang="cs-CZ" sz="2600" i="1" dirty="0" err="1" smtClean="0"/>
              <a:t>Toltéků</a:t>
            </a:r>
            <a:r>
              <a:rPr lang="cs-CZ" sz="2600" i="1" dirty="0" smtClean="0"/>
              <a:t>…)</a:t>
            </a:r>
            <a:endParaRPr lang="cs-CZ" sz="2600" dirty="0" smtClean="0"/>
          </a:p>
          <a:p>
            <a:r>
              <a:rPr lang="cs-CZ" sz="2600" dirty="0" smtClean="0"/>
              <a:t>                                                         </a:t>
            </a:r>
          </a:p>
          <a:p>
            <a:r>
              <a:rPr lang="cs-CZ" sz="2400" dirty="0" smtClean="0"/>
              <a:t>                                                       </a:t>
            </a:r>
          </a:p>
          <a:p>
            <a:endParaRPr lang="cs-CZ" dirty="0"/>
          </a:p>
        </p:txBody>
      </p:sp>
      <p:pic>
        <p:nvPicPr>
          <p:cNvPr id="2056" name="Picture 8" descr="https://www.email.cz/download/i/YOGpxMUI0SGpYa66tw5R6MysFOb1k7zKu4Z8Zd0AEPAeO7CIx-W7liF0Kz6tgLdKCIxDVoY/Map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844824"/>
            <a:ext cx="4464496" cy="4248472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7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79712" y="332656"/>
            <a:ext cx="479009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u="sng" dirty="0" smtClean="0">
                <a:solidFill>
                  <a:schemeClr val="accent2"/>
                </a:solidFill>
                <a:latin typeface="Monotype Corsiva" pitchFamily="66" charset="0"/>
              </a:rPr>
              <a:t>První objevitelé z Evropy</a:t>
            </a:r>
            <a:endParaRPr lang="cs-CZ" sz="4000" u="sng" dirty="0">
              <a:solidFill>
                <a:schemeClr val="accent2"/>
              </a:solidFill>
              <a:latin typeface="Monotype Corsiva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1164134"/>
            <a:ext cx="8582799" cy="56938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b="1" u="sng" dirty="0" smtClean="0">
                <a:solidFill>
                  <a:schemeClr val="accent4"/>
                </a:solidFill>
                <a:latin typeface="Monotype Corsiva" pitchFamily="66" charset="0"/>
              </a:rPr>
              <a:t>Vikingové</a:t>
            </a:r>
            <a:r>
              <a:rPr lang="cs-CZ" sz="2600" u="sng" dirty="0" smtClean="0">
                <a:latin typeface="Monotype Corsiva" pitchFamily="66" charset="0"/>
              </a:rPr>
              <a:t> </a:t>
            </a:r>
            <a:r>
              <a:rPr lang="cs-CZ" sz="2600" dirty="0" smtClean="0">
                <a:latin typeface="Monotype Corsiva" pitchFamily="66" charset="0"/>
              </a:rPr>
              <a:t>- kolem roku </a:t>
            </a:r>
            <a:r>
              <a:rPr lang="cs-CZ" sz="26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Monotype Corsiva" pitchFamily="66" charset="0"/>
              </a:rPr>
              <a:t>1000 n.l. </a:t>
            </a:r>
            <a:r>
              <a:rPr lang="cs-CZ" sz="2600" dirty="0" smtClean="0">
                <a:latin typeface="Monotype Corsiva" pitchFamily="66" charset="0"/>
              </a:rPr>
              <a:t>přistáli u břehů Grónska</a:t>
            </a:r>
          </a:p>
          <a:p>
            <a:r>
              <a:rPr lang="cs-CZ" sz="2600" dirty="0" smtClean="0">
                <a:latin typeface="Monotype Corsiva" pitchFamily="66" charset="0"/>
              </a:rPr>
              <a:t>	     - vrátili se však na Island a jejich cesta upadla v zapomnění</a:t>
            </a:r>
          </a:p>
          <a:p>
            <a:r>
              <a:rPr lang="cs-CZ" sz="2600" b="1" u="sng" dirty="0" smtClean="0">
                <a:solidFill>
                  <a:schemeClr val="accent4"/>
                </a:solidFill>
                <a:latin typeface="Monotype Corsiva" pitchFamily="66" charset="0"/>
              </a:rPr>
              <a:t>Kryštof Kolumbus </a:t>
            </a:r>
            <a:r>
              <a:rPr lang="cs-CZ" sz="2600" dirty="0" smtClean="0">
                <a:latin typeface="Monotype Corsiva" pitchFamily="66" charset="0"/>
              </a:rPr>
              <a:t>- </a:t>
            </a:r>
            <a:r>
              <a:rPr lang="cs-CZ" sz="26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Monotype Corsiva" pitchFamily="66" charset="0"/>
              </a:rPr>
              <a:t>12.10. 1492 </a:t>
            </a:r>
            <a:r>
              <a:rPr lang="cs-CZ" sz="2600" dirty="0" smtClean="0">
                <a:latin typeface="Monotype Corsiva" pitchFamily="66" charset="0"/>
              </a:rPr>
              <a:t>jeho lodě přistály u břehu </a:t>
            </a:r>
          </a:p>
          <a:p>
            <a:r>
              <a:rPr lang="cs-CZ" sz="2600" dirty="0" smtClean="0">
                <a:latin typeface="Monotype Corsiva" pitchFamily="66" charset="0"/>
              </a:rPr>
              <a:t>                                 </a:t>
            </a:r>
            <a:r>
              <a:rPr lang="cs-CZ" sz="26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Monotype Corsiva" pitchFamily="66" charset="0"/>
              </a:rPr>
              <a:t>San Salvadoru </a:t>
            </a:r>
            <a:r>
              <a:rPr lang="cs-CZ" sz="2600" dirty="0" smtClean="0">
                <a:latin typeface="Monotype Corsiva" pitchFamily="66" charset="0"/>
              </a:rPr>
              <a:t>(jednoho z Bahamských ostrovů)</a:t>
            </a:r>
          </a:p>
          <a:p>
            <a:r>
              <a:rPr lang="cs-CZ" sz="2600" dirty="0" smtClean="0">
                <a:latin typeface="Monotype Corsiva" pitchFamily="66" charset="0"/>
              </a:rPr>
              <a:t>                               - byl to </a:t>
            </a:r>
            <a:r>
              <a:rPr lang="cs-CZ" sz="26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Monotype Corsiva" pitchFamily="66" charset="0"/>
              </a:rPr>
              <a:t>Ital </a:t>
            </a:r>
            <a:r>
              <a:rPr lang="cs-CZ" sz="2600" dirty="0" smtClean="0">
                <a:latin typeface="Monotype Corsiva" pitchFamily="66" charset="0"/>
              </a:rPr>
              <a:t>ve španělských službách</a:t>
            </a:r>
          </a:p>
          <a:p>
            <a:r>
              <a:rPr lang="cs-CZ" sz="2600" dirty="0" smtClean="0">
                <a:latin typeface="Monotype Corsiva" pitchFamily="66" charset="0"/>
              </a:rPr>
              <a:t>                               - chtěl objevit cestu do </a:t>
            </a:r>
            <a:r>
              <a:rPr lang="cs-CZ" sz="26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Monotype Corsiva" pitchFamily="66" charset="0"/>
              </a:rPr>
              <a:t>Indie</a:t>
            </a:r>
            <a:r>
              <a:rPr lang="cs-CZ" sz="2600" dirty="0" smtClean="0">
                <a:latin typeface="Monotype Corsiva" pitchFamily="66" charset="0"/>
              </a:rPr>
              <a:t>, ale objevil </a:t>
            </a:r>
            <a:r>
              <a:rPr lang="cs-CZ" sz="26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Monotype Corsiva" pitchFamily="66" charset="0"/>
              </a:rPr>
              <a:t>Ameriku</a:t>
            </a:r>
          </a:p>
          <a:p>
            <a:r>
              <a:rPr lang="cs-CZ" sz="2600" dirty="0" smtClean="0">
                <a:latin typeface="Monotype Corsiva" pitchFamily="66" charset="0"/>
              </a:rPr>
              <a:t>                               - proto dostali původní obyvatelé název </a:t>
            </a:r>
            <a:r>
              <a:rPr lang="cs-CZ" sz="26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Monotype Corsiva" pitchFamily="66" charset="0"/>
              </a:rPr>
              <a:t>indiáni</a:t>
            </a:r>
          </a:p>
          <a:p>
            <a:r>
              <a:rPr lang="cs-CZ" sz="2600" b="1" u="sng" dirty="0" err="1" smtClean="0">
                <a:solidFill>
                  <a:schemeClr val="accent4"/>
                </a:solidFill>
                <a:latin typeface="Monotype Corsiva" pitchFamily="66" charset="0"/>
              </a:rPr>
              <a:t>Amerigo</a:t>
            </a:r>
            <a:r>
              <a:rPr lang="cs-CZ" sz="2600" b="1" u="sng" dirty="0" smtClean="0">
                <a:solidFill>
                  <a:schemeClr val="accent4"/>
                </a:solidFill>
                <a:latin typeface="Monotype Corsiva" pitchFamily="66" charset="0"/>
              </a:rPr>
              <a:t> </a:t>
            </a:r>
            <a:r>
              <a:rPr lang="cs-CZ" sz="2600" b="1" u="sng" dirty="0" err="1" smtClean="0">
                <a:solidFill>
                  <a:schemeClr val="accent4"/>
                </a:solidFill>
                <a:latin typeface="Monotype Corsiva" pitchFamily="66" charset="0"/>
              </a:rPr>
              <a:t>Vespucci</a:t>
            </a:r>
            <a:r>
              <a:rPr lang="cs-CZ" sz="2600" b="1" u="sng" dirty="0" smtClean="0">
                <a:solidFill>
                  <a:schemeClr val="accent4"/>
                </a:solidFill>
                <a:latin typeface="Monotype Corsiva" pitchFamily="66" charset="0"/>
              </a:rPr>
              <a:t> </a:t>
            </a:r>
            <a:r>
              <a:rPr lang="cs-CZ" sz="2600" dirty="0" smtClean="0">
                <a:latin typeface="Monotype Corsiva" pitchFamily="66" charset="0"/>
              </a:rPr>
              <a:t>- dokázal </a:t>
            </a:r>
            <a:r>
              <a:rPr lang="cs-CZ" sz="2600" dirty="0" smtClean="0">
                <a:latin typeface="Monotype Corsiva" pitchFamily="66" charset="0"/>
              </a:rPr>
              <a:t>,že </a:t>
            </a:r>
            <a:r>
              <a:rPr lang="cs-CZ" sz="2600" dirty="0" smtClean="0">
                <a:latin typeface="Monotype Corsiva" pitchFamily="66" charset="0"/>
              </a:rPr>
              <a:t>Kolumbus objevil </a:t>
            </a:r>
            <a:r>
              <a:rPr lang="cs-CZ" sz="26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Monotype Corsiva" pitchFamily="66" charset="0"/>
              </a:rPr>
              <a:t>nový světadíl</a:t>
            </a:r>
            <a:r>
              <a:rPr lang="cs-CZ" sz="2600" dirty="0" smtClean="0">
                <a:latin typeface="Monotype Corsiva" pitchFamily="66" charset="0"/>
              </a:rPr>
              <a:t>, který </a:t>
            </a:r>
          </a:p>
          <a:p>
            <a:r>
              <a:rPr lang="cs-CZ" sz="2600" dirty="0" smtClean="0">
                <a:latin typeface="Monotype Corsiva" pitchFamily="66" charset="0"/>
              </a:rPr>
              <a:t>                                byl  po něm pojmenován </a:t>
            </a:r>
            <a:r>
              <a:rPr lang="cs-CZ" sz="26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Monotype Corsiva" pitchFamily="66" charset="0"/>
              </a:rPr>
              <a:t>Amerikou</a:t>
            </a:r>
          </a:p>
          <a:p>
            <a:r>
              <a:rPr lang="cs-CZ" sz="2600" dirty="0" smtClean="0">
                <a:latin typeface="Monotype Corsiva" pitchFamily="66" charset="0"/>
              </a:rPr>
              <a:t>Další objevitelé byli ze začátku </a:t>
            </a:r>
            <a:r>
              <a:rPr lang="cs-CZ" sz="26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Monotype Corsiva" pitchFamily="66" charset="0"/>
              </a:rPr>
              <a:t>Španělé a Portugalci </a:t>
            </a:r>
            <a:r>
              <a:rPr lang="cs-CZ" sz="2600" dirty="0" smtClean="0">
                <a:latin typeface="Monotype Corsiva" pitchFamily="66" charset="0"/>
              </a:rPr>
              <a:t>(hlavně Střední a </a:t>
            </a:r>
          </a:p>
          <a:p>
            <a:r>
              <a:rPr lang="cs-CZ" sz="2600" dirty="0" smtClean="0">
                <a:latin typeface="Monotype Corsiva" pitchFamily="66" charset="0"/>
              </a:rPr>
              <a:t> Jižní Amerika) – proto se jí říká </a:t>
            </a:r>
            <a:r>
              <a:rPr lang="cs-CZ" sz="2600" b="1" u="sng" dirty="0" smtClean="0">
                <a:solidFill>
                  <a:schemeClr val="accent4"/>
                </a:solidFill>
                <a:latin typeface="Monotype Corsiva" pitchFamily="66" charset="0"/>
              </a:rPr>
              <a:t>Latinská Amerika </a:t>
            </a:r>
            <a:r>
              <a:rPr lang="cs-CZ" sz="2600" dirty="0" smtClean="0">
                <a:latin typeface="Monotype Corsiva" pitchFamily="66" charset="0"/>
              </a:rPr>
              <a:t>. Severní Ameriku </a:t>
            </a:r>
          </a:p>
          <a:p>
            <a:r>
              <a:rPr lang="cs-CZ" sz="2600" dirty="0" smtClean="0">
                <a:latin typeface="Monotype Corsiva" pitchFamily="66" charset="0"/>
              </a:rPr>
              <a:t>začali  objevovat </a:t>
            </a:r>
            <a:r>
              <a:rPr lang="cs-CZ" sz="26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Monotype Corsiva" pitchFamily="66" charset="0"/>
              </a:rPr>
              <a:t>Francouzi, Nizozemci a Britové </a:t>
            </a:r>
            <a:r>
              <a:rPr lang="cs-CZ" sz="2600" dirty="0" smtClean="0">
                <a:latin typeface="Monotype Corsiva" pitchFamily="66" charset="0"/>
              </a:rPr>
              <a:t>– proto se jí říká</a:t>
            </a:r>
          </a:p>
          <a:p>
            <a:r>
              <a:rPr lang="cs-CZ" sz="2600" b="1" u="sng" dirty="0" smtClean="0">
                <a:solidFill>
                  <a:schemeClr val="accent4"/>
                </a:solidFill>
                <a:latin typeface="Monotype Corsiva" pitchFamily="66" charset="0"/>
              </a:rPr>
              <a:t> Anglosaská .</a:t>
            </a:r>
            <a:endParaRPr lang="cs-CZ" sz="2600" u="sng" dirty="0" smtClean="0">
              <a:latin typeface="Monotype Corsiva" pitchFamily="66" charset="0"/>
            </a:endParaRPr>
          </a:p>
          <a:p>
            <a:r>
              <a:rPr lang="cs-CZ" sz="2600" dirty="0" smtClean="0">
                <a:solidFill>
                  <a:schemeClr val="accent2"/>
                </a:solidFill>
                <a:latin typeface="Monotype Corsiva" pitchFamily="66" charset="0"/>
              </a:rPr>
              <a:t>                                 </a:t>
            </a:r>
            <a:endParaRPr lang="cs-CZ" sz="2600" dirty="0">
              <a:solidFill>
                <a:schemeClr val="accent2"/>
              </a:solidFill>
              <a:latin typeface="Monotype Corsiva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3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51720" y="188640"/>
            <a:ext cx="461055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u="sng" dirty="0" smtClean="0">
                <a:solidFill>
                  <a:srgbClr val="FFC000"/>
                </a:solidFill>
                <a:latin typeface="Monotype Corsiva" pitchFamily="66" charset="0"/>
              </a:rPr>
              <a:t>Ostudná  éra otrokářství</a:t>
            </a:r>
            <a:endParaRPr lang="cs-CZ" sz="4000" u="sng" dirty="0">
              <a:solidFill>
                <a:srgbClr val="FFC000"/>
              </a:solidFill>
              <a:latin typeface="Monotype Corsiva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692696"/>
            <a:ext cx="7906332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Monotype Corsiva" pitchFamily="66" charset="0"/>
              </a:rPr>
              <a:t>Indiáni se jako pracovní síla na plantážích a v dolech</a:t>
            </a:r>
          </a:p>
          <a:p>
            <a:r>
              <a:rPr lang="cs-CZ" sz="2800" dirty="0" smtClean="0">
                <a:latin typeface="Monotype Corsiva" pitchFamily="66" charset="0"/>
              </a:rPr>
              <a:t>neosvědčili, proto se začali dovážet </a:t>
            </a:r>
            <a:r>
              <a:rPr lang="cs-CZ" sz="2800" b="1" u="sng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Monotype Corsiva" pitchFamily="66" charset="0"/>
              </a:rPr>
              <a:t>černí otroci </a:t>
            </a:r>
            <a:r>
              <a:rPr lang="cs-CZ" sz="2800" dirty="0" smtClean="0">
                <a:latin typeface="Monotype Corsiva" pitchFamily="66" charset="0"/>
              </a:rPr>
              <a:t>z Afriky.</a:t>
            </a:r>
          </a:p>
          <a:p>
            <a:r>
              <a:rPr lang="cs-CZ" sz="28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Monotype Corsiva" pitchFamily="66" charset="0"/>
              </a:rPr>
              <a:t>Otrokářství </a:t>
            </a:r>
            <a:r>
              <a:rPr lang="cs-CZ" sz="2800" dirty="0" smtClean="0">
                <a:latin typeface="Monotype Corsiva" pitchFamily="66" charset="0"/>
              </a:rPr>
              <a:t>trvalo téměř až do </a:t>
            </a:r>
            <a:r>
              <a:rPr lang="cs-CZ" sz="28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Monotype Corsiva" pitchFamily="66" charset="0"/>
              </a:rPr>
              <a:t>konce 19. století. </a:t>
            </a:r>
            <a:r>
              <a:rPr lang="cs-CZ" sz="2800" dirty="0" smtClean="0">
                <a:latin typeface="Monotype Corsiva" pitchFamily="66" charset="0"/>
              </a:rPr>
              <a:t>Po válce </a:t>
            </a:r>
          </a:p>
          <a:p>
            <a:r>
              <a:rPr lang="cs-CZ" sz="2800" dirty="0" smtClean="0">
                <a:latin typeface="Monotype Corsiva" pitchFamily="66" charset="0"/>
              </a:rPr>
              <a:t>Severu proti Jihu získali alespoň </a:t>
            </a:r>
            <a:r>
              <a:rPr lang="cs-CZ" sz="28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Monotype Corsiva" pitchFamily="66" charset="0"/>
              </a:rPr>
              <a:t>svobodu.</a:t>
            </a:r>
            <a:r>
              <a:rPr lang="cs-CZ" sz="2800" dirty="0" smtClean="0">
                <a:latin typeface="Monotype Corsiva" pitchFamily="66" charset="0"/>
              </a:rPr>
              <a:t> </a:t>
            </a:r>
            <a:r>
              <a:rPr lang="cs-CZ" sz="28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Monotype Corsiva" pitchFamily="66" charset="0"/>
              </a:rPr>
              <a:t>Rovnoprávnost</a:t>
            </a:r>
            <a:r>
              <a:rPr lang="cs-CZ" sz="2800" dirty="0" smtClean="0">
                <a:latin typeface="Monotype Corsiva" pitchFamily="66" charset="0"/>
              </a:rPr>
              <a:t> </a:t>
            </a:r>
          </a:p>
          <a:p>
            <a:r>
              <a:rPr lang="cs-CZ" sz="2800" dirty="0" smtClean="0">
                <a:latin typeface="Monotype Corsiva" pitchFamily="66" charset="0"/>
              </a:rPr>
              <a:t>získali černoši, indiáni a míšenci až v </a:t>
            </a:r>
            <a:r>
              <a:rPr lang="cs-CZ" sz="28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Monotype Corsiva" pitchFamily="66" charset="0"/>
              </a:rPr>
              <a:t>druhé polovině 20</a:t>
            </a:r>
            <a:r>
              <a:rPr lang="cs-CZ" sz="28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Monotype Corsiva" pitchFamily="66" charset="0"/>
              </a:rPr>
              <a:t>. stol.</a:t>
            </a:r>
            <a:endParaRPr lang="cs-CZ" sz="2800" dirty="0" smtClean="0">
              <a:solidFill>
                <a:schemeClr val="accent1">
                  <a:lumMod val="60000"/>
                  <a:lumOff val="40000"/>
                </a:schemeClr>
              </a:solidFill>
              <a:latin typeface="Monotype Corsiva" pitchFamily="66" charset="0"/>
            </a:endParaRPr>
          </a:p>
          <a:p>
            <a:r>
              <a:rPr lang="cs-CZ" sz="2600" dirty="0" smtClean="0">
                <a:latin typeface="Monotype Corsiva" pitchFamily="66" charset="0"/>
              </a:rPr>
              <a:t>   </a:t>
            </a:r>
          </a:p>
          <a:p>
            <a:r>
              <a:rPr lang="cs-CZ" sz="2600" dirty="0" smtClean="0"/>
              <a:t>  </a:t>
            </a:r>
            <a:endParaRPr lang="cs-CZ" sz="2600" dirty="0"/>
          </a:p>
        </p:txBody>
      </p:sp>
      <p:pic>
        <p:nvPicPr>
          <p:cNvPr id="9218" name="Picture 2" descr="Soubor:Rugendas - Nègres a fond de cal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3068960"/>
            <a:ext cx="6886575" cy="324036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275856" y="6309320"/>
            <a:ext cx="25267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Podpalubí lodě s otroky</a:t>
            </a:r>
            <a:endParaRPr lang="cs-CZ" dirty="0"/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4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83768" y="260648"/>
            <a:ext cx="3857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dirty="0" smtClean="0">
                <a:solidFill>
                  <a:srgbClr val="FFC000"/>
                </a:solidFill>
                <a:latin typeface="Monotype Corsiva" pitchFamily="66" charset="0"/>
              </a:rPr>
              <a:t>Amerika</a:t>
            </a:r>
            <a:r>
              <a:rPr lang="cs-CZ" sz="4000" dirty="0" smtClean="0">
                <a:solidFill>
                  <a:srgbClr val="FFC000"/>
                </a:solidFill>
              </a:rPr>
              <a:t> </a:t>
            </a:r>
            <a:r>
              <a:rPr lang="cs-CZ" sz="4000" dirty="0" smtClean="0">
                <a:solidFill>
                  <a:srgbClr val="FFC000"/>
                </a:solidFill>
                <a:latin typeface="Monotype Corsiva" pitchFamily="66" charset="0"/>
              </a:rPr>
              <a:t>a Rasismus</a:t>
            </a:r>
            <a:endParaRPr lang="cs-CZ" sz="4000" dirty="0">
              <a:solidFill>
                <a:srgbClr val="FFC000"/>
              </a:solidFill>
              <a:latin typeface="Monotype Corsiva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908720"/>
            <a:ext cx="7933582" cy="68941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Monotype Corsiva" pitchFamily="66" charset="0"/>
              </a:rPr>
              <a:t>Až do poloviny 2O. století nebylo lehké být příslušníkem</a:t>
            </a:r>
          </a:p>
          <a:p>
            <a:r>
              <a:rPr lang="cs-CZ" sz="2800" dirty="0" smtClean="0">
                <a:latin typeface="Monotype Corsiva" pitchFamily="66" charset="0"/>
              </a:rPr>
              <a:t>jiné než bílé (europoidní) rasy, zejména v Severní Americe.</a:t>
            </a:r>
          </a:p>
          <a:p>
            <a:r>
              <a:rPr lang="cs-CZ" sz="2800" dirty="0" smtClean="0">
                <a:latin typeface="Monotype Corsiva" pitchFamily="66" charset="0"/>
              </a:rPr>
              <a:t>Stejně nebo možná ještě hůř na tom byli </a:t>
            </a:r>
            <a:r>
              <a:rPr lang="cs-CZ" sz="2800" b="1" u="sng" dirty="0" smtClean="0">
                <a:solidFill>
                  <a:srgbClr val="92D050"/>
                </a:solidFill>
                <a:latin typeface="Monotype Corsiva" pitchFamily="66" charset="0"/>
              </a:rPr>
              <a:t>míšenci</a:t>
            </a:r>
            <a:r>
              <a:rPr lang="cs-CZ" sz="2800" b="1" dirty="0" smtClean="0">
                <a:solidFill>
                  <a:srgbClr val="92D050"/>
                </a:solidFill>
                <a:latin typeface="Monotype Corsiva" pitchFamily="66" charset="0"/>
              </a:rPr>
              <a:t>.</a:t>
            </a:r>
          </a:p>
          <a:p>
            <a:r>
              <a:rPr lang="cs-CZ" sz="2800" dirty="0" smtClean="0">
                <a:latin typeface="Monotype Corsiva" pitchFamily="66" charset="0"/>
              </a:rPr>
              <a:t> </a:t>
            </a:r>
          </a:p>
          <a:p>
            <a:r>
              <a:rPr lang="cs-CZ" sz="2800" b="1" u="sng" dirty="0" smtClean="0">
                <a:solidFill>
                  <a:schemeClr val="accent4"/>
                </a:solidFill>
                <a:latin typeface="Monotype Corsiva" pitchFamily="66" charset="0"/>
              </a:rPr>
              <a:t>mulat</a:t>
            </a:r>
            <a:r>
              <a:rPr lang="cs-CZ" sz="2800" dirty="0" smtClean="0">
                <a:latin typeface="Monotype Corsiva" pitchFamily="66" charset="0"/>
              </a:rPr>
              <a:t> – míšenec bělocha a černocha</a:t>
            </a:r>
          </a:p>
          <a:p>
            <a:r>
              <a:rPr lang="cs-CZ" sz="2800" b="1" u="sng" dirty="0" smtClean="0">
                <a:solidFill>
                  <a:schemeClr val="accent4"/>
                </a:solidFill>
                <a:latin typeface="Monotype Corsiva" pitchFamily="66" charset="0"/>
              </a:rPr>
              <a:t>mestic</a:t>
            </a:r>
            <a:r>
              <a:rPr lang="cs-CZ" sz="2800" b="1" dirty="0" smtClean="0">
                <a:solidFill>
                  <a:schemeClr val="accent4"/>
                </a:solidFill>
                <a:latin typeface="Monotype Corsiva" pitchFamily="66" charset="0"/>
              </a:rPr>
              <a:t> </a:t>
            </a:r>
            <a:r>
              <a:rPr lang="cs-CZ" sz="2800" dirty="0" smtClean="0">
                <a:latin typeface="Monotype Corsiva" pitchFamily="66" charset="0"/>
              </a:rPr>
              <a:t>– míšenec bělocha a indiána</a:t>
            </a:r>
          </a:p>
          <a:p>
            <a:r>
              <a:rPr lang="cs-CZ" sz="2800" b="1" u="sng" dirty="0" err="1" smtClean="0">
                <a:solidFill>
                  <a:schemeClr val="accent4"/>
                </a:solidFill>
                <a:latin typeface="Monotype Corsiva" pitchFamily="66" charset="0"/>
              </a:rPr>
              <a:t>zambo</a:t>
            </a:r>
            <a:r>
              <a:rPr lang="cs-CZ" sz="2800" dirty="0" smtClean="0">
                <a:latin typeface="Monotype Corsiva" pitchFamily="66" charset="0"/>
              </a:rPr>
              <a:t> – afro-indiánský původ</a:t>
            </a:r>
          </a:p>
          <a:p>
            <a:endParaRPr lang="cs-CZ" sz="2800" dirty="0" smtClean="0">
              <a:latin typeface="Monotype Corsiva" pitchFamily="66" charset="0"/>
            </a:endParaRPr>
          </a:p>
          <a:p>
            <a:r>
              <a:rPr lang="cs-CZ" sz="28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Monotype Corsiva" pitchFamily="66" charset="0"/>
              </a:rPr>
              <a:t>Současní obyvatelé </a:t>
            </a:r>
            <a:r>
              <a:rPr lang="cs-CZ" sz="2800" dirty="0" smtClean="0">
                <a:latin typeface="Monotype Corsiva" pitchFamily="66" charset="0"/>
              </a:rPr>
              <a:t>jsou potomky </a:t>
            </a:r>
            <a:r>
              <a:rPr lang="cs-CZ" sz="28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Monotype Corsiva" pitchFamily="66" charset="0"/>
              </a:rPr>
              <a:t>indiánů, Evropanů, </a:t>
            </a:r>
          </a:p>
          <a:p>
            <a:r>
              <a:rPr lang="cs-CZ" sz="28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Monotype Corsiva" pitchFamily="66" charset="0"/>
              </a:rPr>
              <a:t>Afričanů i Asiatů.</a:t>
            </a:r>
            <a:r>
              <a:rPr lang="cs-CZ" sz="2800" dirty="0" smtClean="0">
                <a:latin typeface="Monotype Corsiva" pitchFamily="66" charset="0"/>
              </a:rPr>
              <a:t> Dnes se projevy rasismu </a:t>
            </a:r>
            <a:r>
              <a:rPr lang="cs-CZ" sz="28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Monotype Corsiva" pitchFamily="66" charset="0"/>
              </a:rPr>
              <a:t>tvrdě postihují,</a:t>
            </a:r>
            <a:r>
              <a:rPr lang="cs-CZ" sz="2800" dirty="0" smtClean="0">
                <a:latin typeface="Monotype Corsiva" pitchFamily="66" charset="0"/>
              </a:rPr>
              <a:t> </a:t>
            </a:r>
          </a:p>
          <a:p>
            <a:r>
              <a:rPr lang="cs-CZ" sz="2800" dirty="0" smtClean="0">
                <a:latin typeface="Monotype Corsiva" pitchFamily="66" charset="0"/>
              </a:rPr>
              <a:t>zejména v USA. Termín „černoch“ se nesmí používat. </a:t>
            </a:r>
          </a:p>
          <a:p>
            <a:r>
              <a:rPr lang="cs-CZ" sz="2800" dirty="0" smtClean="0">
                <a:latin typeface="Monotype Corsiva" pitchFamily="66" charset="0"/>
              </a:rPr>
              <a:t>Správně je </a:t>
            </a:r>
            <a:r>
              <a:rPr lang="cs-CZ" sz="2800" b="1" u="sng" dirty="0" err="1" smtClean="0">
                <a:solidFill>
                  <a:schemeClr val="accent1">
                    <a:lumMod val="60000"/>
                    <a:lumOff val="40000"/>
                  </a:schemeClr>
                </a:solidFill>
                <a:latin typeface="Monotype Corsiva" pitchFamily="66" charset="0"/>
              </a:rPr>
              <a:t>Afroameričan</a:t>
            </a:r>
            <a:r>
              <a:rPr lang="cs-CZ" sz="28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Monotype Corsiva" pitchFamily="66" charset="0"/>
              </a:rPr>
              <a:t>.</a:t>
            </a:r>
            <a:r>
              <a:rPr lang="cs-CZ" sz="2800" dirty="0" smtClean="0">
                <a:latin typeface="Monotype Corsiva" pitchFamily="66" charset="0"/>
              </a:rPr>
              <a:t> Tato politika nese ovoce a v USA</a:t>
            </a:r>
          </a:p>
          <a:p>
            <a:r>
              <a:rPr lang="cs-CZ" sz="2800" dirty="0" smtClean="0">
                <a:latin typeface="Monotype Corsiva" pitchFamily="66" charset="0"/>
              </a:rPr>
              <a:t>je už druhé období </a:t>
            </a:r>
            <a:r>
              <a:rPr lang="cs-CZ" sz="28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Monotype Corsiva" pitchFamily="66" charset="0"/>
              </a:rPr>
              <a:t>prezidentem </a:t>
            </a:r>
            <a:r>
              <a:rPr lang="cs-CZ" sz="2800" dirty="0" err="1" smtClean="0">
                <a:latin typeface="Monotype Corsiva" pitchFamily="66" charset="0"/>
              </a:rPr>
              <a:t>Afroameričan</a:t>
            </a:r>
            <a:r>
              <a:rPr lang="cs-CZ" sz="2800" dirty="0" smtClean="0">
                <a:latin typeface="Monotype Corsiva" pitchFamily="66" charset="0"/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  <a:latin typeface="Monotype Corsiva" pitchFamily="66" charset="0"/>
              </a:rPr>
              <a:t>Barack</a:t>
            </a:r>
            <a:r>
              <a:rPr lang="cs-CZ" sz="28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Monotype Corsiva" pitchFamily="66" charset="0"/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  <a:latin typeface="Monotype Corsiva" pitchFamily="66" charset="0"/>
              </a:rPr>
              <a:t>Obama</a:t>
            </a:r>
            <a:r>
              <a:rPr lang="cs-CZ" sz="28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Monotype Corsiva" pitchFamily="66" charset="0"/>
              </a:rPr>
              <a:t> </a:t>
            </a:r>
          </a:p>
          <a:p>
            <a:endParaRPr lang="cs-CZ" sz="2600" dirty="0" smtClean="0"/>
          </a:p>
          <a:p>
            <a:endParaRPr lang="cs-CZ" sz="2600" dirty="0" smtClean="0"/>
          </a:p>
          <a:p>
            <a:r>
              <a:rPr lang="cs-CZ" sz="2600" dirty="0" smtClean="0"/>
              <a:t>  </a:t>
            </a:r>
            <a:endParaRPr lang="cs-CZ" sz="2600" dirty="0"/>
          </a:p>
        </p:txBody>
      </p:sp>
    </p:spTree>
  </p:cSld>
  <p:clrMapOvr>
    <a:masterClrMapping/>
  </p:clrMapOvr>
  <p:transition>
    <p:split orient="vert"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3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3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59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60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61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62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63" presetID="3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65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66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6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6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69" presetID="3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1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72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73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7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75" presetID="3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7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7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8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1" presetID="3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83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4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8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8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331640" y="1628800"/>
          <a:ext cx="6095997" cy="3901577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  <a:gridCol w="659269"/>
                <a:gridCol w="695397"/>
              </a:tblGrid>
              <a:tr h="648072">
                <a:tc>
                  <a:txBody>
                    <a:bodyPr/>
                    <a:lstStyle/>
                    <a:p>
                      <a:r>
                        <a:rPr lang="cs-CZ" sz="3600" b="1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U</a:t>
                      </a:r>
                      <a:endParaRPr lang="cs-CZ" sz="36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L</a:t>
                      </a:r>
                      <a:endParaRPr lang="cs-CZ" sz="36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A</a:t>
                      </a:r>
                      <a:endParaRPr lang="cs-CZ" sz="36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T</a:t>
                      </a:r>
                      <a:endParaRPr lang="cs-CZ" sz="36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gridSpan="4"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3600" b="1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/>
                </a:tc>
              </a:tr>
              <a:tr h="650701"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E</a:t>
                      </a:r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S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K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Y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M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Á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C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I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</a:tcPr>
                </a:tc>
              </a:tr>
              <a:tr h="650701"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S</a:t>
                      </a:r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O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P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E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Č</a:t>
                      </a:r>
                      <a:endParaRPr lang="cs-CZ" sz="3600" b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N</a:t>
                      </a:r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É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H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O</a:t>
                      </a:r>
                      <a:endParaRPr lang="cs-CZ" sz="3600" b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650701"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T</a:t>
                      </a:r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O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R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N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Á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D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O</a:t>
                      </a:r>
                      <a:endParaRPr lang="cs-CZ" sz="3600" b="1" dirty="0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rowSpan="3"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50701"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I</a:t>
                      </a:r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N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D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I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E</a:t>
                      </a:r>
                      <a:endParaRPr lang="cs-CZ" sz="3600" b="1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vMerge="1"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sz="3600" b="1"/>
                    </a:p>
                  </a:txBody>
                  <a:tcPr/>
                </a:tc>
              </a:tr>
              <a:tr h="650701"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C</a:t>
                      </a:r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O</a:t>
                      </a:r>
                      <a:endParaRPr lang="cs-CZ" sz="36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L</a:t>
                      </a:r>
                      <a:endParaRPr lang="cs-CZ" sz="36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O</a:t>
                      </a:r>
                      <a:endParaRPr lang="cs-CZ" sz="36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R</a:t>
                      </a:r>
                      <a:endParaRPr lang="cs-CZ" sz="36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A</a:t>
                      </a:r>
                      <a:endParaRPr lang="cs-CZ" sz="36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D</a:t>
                      </a:r>
                      <a:endParaRPr lang="cs-CZ" sz="36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O</a:t>
                      </a:r>
                      <a:endParaRPr lang="cs-CZ" sz="36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763688" y="548680"/>
            <a:ext cx="484299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u="sng" dirty="0" smtClean="0">
                <a:solidFill>
                  <a:srgbClr val="FFC000"/>
                </a:solidFill>
                <a:latin typeface="Monotype Corsiva" pitchFamily="66" charset="0"/>
              </a:rPr>
              <a:t> Míšenec bělocha a indiánky</a:t>
            </a:r>
            <a:endParaRPr lang="cs-CZ" sz="3600" u="sng" dirty="0">
              <a:solidFill>
                <a:srgbClr val="FFC000"/>
              </a:solidFill>
              <a:latin typeface="Monotype Corsiva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5576" y="1484784"/>
            <a:ext cx="386644" cy="41549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C000"/>
                </a:solidFill>
                <a:latin typeface="Monotype Corsiva" pitchFamily="66" charset="0"/>
              </a:rPr>
              <a:t>1.</a:t>
            </a:r>
          </a:p>
          <a:p>
            <a:endParaRPr lang="cs-CZ" sz="2400" dirty="0">
              <a:solidFill>
                <a:srgbClr val="FFC000"/>
              </a:solidFill>
              <a:latin typeface="Monotype Corsiva" pitchFamily="66" charset="0"/>
            </a:endParaRPr>
          </a:p>
          <a:p>
            <a:r>
              <a:rPr lang="cs-CZ" sz="2400" dirty="0" smtClean="0">
                <a:solidFill>
                  <a:srgbClr val="FFC000"/>
                </a:solidFill>
                <a:latin typeface="Monotype Corsiva" pitchFamily="66" charset="0"/>
              </a:rPr>
              <a:t>2.</a:t>
            </a:r>
          </a:p>
          <a:p>
            <a:endParaRPr lang="cs-CZ" sz="2400" dirty="0" smtClean="0">
              <a:latin typeface="Monotype Corsiva" pitchFamily="66" charset="0"/>
            </a:endParaRPr>
          </a:p>
          <a:p>
            <a:r>
              <a:rPr lang="cs-CZ" sz="2400" dirty="0" smtClean="0">
                <a:solidFill>
                  <a:srgbClr val="FFC000"/>
                </a:solidFill>
                <a:latin typeface="Monotype Corsiva" pitchFamily="66" charset="0"/>
              </a:rPr>
              <a:t>3.</a:t>
            </a:r>
          </a:p>
          <a:p>
            <a:endParaRPr lang="cs-CZ" sz="2400" dirty="0">
              <a:latin typeface="Monotype Corsiva" pitchFamily="66" charset="0"/>
            </a:endParaRPr>
          </a:p>
          <a:p>
            <a:r>
              <a:rPr lang="cs-CZ" sz="2400" dirty="0" smtClean="0">
                <a:solidFill>
                  <a:srgbClr val="FFC000"/>
                </a:solidFill>
                <a:latin typeface="Monotype Corsiva" pitchFamily="66" charset="0"/>
              </a:rPr>
              <a:t>4.</a:t>
            </a:r>
          </a:p>
          <a:p>
            <a:endParaRPr lang="cs-CZ" sz="2400" dirty="0">
              <a:latin typeface="Monotype Corsiva" pitchFamily="66" charset="0"/>
            </a:endParaRPr>
          </a:p>
          <a:p>
            <a:r>
              <a:rPr lang="cs-CZ" sz="2400" dirty="0" smtClean="0">
                <a:solidFill>
                  <a:srgbClr val="FFC000"/>
                </a:solidFill>
                <a:latin typeface="Monotype Corsiva" pitchFamily="66" charset="0"/>
              </a:rPr>
              <a:t>5.</a:t>
            </a:r>
          </a:p>
          <a:p>
            <a:endParaRPr lang="cs-CZ" sz="2400" dirty="0">
              <a:latin typeface="Monotype Corsiva" pitchFamily="66" charset="0"/>
            </a:endParaRPr>
          </a:p>
          <a:p>
            <a:r>
              <a:rPr lang="cs-CZ" sz="2400" dirty="0" smtClean="0">
                <a:solidFill>
                  <a:srgbClr val="FFC000"/>
                </a:solidFill>
                <a:latin typeface="Monotype Corsiva" pitchFamily="66" charset="0"/>
              </a:rPr>
              <a:t>6.</a:t>
            </a:r>
            <a:endParaRPr lang="cs-CZ" sz="2400" dirty="0">
              <a:solidFill>
                <a:srgbClr val="FFC000"/>
              </a:solidFill>
              <a:latin typeface="Monotype Corsiva" pitchFamily="66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31640" y="1628800"/>
            <a:ext cx="3384376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 smtClean="0"/>
          </a:p>
          <a:p>
            <a:pPr algn="ctr"/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331640" y="2276872"/>
            <a:ext cx="5400600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331640" y="2924944"/>
            <a:ext cx="6120680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331640" y="3573016"/>
            <a:ext cx="4752528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331640" y="4293096"/>
            <a:ext cx="3384376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331640" y="4869160"/>
            <a:ext cx="540060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79712" y="620688"/>
            <a:ext cx="513794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u="sng" dirty="0" smtClean="0">
                <a:solidFill>
                  <a:srgbClr val="FFC000"/>
                </a:solidFill>
                <a:latin typeface="Monotype Corsiva" pitchFamily="66" charset="0"/>
              </a:rPr>
              <a:t>Míšenec bělocha a indiánky</a:t>
            </a:r>
            <a:endParaRPr lang="cs-CZ" sz="4000" u="sng" dirty="0">
              <a:solidFill>
                <a:srgbClr val="FFC000"/>
              </a:solidFill>
              <a:latin typeface="Monotype Corsiva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484784"/>
            <a:ext cx="7327647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2800" i="1" dirty="0" smtClean="0">
                <a:latin typeface="Monotype Corsiva" pitchFamily="66" charset="0"/>
              </a:rPr>
              <a:t>Jak se jmenuje míšenec bělocha a černocha?</a:t>
            </a:r>
          </a:p>
          <a:p>
            <a:pPr marL="514350" indent="-514350">
              <a:buAutoNum type="arabicPeriod"/>
            </a:pPr>
            <a:r>
              <a:rPr lang="cs-CZ" sz="2800" i="1" dirty="0" smtClean="0">
                <a:latin typeface="Monotype Corsiva" pitchFamily="66" charset="0"/>
              </a:rPr>
              <a:t>Jak se jmenují původní obyvatelé severních oblastí</a:t>
            </a:r>
          </a:p>
          <a:p>
            <a:pPr marL="514350" indent="-514350"/>
            <a:r>
              <a:rPr lang="cs-CZ" sz="2800" i="1" dirty="0">
                <a:latin typeface="Monotype Corsiva" pitchFamily="66" charset="0"/>
              </a:rPr>
              <a:t> </a:t>
            </a:r>
            <a:r>
              <a:rPr lang="cs-CZ" sz="2800" i="1" dirty="0" smtClean="0">
                <a:latin typeface="Monotype Corsiva" pitchFamily="66" charset="0"/>
              </a:rPr>
              <a:t>     Ameriky?</a:t>
            </a:r>
          </a:p>
          <a:p>
            <a:pPr marL="514350" indent="-514350">
              <a:buAutoNum type="arabicPeriod" startAt="3"/>
            </a:pPr>
            <a:r>
              <a:rPr lang="cs-CZ" sz="2800" i="1" dirty="0" smtClean="0">
                <a:latin typeface="Monotype Corsiva" pitchFamily="66" charset="0"/>
              </a:rPr>
              <a:t>Jakého původu je nejvyšší hora Ameriky?</a:t>
            </a:r>
          </a:p>
          <a:p>
            <a:pPr marL="514350" indent="-514350">
              <a:buAutoNum type="arabicPeriod" startAt="3"/>
            </a:pPr>
            <a:r>
              <a:rPr lang="cs-CZ" sz="2800" i="1" dirty="0" smtClean="0">
                <a:latin typeface="Monotype Corsiva" pitchFamily="66" charset="0"/>
              </a:rPr>
              <a:t>Jak se jmenuje nejsilnější vítr Ameriky vznikající</a:t>
            </a:r>
          </a:p>
          <a:p>
            <a:pPr marL="514350" indent="-514350"/>
            <a:r>
              <a:rPr lang="cs-CZ" sz="2800" i="1" dirty="0">
                <a:latin typeface="Monotype Corsiva" pitchFamily="66" charset="0"/>
              </a:rPr>
              <a:t> </a:t>
            </a:r>
            <a:r>
              <a:rPr lang="cs-CZ" sz="2800" i="1" dirty="0" smtClean="0">
                <a:latin typeface="Monotype Corsiva" pitchFamily="66" charset="0"/>
              </a:rPr>
              <a:t>     nad pevninou?</a:t>
            </a:r>
          </a:p>
          <a:p>
            <a:pPr marL="514350" indent="-514350">
              <a:buAutoNum type="arabicPeriod" startAt="5"/>
            </a:pPr>
            <a:r>
              <a:rPr lang="cs-CZ" sz="2800" i="1" dirty="0" smtClean="0">
                <a:latin typeface="Monotype Corsiva" pitchFamily="66" charset="0"/>
              </a:rPr>
              <a:t>Do které země chtěl doplout Kolumbus?</a:t>
            </a:r>
          </a:p>
          <a:p>
            <a:pPr marL="514350" indent="-514350">
              <a:buAutoNum type="arabicPeriod" startAt="5"/>
            </a:pPr>
            <a:r>
              <a:rPr lang="cs-CZ" sz="2800" i="1" dirty="0" smtClean="0">
                <a:latin typeface="Monotype Corsiva" pitchFamily="66" charset="0"/>
              </a:rPr>
              <a:t>Jak se jmenuje řeka, která vyhloubila největší kaňon </a:t>
            </a:r>
          </a:p>
          <a:p>
            <a:pPr marL="514350" indent="-514350"/>
            <a:r>
              <a:rPr lang="cs-CZ" sz="2800" i="1" dirty="0">
                <a:latin typeface="Monotype Corsiva" pitchFamily="66" charset="0"/>
              </a:rPr>
              <a:t> </a:t>
            </a:r>
            <a:r>
              <a:rPr lang="cs-CZ" sz="2800" i="1" dirty="0" smtClean="0">
                <a:latin typeface="Monotype Corsiva" pitchFamily="66" charset="0"/>
              </a:rPr>
              <a:t>     na světě</a:t>
            </a:r>
            <a:r>
              <a:rPr lang="cs-CZ" sz="2800" dirty="0" smtClean="0">
                <a:latin typeface="Monotype Corsiva" pitchFamily="66" charset="0"/>
              </a:rPr>
              <a:t>?</a:t>
            </a:r>
          </a:p>
        </p:txBody>
      </p:sp>
    </p:spTree>
  </p:cSld>
  <p:clrMapOvr>
    <a:masterClrMapping/>
  </p:clrMapOvr>
  <p:transition spd="slow">
    <p:zoom dir="in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19672" y="332656"/>
            <a:ext cx="5182829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u="sng" dirty="0" smtClean="0">
                <a:solidFill>
                  <a:schemeClr val="accent2"/>
                </a:solidFill>
                <a:latin typeface="Monotype Corsiva" pitchFamily="66" charset="0"/>
              </a:rPr>
              <a:t>Z kterého světadílu přišli původní </a:t>
            </a:r>
          </a:p>
          <a:p>
            <a:r>
              <a:rPr lang="cs-CZ" sz="3200" dirty="0" smtClean="0">
                <a:solidFill>
                  <a:schemeClr val="accent2"/>
                </a:solidFill>
                <a:latin typeface="Monotype Corsiva" pitchFamily="66" charset="0"/>
              </a:rPr>
              <a:t>            </a:t>
            </a:r>
            <a:r>
              <a:rPr lang="cs-CZ" sz="3200" u="sng" dirty="0" smtClean="0">
                <a:solidFill>
                  <a:schemeClr val="accent2"/>
                </a:solidFill>
                <a:latin typeface="Monotype Corsiva" pitchFamily="66" charset="0"/>
              </a:rPr>
              <a:t>obyvatelé Ameriky?</a:t>
            </a:r>
            <a:endParaRPr lang="cs-CZ" sz="3200" u="sng" dirty="0">
              <a:solidFill>
                <a:schemeClr val="accent2"/>
              </a:solidFill>
              <a:latin typeface="Monotype Corsiva" pitchFamily="66" charset="0"/>
            </a:endParaRPr>
          </a:p>
        </p:txBody>
      </p:sp>
      <p:sp>
        <p:nvSpPr>
          <p:cNvPr id="5" name="Elipsa 4"/>
          <p:cNvSpPr/>
          <p:nvPr/>
        </p:nvSpPr>
        <p:spPr>
          <a:xfrm>
            <a:off x="755576" y="1484784"/>
            <a:ext cx="1944216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EVROPA</a:t>
            </a:r>
            <a:endParaRPr lang="cs-CZ" sz="2400" dirty="0"/>
          </a:p>
        </p:txBody>
      </p:sp>
      <p:sp>
        <p:nvSpPr>
          <p:cNvPr id="8" name="Elipsa 7"/>
          <p:cNvSpPr/>
          <p:nvPr/>
        </p:nvSpPr>
        <p:spPr>
          <a:xfrm>
            <a:off x="3491880" y="1484784"/>
            <a:ext cx="1944216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ASIE</a:t>
            </a:r>
            <a:endParaRPr lang="cs-CZ" sz="2400" dirty="0"/>
          </a:p>
        </p:txBody>
      </p:sp>
      <p:sp>
        <p:nvSpPr>
          <p:cNvPr id="9" name="Elipsa 8"/>
          <p:cNvSpPr/>
          <p:nvPr/>
        </p:nvSpPr>
        <p:spPr>
          <a:xfrm>
            <a:off x="6228184" y="1484784"/>
            <a:ext cx="1944216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dirty="0" smtClean="0"/>
              <a:t>AFRIKA</a:t>
            </a:r>
            <a:endParaRPr lang="cs-CZ" sz="2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83568" y="2420888"/>
            <a:ext cx="70391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u="sng" dirty="0" smtClean="0">
                <a:solidFill>
                  <a:schemeClr val="accent2"/>
                </a:solidFill>
                <a:latin typeface="Monotype Corsiva" pitchFamily="66" charset="0"/>
              </a:rPr>
              <a:t>Ke které rase patří původní obyvatelé Ameriky?</a:t>
            </a:r>
            <a:endParaRPr lang="cs-CZ" sz="3200" u="sng" dirty="0">
              <a:solidFill>
                <a:schemeClr val="accent2"/>
              </a:solidFill>
              <a:latin typeface="Monotype Corsiva" pitchFamily="66" charset="0"/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179512" y="2996952"/>
            <a:ext cx="3600400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MONGOLOIDNÍ</a:t>
            </a:r>
            <a:endParaRPr lang="cs-CZ" sz="2400" dirty="0"/>
          </a:p>
        </p:txBody>
      </p:sp>
      <p:sp>
        <p:nvSpPr>
          <p:cNvPr id="12" name="Elipsa 11"/>
          <p:cNvSpPr/>
          <p:nvPr/>
        </p:nvSpPr>
        <p:spPr>
          <a:xfrm>
            <a:off x="3347864" y="3140968"/>
            <a:ext cx="2808312" cy="9361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NEGROIDNÍ</a:t>
            </a:r>
            <a:endParaRPr lang="cs-CZ" sz="2400" dirty="0"/>
          </a:p>
        </p:txBody>
      </p:sp>
      <p:sp>
        <p:nvSpPr>
          <p:cNvPr id="13" name="Elipsa 12"/>
          <p:cNvSpPr/>
          <p:nvPr/>
        </p:nvSpPr>
        <p:spPr>
          <a:xfrm>
            <a:off x="5796136" y="3140968"/>
            <a:ext cx="3168352" cy="9361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EUROPOIDNÍ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403648" y="4293096"/>
            <a:ext cx="52966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u="sng" dirty="0" smtClean="0">
                <a:solidFill>
                  <a:schemeClr val="accent2"/>
                </a:solidFill>
                <a:latin typeface="Monotype Corsiva" pitchFamily="66" charset="0"/>
              </a:rPr>
              <a:t>Jakým jazykem se mluví v Brazílii?</a:t>
            </a:r>
            <a:endParaRPr lang="cs-CZ" sz="3200" u="sng" dirty="0">
              <a:solidFill>
                <a:schemeClr val="accent2"/>
              </a:solidFill>
              <a:latin typeface="Monotype Corsiva" pitchFamily="66" charset="0"/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251520" y="5157192"/>
            <a:ext cx="2664296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ŠPANĚLSKY</a:t>
            </a:r>
            <a:endParaRPr lang="cs-CZ" sz="2400" dirty="0"/>
          </a:p>
        </p:txBody>
      </p:sp>
      <p:sp>
        <p:nvSpPr>
          <p:cNvPr id="16" name="Elipsa 15"/>
          <p:cNvSpPr/>
          <p:nvPr/>
        </p:nvSpPr>
        <p:spPr>
          <a:xfrm>
            <a:off x="2555776" y="5157192"/>
            <a:ext cx="3456384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FRANCOUZSKY</a:t>
            </a:r>
            <a:endParaRPr lang="cs-CZ" sz="2400" dirty="0"/>
          </a:p>
        </p:txBody>
      </p:sp>
      <p:sp>
        <p:nvSpPr>
          <p:cNvPr id="17" name="Elipsa 16"/>
          <p:cNvSpPr/>
          <p:nvPr/>
        </p:nvSpPr>
        <p:spPr>
          <a:xfrm>
            <a:off x="5580112" y="5157192"/>
            <a:ext cx="3303984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PORTUGALSKY</a:t>
            </a:r>
            <a:endParaRPr lang="cs-CZ" sz="2400" dirty="0"/>
          </a:p>
        </p:txBody>
      </p:sp>
    </p:spTree>
  </p:cSld>
  <p:clrMapOvr>
    <a:masterClrMapping/>
  </p:clrMapOvr>
  <p:transition spd="slow">
    <p:cover dir="rd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2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1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3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1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3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1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4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1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5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1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5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5" grpId="0" animBg="1"/>
      <p:bldP spid="9" grpId="0" animBg="1"/>
      <p:bldP spid="12" grpId="0" animBg="1"/>
      <p:bldP spid="13" grpId="0" animBg="1"/>
      <p:bldP spid="15" grpId="0" animBg="1"/>
      <p:bldP spid="1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79712" y="548680"/>
            <a:ext cx="1847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411760" y="548680"/>
            <a:ext cx="508664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u="sng" dirty="0" smtClean="0">
                <a:solidFill>
                  <a:schemeClr val="accent2"/>
                </a:solidFill>
                <a:latin typeface="Monotype Corsiva" pitchFamily="66" charset="0"/>
              </a:rPr>
              <a:t>Míšenec bělocha a černošky</a:t>
            </a:r>
            <a:endParaRPr lang="cs-CZ" sz="4000" u="sng" dirty="0">
              <a:solidFill>
                <a:schemeClr val="accent2"/>
              </a:solidFill>
              <a:latin typeface="Monotype Corsiva" pitchFamily="66" charset="0"/>
            </a:endParaRPr>
          </a:p>
        </p:txBody>
      </p:sp>
      <p:sp>
        <p:nvSpPr>
          <p:cNvPr id="4" name="Elipsa 3"/>
          <p:cNvSpPr/>
          <p:nvPr/>
        </p:nvSpPr>
        <p:spPr>
          <a:xfrm>
            <a:off x="467544" y="1700808"/>
            <a:ext cx="2376264" cy="9361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MESTIC</a:t>
            </a:r>
            <a:endParaRPr lang="cs-CZ" sz="2800" b="1" dirty="0"/>
          </a:p>
        </p:txBody>
      </p:sp>
      <p:sp>
        <p:nvSpPr>
          <p:cNvPr id="5" name="Elipsa 4"/>
          <p:cNvSpPr/>
          <p:nvPr/>
        </p:nvSpPr>
        <p:spPr>
          <a:xfrm>
            <a:off x="467544" y="5085184"/>
            <a:ext cx="2448272" cy="9361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MULAT</a:t>
            </a:r>
            <a:endParaRPr lang="cs-CZ" sz="2800" b="1" dirty="0"/>
          </a:p>
        </p:txBody>
      </p:sp>
      <p:sp>
        <p:nvSpPr>
          <p:cNvPr id="6" name="Elipsa 5"/>
          <p:cNvSpPr/>
          <p:nvPr/>
        </p:nvSpPr>
        <p:spPr>
          <a:xfrm>
            <a:off x="467544" y="3356992"/>
            <a:ext cx="2376264" cy="9361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ZAMBO</a:t>
            </a:r>
            <a:endParaRPr lang="cs-CZ" sz="2800" b="1" dirty="0"/>
          </a:p>
        </p:txBody>
      </p:sp>
      <p:pic>
        <p:nvPicPr>
          <p:cNvPr id="7" name="Picture 4" descr="Soubor:Official portrait of Barack Obama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067944" y="1412776"/>
            <a:ext cx="4104456" cy="4464496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3995936" y="5877272"/>
            <a:ext cx="43357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Prezident USA </a:t>
            </a:r>
            <a:r>
              <a:rPr lang="cs-CZ" sz="2400" b="1" dirty="0" err="1" smtClean="0"/>
              <a:t>Barack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Obama</a:t>
            </a:r>
            <a:endParaRPr lang="cs-CZ" sz="2400" b="1" dirty="0"/>
          </a:p>
        </p:txBody>
      </p:sp>
    </p:spTree>
  </p:cSld>
  <p:clrMapOvr>
    <a:masterClrMapping/>
  </p:clrMapOvr>
  <p:transition spd="slow">
    <p:comb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1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11760" y="404664"/>
            <a:ext cx="514756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u="sng" dirty="0" smtClean="0">
                <a:solidFill>
                  <a:schemeClr val="accent2"/>
                </a:solidFill>
                <a:latin typeface="Monotype Corsiva" pitchFamily="66" charset="0"/>
              </a:rPr>
              <a:t>Míšenec černocha a indiána</a:t>
            </a:r>
            <a:endParaRPr lang="cs-CZ" sz="4000" u="sng" dirty="0">
              <a:solidFill>
                <a:schemeClr val="accent2"/>
              </a:solidFill>
              <a:latin typeface="Monotype Corsiva" pitchFamily="66" charset="0"/>
            </a:endParaRPr>
          </a:p>
        </p:txBody>
      </p:sp>
      <p:pic>
        <p:nvPicPr>
          <p:cNvPr id="23554" name="Picture 2" descr="Soubor:HugoChavez1824.jpe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23928" y="1484784"/>
            <a:ext cx="4248472" cy="4320480"/>
          </a:xfrm>
          <a:prstGeom prst="rect">
            <a:avLst/>
          </a:prstGeom>
          <a:noFill/>
        </p:spPr>
      </p:pic>
      <p:sp>
        <p:nvSpPr>
          <p:cNvPr id="4" name="Elipsa 3"/>
          <p:cNvSpPr/>
          <p:nvPr/>
        </p:nvSpPr>
        <p:spPr>
          <a:xfrm>
            <a:off x="539552" y="1628800"/>
            <a:ext cx="2160240" cy="9361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ZAMBO</a:t>
            </a:r>
            <a:endParaRPr lang="cs-CZ" sz="2800" b="1" dirty="0"/>
          </a:p>
        </p:txBody>
      </p:sp>
      <p:sp>
        <p:nvSpPr>
          <p:cNvPr id="5" name="Elipsa 4"/>
          <p:cNvSpPr/>
          <p:nvPr/>
        </p:nvSpPr>
        <p:spPr>
          <a:xfrm>
            <a:off x="611560" y="3140968"/>
            <a:ext cx="2160240" cy="9361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MULAT</a:t>
            </a:r>
            <a:endParaRPr lang="cs-CZ" sz="2800" b="1" dirty="0"/>
          </a:p>
        </p:txBody>
      </p:sp>
      <p:sp>
        <p:nvSpPr>
          <p:cNvPr id="6" name="Elipsa 5"/>
          <p:cNvSpPr/>
          <p:nvPr/>
        </p:nvSpPr>
        <p:spPr>
          <a:xfrm>
            <a:off x="539552" y="4653136"/>
            <a:ext cx="2232248" cy="9361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MESTIC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491880" y="5949280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Prezident Venezuely </a:t>
            </a:r>
            <a:r>
              <a:rPr lang="cs-CZ" sz="2400" b="1" dirty="0" smtClean="0"/>
              <a:t>Hugo </a:t>
            </a:r>
            <a:r>
              <a:rPr lang="cs-CZ" sz="2400" b="1" dirty="0" err="1" smtClean="0"/>
              <a:t>Chávez</a:t>
            </a:r>
            <a:endParaRPr lang="cs-CZ" sz="2400" b="1" dirty="0"/>
          </a:p>
        </p:txBody>
      </p:sp>
    </p:spTree>
  </p:cSld>
  <p:clrMapOvr>
    <a:masterClrMapping/>
  </p:clrMapOvr>
  <p:transition spd="slow">
    <p:comb dir="vert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1" dur="2000"/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476672"/>
            <a:ext cx="853369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u="sng" dirty="0" smtClean="0">
                <a:solidFill>
                  <a:schemeClr val="accent2"/>
                </a:solidFill>
                <a:latin typeface="Monotype Corsiva" pitchFamily="66" charset="0"/>
              </a:rPr>
              <a:t>Původní obyvatelé Ameriky žijící na severu</a:t>
            </a:r>
          </a:p>
          <a:p>
            <a:r>
              <a:rPr lang="cs-CZ" sz="4000" dirty="0" smtClean="0">
                <a:solidFill>
                  <a:schemeClr val="accent2"/>
                </a:solidFill>
                <a:latin typeface="Monotype Corsiva" pitchFamily="66" charset="0"/>
              </a:rPr>
              <a:t>          </a:t>
            </a:r>
            <a:r>
              <a:rPr lang="cs-CZ" sz="4000" u="sng" dirty="0" smtClean="0">
                <a:solidFill>
                  <a:schemeClr val="accent2"/>
                </a:solidFill>
                <a:latin typeface="Monotype Corsiva" pitchFamily="66" charset="0"/>
              </a:rPr>
              <a:t>( Kanada, Grónsko, Aljaška)</a:t>
            </a:r>
            <a:endParaRPr lang="cs-CZ" sz="4000" u="sng" dirty="0">
              <a:solidFill>
                <a:schemeClr val="accent2"/>
              </a:solidFill>
              <a:latin typeface="Monotype Corsiva" pitchFamily="66" charset="0"/>
            </a:endParaRPr>
          </a:p>
        </p:txBody>
      </p:sp>
      <p:sp>
        <p:nvSpPr>
          <p:cNvPr id="4" name="Elipsa 3"/>
          <p:cNvSpPr/>
          <p:nvPr/>
        </p:nvSpPr>
        <p:spPr>
          <a:xfrm>
            <a:off x="611560" y="2276872"/>
            <a:ext cx="2592288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INDIÁNI</a:t>
            </a:r>
            <a:endParaRPr lang="cs-CZ" sz="2800" dirty="0"/>
          </a:p>
        </p:txBody>
      </p:sp>
      <p:sp>
        <p:nvSpPr>
          <p:cNvPr id="5" name="Elipsa 4"/>
          <p:cNvSpPr/>
          <p:nvPr/>
        </p:nvSpPr>
        <p:spPr>
          <a:xfrm>
            <a:off x="395536" y="3789040"/>
            <a:ext cx="3096344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ESKYMÁCI</a:t>
            </a:r>
            <a:endParaRPr lang="cs-CZ" sz="2800" dirty="0"/>
          </a:p>
        </p:txBody>
      </p:sp>
      <p:sp>
        <p:nvSpPr>
          <p:cNvPr id="6" name="Elipsa 5"/>
          <p:cNvSpPr/>
          <p:nvPr/>
        </p:nvSpPr>
        <p:spPr>
          <a:xfrm>
            <a:off x="539552" y="5301208"/>
            <a:ext cx="2664296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APAČI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03648" y="2348880"/>
            <a:ext cx="184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dirty="0"/>
          </a:p>
        </p:txBody>
      </p:sp>
      <p:pic>
        <p:nvPicPr>
          <p:cNvPr id="24578" name="Picture 2" descr="http://upload.wikimedia.org/wikipedia/commons/thumb/6/68/Inuit_women_1907.jpg/220px-Inuit_women_1907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83968" y="1916832"/>
            <a:ext cx="3960440" cy="423408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1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3" dur="2000"/>
                                        <p:tgtEl>
                                          <p:spTgt spid="24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2555776" y="260648"/>
            <a:ext cx="31518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u="sng" dirty="0" smtClean="0">
                <a:solidFill>
                  <a:schemeClr val="accent2"/>
                </a:solidFill>
                <a:latin typeface="Monotype Corsiva" pitchFamily="66" charset="0"/>
              </a:rPr>
              <a:t>Míšenec bělocha a indiánky</a:t>
            </a:r>
            <a:endParaRPr lang="cs-CZ" sz="2400" u="sng" dirty="0">
              <a:solidFill>
                <a:schemeClr val="accent2"/>
              </a:solidFill>
              <a:latin typeface="Monotype Corsiva" pitchFamily="66" charset="0"/>
            </a:endParaRPr>
          </a:p>
        </p:txBody>
      </p:sp>
      <p:pic>
        <p:nvPicPr>
          <p:cNvPr id="4098" name="Picture 2" descr="Soubor:Lila Down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3429000"/>
            <a:ext cx="3062114" cy="3050704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5364088" y="5949280"/>
            <a:ext cx="20185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Monotype Corsiva" pitchFamily="66" charset="0"/>
              </a:rPr>
              <a:t>Zpěvačka </a:t>
            </a:r>
            <a:r>
              <a:rPr lang="cs-CZ" b="1" dirty="0" smtClean="0">
                <a:latin typeface="Monotype Corsiva" pitchFamily="66" charset="0"/>
              </a:rPr>
              <a:t>Lila </a:t>
            </a:r>
            <a:r>
              <a:rPr lang="cs-CZ" b="1" dirty="0" err="1" smtClean="0">
                <a:latin typeface="Monotype Corsiva" pitchFamily="66" charset="0"/>
              </a:rPr>
              <a:t>Downs</a:t>
            </a:r>
            <a:endParaRPr lang="cs-CZ" b="1" dirty="0">
              <a:latin typeface="Monotype Corsiva" pitchFamily="66" charset="0"/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1619672" y="4149080"/>
          <a:ext cx="3384376" cy="2448270"/>
        </p:xfrm>
        <a:graphic>
          <a:graphicData uri="http://schemas.openxmlformats.org/drawingml/2006/table">
            <a:tbl>
              <a:tblPr/>
              <a:tblGrid>
                <a:gridCol w="376376"/>
                <a:gridCol w="376376"/>
                <a:gridCol w="375624"/>
                <a:gridCol w="375624"/>
                <a:gridCol w="375624"/>
                <a:gridCol w="375624"/>
                <a:gridCol w="376376"/>
                <a:gridCol w="365084"/>
                <a:gridCol w="387668"/>
              </a:tblGrid>
              <a:tr h="4080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 dirty="0">
                        <a:latin typeface="Calibri"/>
                        <a:ea typeface="Times New Roman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891A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 dirty="0">
                        <a:latin typeface="Calibri"/>
                        <a:ea typeface="Times New Roman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 dirty="0">
                        <a:latin typeface="Calibri"/>
                        <a:ea typeface="Times New Roman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 dirty="0">
                        <a:latin typeface="Calibri"/>
                        <a:ea typeface="Times New Roman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 dirty="0">
                        <a:latin typeface="Calibri"/>
                        <a:ea typeface="Times New Roman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 dirty="0">
                        <a:latin typeface="Calibri"/>
                        <a:ea typeface="Times New Roman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080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891A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 dirty="0">
                        <a:latin typeface="Calibri"/>
                        <a:ea typeface="Times New Roman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 dirty="0">
                        <a:latin typeface="Calibri"/>
                        <a:ea typeface="Times New Roman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 dirty="0">
                        <a:latin typeface="Calibri"/>
                        <a:ea typeface="Times New Roman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 dirty="0">
                        <a:latin typeface="Calibri"/>
                        <a:ea typeface="Times New Roman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 dirty="0">
                        <a:latin typeface="Calibri"/>
                        <a:ea typeface="Times New Roman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 dirty="0">
                        <a:latin typeface="Calibri"/>
                        <a:ea typeface="Times New Roman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 dirty="0">
                        <a:latin typeface="Calibri"/>
                        <a:ea typeface="Times New Roman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 dirty="0">
                        <a:latin typeface="Calibri"/>
                        <a:ea typeface="Times New Roman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80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891A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 dirty="0">
                        <a:latin typeface="Calibri"/>
                        <a:ea typeface="Times New Roman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 dirty="0">
                        <a:latin typeface="Calibri"/>
                        <a:ea typeface="Times New Roman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 dirty="0">
                        <a:latin typeface="Calibri"/>
                        <a:ea typeface="Times New Roman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 dirty="0">
                        <a:latin typeface="Calibri"/>
                        <a:ea typeface="Times New Roman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80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891A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 dirty="0">
                        <a:latin typeface="Calibri"/>
                        <a:ea typeface="Times New Roman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 dirty="0">
                        <a:latin typeface="Calibri"/>
                        <a:ea typeface="Times New Roman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 dirty="0">
                        <a:latin typeface="Calibri"/>
                        <a:ea typeface="Times New Roman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 dirty="0">
                        <a:latin typeface="Calibri"/>
                        <a:ea typeface="Times New Roman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 dirty="0">
                        <a:latin typeface="Calibri"/>
                        <a:ea typeface="Times New Roman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 dirty="0">
                        <a:latin typeface="Calibri"/>
                        <a:ea typeface="Times New Roman"/>
                      </a:endParaRPr>
                    </a:p>
                  </a:txBody>
                  <a:tcPr>
                    <a:lnL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80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891A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 dirty="0">
                        <a:latin typeface="Calibri"/>
                        <a:ea typeface="Times New Roman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080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891A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 dirty="0">
                        <a:latin typeface="Calibri"/>
                        <a:ea typeface="Times New Roman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 dirty="0">
                        <a:latin typeface="Calibri"/>
                        <a:ea typeface="Times New Roman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Obdélník 8"/>
          <p:cNvSpPr/>
          <p:nvPr/>
        </p:nvSpPr>
        <p:spPr>
          <a:xfrm>
            <a:off x="323528" y="836712"/>
            <a:ext cx="5616624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14350" indent="-514350">
              <a:buAutoNum type="arabicPeriod"/>
            </a:pPr>
            <a:r>
              <a:rPr lang="cs-CZ" sz="2000" i="1" dirty="0" smtClean="0">
                <a:latin typeface="Monotype Corsiva" pitchFamily="66" charset="0"/>
              </a:rPr>
              <a:t>Jak se jmenuje míšenec bělocha a černocha?</a:t>
            </a:r>
          </a:p>
          <a:p>
            <a:pPr marL="514350" indent="-514350">
              <a:buAutoNum type="arabicPeriod"/>
            </a:pPr>
            <a:r>
              <a:rPr lang="cs-CZ" sz="2000" i="1" dirty="0" smtClean="0">
                <a:latin typeface="Monotype Corsiva" pitchFamily="66" charset="0"/>
              </a:rPr>
              <a:t>Jak se jmenují původní obyvatelé severních oblastí Ameriky?</a:t>
            </a:r>
          </a:p>
          <a:p>
            <a:pPr marL="514350" indent="-514350">
              <a:buAutoNum type="arabicPeriod" startAt="3"/>
            </a:pPr>
            <a:r>
              <a:rPr lang="cs-CZ" sz="2000" i="1" dirty="0" smtClean="0">
                <a:latin typeface="Monotype Corsiva" pitchFamily="66" charset="0"/>
              </a:rPr>
              <a:t>Jakého původu je nejvyšší hora Ameriky?</a:t>
            </a:r>
          </a:p>
          <a:p>
            <a:pPr marL="514350" indent="-514350">
              <a:buAutoNum type="arabicPeriod" startAt="3"/>
            </a:pPr>
            <a:r>
              <a:rPr lang="cs-CZ" sz="2000" i="1" dirty="0" smtClean="0">
                <a:latin typeface="Monotype Corsiva" pitchFamily="66" charset="0"/>
              </a:rPr>
              <a:t>Jak se jmenuje nejsilnější vítr Ameriky  vznikající</a:t>
            </a:r>
          </a:p>
          <a:p>
            <a:pPr marL="514350" indent="-514350"/>
            <a:r>
              <a:rPr lang="cs-CZ" sz="2000" i="1" dirty="0" smtClean="0">
                <a:latin typeface="Monotype Corsiva" pitchFamily="66" charset="0"/>
              </a:rPr>
              <a:t>           nad pevninou?</a:t>
            </a:r>
          </a:p>
          <a:p>
            <a:pPr marL="514350" indent="-514350">
              <a:buAutoNum type="arabicPeriod" startAt="5"/>
            </a:pPr>
            <a:r>
              <a:rPr lang="cs-CZ" sz="2000" i="1" dirty="0" smtClean="0">
                <a:latin typeface="Monotype Corsiva" pitchFamily="66" charset="0"/>
              </a:rPr>
              <a:t>Do které země chtěl doplout Kolumbus?</a:t>
            </a:r>
          </a:p>
          <a:p>
            <a:pPr marL="514350" indent="-514350">
              <a:buAutoNum type="arabicPeriod" startAt="5"/>
            </a:pPr>
            <a:r>
              <a:rPr lang="cs-CZ" sz="2000" i="1" dirty="0" smtClean="0">
                <a:latin typeface="Monotype Corsiva" pitchFamily="66" charset="0"/>
              </a:rPr>
              <a:t>Jak se jmenuje řeka, která vyhloubila největší kaňon </a:t>
            </a:r>
          </a:p>
          <a:p>
            <a:pPr marL="514350" indent="-514350"/>
            <a:r>
              <a:rPr lang="cs-CZ" sz="2000" i="1" dirty="0" smtClean="0">
                <a:latin typeface="Monotype Corsiva" pitchFamily="66" charset="0"/>
              </a:rPr>
              <a:t>           na světě</a:t>
            </a:r>
            <a:r>
              <a:rPr lang="cs-CZ" sz="2000" dirty="0" smtClean="0">
                <a:latin typeface="Monotype Corsiva" pitchFamily="66" charset="0"/>
              </a:rPr>
              <a:t>?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1259632" y="4149080"/>
            <a:ext cx="328936" cy="24622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1.</a:t>
            </a:r>
          </a:p>
          <a:p>
            <a:endParaRPr lang="cs-CZ" sz="1400" dirty="0" smtClean="0"/>
          </a:p>
          <a:p>
            <a:r>
              <a:rPr lang="cs-CZ" sz="1400" dirty="0" smtClean="0"/>
              <a:t>2.</a:t>
            </a:r>
          </a:p>
          <a:p>
            <a:endParaRPr lang="cs-CZ" sz="1400" dirty="0" smtClean="0"/>
          </a:p>
          <a:p>
            <a:r>
              <a:rPr lang="cs-CZ" sz="1400" dirty="0" smtClean="0"/>
              <a:t>3.</a:t>
            </a:r>
          </a:p>
          <a:p>
            <a:endParaRPr lang="cs-CZ" sz="1400" dirty="0" smtClean="0"/>
          </a:p>
          <a:p>
            <a:r>
              <a:rPr lang="cs-CZ" sz="1400" dirty="0" smtClean="0"/>
              <a:t>4.</a:t>
            </a:r>
          </a:p>
          <a:p>
            <a:endParaRPr lang="cs-CZ" sz="1400" dirty="0" smtClean="0"/>
          </a:p>
          <a:p>
            <a:r>
              <a:rPr lang="cs-CZ" sz="1400" dirty="0" smtClean="0"/>
              <a:t>5.</a:t>
            </a:r>
          </a:p>
          <a:p>
            <a:endParaRPr lang="cs-CZ" sz="1400" dirty="0" smtClean="0"/>
          </a:p>
          <a:p>
            <a:r>
              <a:rPr lang="cs-CZ" sz="1400" dirty="0" smtClean="0"/>
              <a:t>6.</a:t>
            </a:r>
            <a:endParaRPr lang="cs-CZ" sz="14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59632" y="1700808"/>
            <a:ext cx="6984776" cy="61555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http://upload.wikimedia.org/wikipedia/commons/thumb/4/43/Location_North_America.svg/550px-Location_North_America.svg.png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http://upload.wikimedia.org/wikipedia/commons/thumb/e/e9/Official_portrait_of_Barack_Obama.jpg/440px-Official_portrait_of_Barack_Obama.jpg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http://upload.wikimedia.org/wikipedia/commons/thumb/e/e0/HugoChavez1824.jpeg/800px-HugoChavez1824.jpeg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http://upload.wikimedia.org/wikipedia/commons/thumb/6/68/Inuit_women_1907.jpg/493px-Inuit_women_1907.jpg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http://upload.wikimedia.org/wikipedia/commons/thumb/7/76/Lila_Downs.jpg/450px-Lila_Downs.jpg</a:t>
            </a:r>
            <a:endParaRPr lang="cs-CZ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r>
              <a:rPr lang="cs-CZ" sz="1400" dirty="0" smtClean="0"/>
              <a:t> </a:t>
            </a:r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59632" y="764704"/>
            <a:ext cx="133280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C000"/>
                </a:solidFill>
              </a:rPr>
              <a:t>Zdroje</a:t>
            </a:r>
            <a:endParaRPr lang="cs-CZ" sz="32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ransition spd="slow">
    <p:wheel spokes="2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813</TotalTime>
  <Words>617</Words>
  <Application>Microsoft Office PowerPoint</Application>
  <PresentationFormat>Předvádění na obrazovce (4:3)</PresentationFormat>
  <Paragraphs>219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Lití písma</vt:lpstr>
      <vt:lpstr>Snímek 1</vt:lpstr>
      <vt:lpstr>         Anotace               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ucitel</dc:creator>
  <cp:lastModifiedBy>Dum</cp:lastModifiedBy>
  <cp:revision>93</cp:revision>
  <dcterms:created xsi:type="dcterms:W3CDTF">2013-11-19T19:22:45Z</dcterms:created>
  <dcterms:modified xsi:type="dcterms:W3CDTF">2014-08-26T09:10:16Z</dcterms:modified>
</cp:coreProperties>
</file>