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sldIdLst>
    <p:sldId id="258" r:id="rId2"/>
    <p:sldId id="277" r:id="rId3"/>
    <p:sldId id="259" r:id="rId4"/>
    <p:sldId id="261" r:id="rId5"/>
    <p:sldId id="279" r:id="rId6"/>
    <p:sldId id="263" r:id="rId7"/>
    <p:sldId id="264" r:id="rId8"/>
    <p:sldId id="265" r:id="rId9"/>
    <p:sldId id="280" r:id="rId10"/>
    <p:sldId id="267" r:id="rId11"/>
    <p:sldId id="269" r:id="rId12"/>
    <p:sldId id="268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81" r:id="rId21"/>
    <p:sldId id="282" r:id="rId22"/>
    <p:sldId id="262" r:id="rId23"/>
    <p:sldId id="283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44" autoAdjust="0"/>
    <p:restoredTop sz="94660"/>
  </p:normalViewPr>
  <p:slideViewPr>
    <p:cSldViewPr>
      <p:cViewPr varScale="1">
        <p:scale>
          <a:sx n="99" d="100"/>
          <a:sy n="99" d="100"/>
        </p:scale>
        <p:origin x="-33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C1277C9-159B-4C3F-8AB0-9E614B5FAD24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E3EDE7-58A4-4C0F-B5E9-10511217CFD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Obdélník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Obdélník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Obdélník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56" name="Obdélník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Obdélník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Obdélník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Obdélník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C1277C9-159B-4C3F-8AB0-9E614B5FAD24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E3EDE7-58A4-4C0F-B5E9-10511217CF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Volný tvar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Volný tvar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Volný tvar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Volný tvar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Volný tvar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Volný tvar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Volný tvar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Volný tvar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Volný tvar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Volný tvar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Volný tvar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Volný tvar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Volný tvar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Volný tvar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C1277C9-159B-4C3F-8AB0-9E614B5FAD24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E3EDE7-58A4-4C0F-B5E9-10511217CFD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bdélník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C1277C9-159B-4C3F-8AB0-9E614B5FAD24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E3EDE7-58A4-4C0F-B5E9-10511217CF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délník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C1277C9-159B-4C3F-8AB0-9E614B5FAD24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E3EDE7-58A4-4C0F-B5E9-10511217CFD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Obdélník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Obdélník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Obdélník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Obdélník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Obdélník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Obdélník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C1277C9-159B-4C3F-8AB0-9E614B5FAD24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E3EDE7-58A4-4C0F-B5E9-10511217CF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C1277C9-159B-4C3F-8AB0-9E614B5FAD24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E3EDE7-58A4-4C0F-B5E9-10511217CF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C1277C9-159B-4C3F-8AB0-9E614B5FAD24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E3EDE7-58A4-4C0F-B5E9-10511217CF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Přímá spojovací čára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Skupina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Přímá spojovací čára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grpSp>
        <p:nvGrpSpPr>
          <p:cNvPr id="14" name="Skupina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Přímá spojovací čára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Přímá spojovací čára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ovací čára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FC1277C9-159B-4C3F-8AB0-9E614B5FAD24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F3E3EDE7-58A4-4C0F-B5E9-10511217CF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C1277C9-159B-4C3F-8AB0-9E614B5FAD24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E3EDE7-58A4-4C0F-B5E9-10511217CF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C1277C9-159B-4C3F-8AB0-9E614B5FAD24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E3EDE7-58A4-4C0F-B5E9-10511217CF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Obdélník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FC1277C9-159B-4C3F-8AB0-9E614B5FAD24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F3E3EDE7-58A4-4C0F-B5E9-10511217CFD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//upload.wikimedia.org/wikipedia/commons/a/a4/Flag_of_the_United_States.sv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f/f2/US_states_by_date_of_statehood3.gif" TargetMode="Externa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4/4d/Usdollar100front.jpg" TargetMode="External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7/7f/Lower_Manhattan_Skyline_December_1991_3.jpg" TargetMode="External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f/fd/National_Park_Service_9-11_Statue_of_Liberty_and_WTC_fire.jpg" TargetMode="External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9.wav"/><Relationship Id="rId7" Type="http://schemas.openxmlformats.org/officeDocument/2006/relationships/image" Target="../media/image12.jpe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6" Type="http://schemas.openxmlformats.org/officeDocument/2006/relationships/hyperlink" Target="//upload.wikimedia.org/wikipedia/commons/2/29/USCapitol.jpg" TargetMode="External"/><Relationship Id="rId5" Type="http://schemas.openxmlformats.org/officeDocument/2006/relationships/image" Target="../media/image11.jpeg"/><Relationship Id="rId4" Type="http://schemas.openxmlformats.org/officeDocument/2006/relationships/hyperlink" Target="//upload.wikimedia.org/wikipedia/commons/2/28/White_House.jp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d/d3/Statue_of_Liberty,_NY.jpg" TargetMode="External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hyperlink" Target="//upload.wikimedia.org/wikipedia/commons/f/f3/Panorama_clip3.jpg" TargetMode="Externa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f/fa/Houstontexas1danielarizpe.jpg" TargetMode="External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hyperlink" Target="//upload.wikimedia.org/wikipedia/commons/4/4b/2004-07-14_2600x1500_chicago_lake_skyline.jpg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0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hyperlink" Target="//upload.wikimedia.org/wikipedia/commons/f/fa/Blick_auf_Honolulu.jpg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hyperlink" Target="//upload.wikimedia.org/wikipedia/commons/1/1f/Las_Vegas_Strip_panorama.jpg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hyperlink" Target="//upload.wikimedia.org/wikipedia/commons/f/fd/KingsCollegeChapel.jpg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7" Type="http://schemas.openxmlformats.org/officeDocument/2006/relationships/image" Target="../media/image21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hyperlink" Target="//upload.wikimedia.org/wikipedia/commons/d/d9/Disneyland_Castle.jpg" TargetMode="External"/><Relationship Id="rId5" Type="http://schemas.openxmlformats.org/officeDocument/2006/relationships/image" Target="../media/image20.jpeg"/><Relationship Id="rId4" Type="http://schemas.openxmlformats.org/officeDocument/2006/relationships/hyperlink" Target="//upload.wikimedia.org/wikipedia/commons/b/bc/Sleepingbeautycastle50.jpg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6/65/September_11_Photo_Montage.jpg" TargetMode="External"/><Relationship Id="rId13" Type="http://schemas.openxmlformats.org/officeDocument/2006/relationships/hyperlink" Target="http://upload.wikimedia.org/wikipedia/commons/thumb/f/f3/Panorama_clip3.jpg/800px-Panorama_clip3.jpg-" TargetMode="External"/><Relationship Id="rId3" Type="http://schemas.openxmlformats.org/officeDocument/2006/relationships/hyperlink" Target="http://upload.wikimedia.org/wikipedia/commons/thumb/a/a4/Flag_of_the_United_States.svg/800px-Flag_of_the_United_States.svg.png" TargetMode="External"/><Relationship Id="rId7" Type="http://schemas.openxmlformats.org/officeDocument/2006/relationships/hyperlink" Target="http://upload.wikimedia.org/wikipedia/commons/f/fd/National_Park_Service_9-11_Statue_of_Liberty_and_WTC_fire.jpg" TargetMode="External"/><Relationship Id="rId12" Type="http://schemas.openxmlformats.org/officeDocument/2006/relationships/hyperlink" Target="http://upload.wikimedia.org/wikipedia/commons/thumb/d/d3/Statue_of_Liberty,_NY.jpg/800px-http:/upload.wikimedia.org/wikipedia/commons/thumb/3/3d/Texas_Medical_Center.jpg/800px-Texas_Medical_Center.jpg" TargetMode="External"/><Relationship Id="rId2" Type="http://schemas.openxmlformats.org/officeDocument/2006/relationships/hyperlink" Target="http://upload.wikimedia.org/wikipedia/commons/thumb/7/70/United_States_%25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thumb/7/7f/Lower_Manhattan_Skyline_December_1991_3.jpg/800px-Lower_Manhattan_Skyline_December_1991_3.jpg" TargetMode="External"/><Relationship Id="rId11" Type="http://schemas.openxmlformats.org/officeDocument/2006/relationships/hyperlink" Target="http://upload.wikimedia.org/wikipedia/commons/2/29/USCapitol.jpg" TargetMode="External"/><Relationship Id="rId5" Type="http://schemas.openxmlformats.org/officeDocument/2006/relationships/hyperlink" Target="http://upload.wikimedia.org/wikipedia/commons/thumb/4/4d/Usdollar100front.jpg/800px-Usdollar100front.jpghttp:/upload.wikimedia.org/wikipedia/commons/f/fd/National_Park_Service_9-11_Statue_of_Liberty_and_WTC_fire.jpg" TargetMode="External"/><Relationship Id="rId10" Type="http://schemas.openxmlformats.org/officeDocument/2006/relationships/hyperlink" Target="http://upload.wikimedia.org/wikipedia/commons/2/28/White_House.jpg" TargetMode="External"/><Relationship Id="rId4" Type="http://schemas.openxmlformats.org/officeDocument/2006/relationships/hyperlink" Target="http://upload.wikimedia.org/wikipedia/commons/f/f2/US_states_by_date_of_statehood3.gifmapka" TargetMode="External"/><Relationship Id="rId9" Type="http://schemas.openxmlformats.org/officeDocument/2006/relationships/hyperlink" Target="http://upload.wikimedia.org/wikipedia/commons/thumb/a/a5/Map_of_USA_with_state_names.svg/650px-Map_of_USA_with_state_names.svg.png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f/fa/Blick_auf_Honolulu.jpg/800px-http:/upload.wikimedia.org/wikipedia/commons/thumb/1/1f/Las_Vegas_Strip_panorama.jpg/800px-" TargetMode="External"/><Relationship Id="rId7" Type="http://schemas.openxmlformats.org/officeDocument/2006/relationships/hyperlink" Target="http://upload.wikimedia.org/wikipedia/commons/f/fa/Houstontexas1danielarizpe.jpg" TargetMode="External"/><Relationship Id="rId2" Type="http://schemas.openxmlformats.org/officeDocument/2006/relationships/hyperlink" Target="http://upload.wikimedia.org/wikipedia/commons/thumb/4/4b/2004-07-14_2600x1500_chicago_lake_skyline.jpg/800px-2004-07-14_2600x1500_chicago_lake_skyline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thumb/d/d9/Disneyland_Castle.jpg/450px-" TargetMode="External"/><Relationship Id="rId5" Type="http://schemas.openxmlformats.org/officeDocument/2006/relationships/hyperlink" Target="http://upload.wikimedia.org/wikipedia/commons/b/bc/Sleepingbeautycastle50.jpg" TargetMode="External"/><Relationship Id="rId4" Type="http://schemas.openxmlformats.org/officeDocument/2006/relationships/hyperlink" Target="http://upload.wikimedia.org/wikipedia/commons/thumb/f/fd/KingsCollegeChapel.jpg/800px-KingsCollegeChapel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547664" y="260648"/>
            <a:ext cx="6083808" cy="148742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9573161"/>
              </p:ext>
            </p:extLst>
          </p:nvPr>
        </p:nvGraphicFramePr>
        <p:xfrm>
          <a:off x="539552" y="2708920"/>
          <a:ext cx="8136904" cy="3814126"/>
        </p:xfrm>
        <a:graphic>
          <a:graphicData uri="http://schemas.openxmlformats.org/drawingml/2006/table">
            <a:tbl>
              <a:tblPr bandRow="1" bandCol="1">
                <a:tableStyleId>{5940675A-B579-460E-94D1-54222C63F5DA}</a:tableStyleId>
              </a:tblPr>
              <a:tblGrid>
                <a:gridCol w="2736304"/>
                <a:gridCol w="5400600"/>
              </a:tblGrid>
              <a:tr h="737313">
                <a:tc>
                  <a:txBody>
                    <a:bodyPr/>
                    <a:lstStyle/>
                    <a:p>
                      <a:r>
                        <a:rPr lang="cs-CZ" dirty="0" smtClean="0"/>
                        <a:t>Škola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škola T.G. Masaryka </a:t>
                      </a:r>
                      <a:r>
                        <a:rPr lang="cs-CZ" dirty="0" err="1" smtClean="0"/>
                        <a:t>Komárov</a:t>
                      </a:r>
                      <a:r>
                        <a:rPr lang="cs-CZ" dirty="0" smtClean="0"/>
                        <a:t>, okres Beroun</a:t>
                      </a:r>
                      <a:endParaRPr lang="cs-CZ" dirty="0"/>
                    </a:p>
                  </a:txBody>
                  <a:tcPr/>
                </a:tc>
              </a:tr>
              <a:tr h="631985">
                <a:tc>
                  <a:txBody>
                    <a:bodyPr/>
                    <a:lstStyle/>
                    <a:p>
                      <a:r>
                        <a:rPr lang="cs-CZ" dirty="0" smtClean="0"/>
                        <a:t>Jméno autora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Borovský Štefan</a:t>
                      </a:r>
                      <a:endParaRPr lang="cs-CZ" dirty="0"/>
                    </a:p>
                  </a:txBody>
                  <a:tcPr/>
                </a:tc>
              </a:tr>
              <a:tr h="631985">
                <a:tc>
                  <a:txBody>
                    <a:bodyPr/>
                    <a:lstStyle/>
                    <a:p>
                      <a:r>
                        <a:rPr lang="cs-CZ" dirty="0" smtClean="0"/>
                        <a:t>Datum vytvoření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19.11.2013</a:t>
                      </a:r>
                      <a:endParaRPr lang="cs-CZ" dirty="0"/>
                    </a:p>
                  </a:txBody>
                  <a:tcPr/>
                </a:tc>
              </a:tr>
              <a:tr h="591005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Zeměpis</a:t>
                      </a:r>
                      <a:endParaRPr lang="cs-CZ" dirty="0"/>
                    </a:p>
                  </a:txBody>
                  <a:tcPr/>
                </a:tc>
              </a:tr>
              <a:tr h="610919">
                <a:tc>
                  <a:txBody>
                    <a:bodyPr/>
                    <a:lstStyle/>
                    <a:p>
                      <a:r>
                        <a:rPr lang="cs-CZ" smtClean="0"/>
                        <a:t>Tematická </a:t>
                      </a:r>
                      <a:r>
                        <a:rPr lang="cs-CZ" dirty="0" smtClean="0"/>
                        <a:t>oblast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Zeměpis 6. a 7. ročník</a:t>
                      </a:r>
                      <a:endParaRPr lang="cs-CZ" dirty="0"/>
                    </a:p>
                  </a:txBody>
                  <a:tcPr/>
                </a:tc>
              </a:tr>
              <a:tr h="610919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USA</a:t>
                      </a:r>
                      <a:r>
                        <a:rPr lang="cs-CZ" baseline="0" dirty="0" smtClean="0"/>
                        <a:t>  - Historie a současnost, Města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Obdélník 3"/>
          <p:cNvSpPr/>
          <p:nvPr/>
        </p:nvSpPr>
        <p:spPr>
          <a:xfrm>
            <a:off x="1187624" y="1772816"/>
            <a:ext cx="6858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cs-CZ" b="1" dirty="0" smtClean="0"/>
              <a:t>DIGITÁLNÍ UČEBNÍ MATERIÁL: VY_32_INOVACE_06_Z67_03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476672"/>
            <a:ext cx="19800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atin typeface="BatangChe" pitchFamily="49" charset="-127"/>
                <a:ea typeface="BatangChe" pitchFamily="49" charset="-127"/>
              </a:rPr>
              <a:t>Anotace</a:t>
            </a:r>
            <a:endParaRPr lang="cs-CZ" sz="4000" b="1" dirty="0">
              <a:latin typeface="BatangChe" pitchFamily="49" charset="-127"/>
              <a:ea typeface="BatangChe" pitchFamily="49" charset="-127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6590" y="1628800"/>
            <a:ext cx="9291198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Clr>
                <a:schemeClr val="accent3"/>
              </a:buClr>
              <a:buFont typeface="Arial" pitchFamily="34" charset="0"/>
              <a:buChar char="•"/>
            </a:pPr>
            <a:r>
              <a:rPr lang="cs-CZ" sz="1600" dirty="0" smtClean="0"/>
              <a:t>   </a:t>
            </a:r>
            <a:r>
              <a:rPr lang="cs-CZ" dirty="0" smtClean="0"/>
              <a:t>Prezentace obsahuje látku jedné vyučovací hodiny – historie a současnost USA, města USA </a:t>
            </a:r>
          </a:p>
          <a:p>
            <a:pPr>
              <a:buClr>
                <a:schemeClr val="accent3"/>
              </a:buClr>
            </a:pPr>
            <a:r>
              <a:rPr lang="cs-CZ" dirty="0" smtClean="0"/>
              <a:t>     </a:t>
            </a:r>
          </a:p>
          <a:p>
            <a:pPr>
              <a:buClr>
                <a:schemeClr val="accent3"/>
              </a:buClr>
              <a:buFont typeface="Arial" pitchFamily="34" charset="0"/>
              <a:buChar char="•"/>
            </a:pPr>
            <a:r>
              <a:rPr lang="cs-CZ" dirty="0" smtClean="0"/>
              <a:t>   Str. 4 až 8 – obsahují výklad učiva obohacený o mapky a obrázky, které se objeví </a:t>
            </a:r>
          </a:p>
          <a:p>
            <a:pPr>
              <a:buClr>
                <a:schemeClr val="accent3"/>
              </a:buClr>
            </a:pPr>
            <a:r>
              <a:rPr lang="cs-CZ" dirty="0" smtClean="0"/>
              <a:t>	  po kliknutí se světelnými a zvukovými efekty. Stránka č. 5 vám ukáže</a:t>
            </a:r>
          </a:p>
          <a:p>
            <a:pPr>
              <a:buClr>
                <a:schemeClr val="accent3"/>
              </a:buClr>
            </a:pPr>
            <a:r>
              <a:rPr lang="cs-CZ" dirty="0" smtClean="0"/>
              <a:t>	  chronologické začlenění jednotlivých států do USA.</a:t>
            </a:r>
          </a:p>
          <a:p>
            <a:pPr>
              <a:buClr>
                <a:schemeClr val="accent3"/>
              </a:buClr>
              <a:buFont typeface="Arial" pitchFamily="34" charset="0"/>
              <a:buChar char="•"/>
            </a:pPr>
            <a:r>
              <a:rPr lang="cs-CZ" dirty="0" smtClean="0"/>
              <a:t>   Str. 9 – obsahuje mapku států a vybraných měst </a:t>
            </a:r>
          </a:p>
          <a:p>
            <a:pPr>
              <a:buClr>
                <a:schemeClr val="accent3"/>
              </a:buClr>
              <a:buFont typeface="Arial" pitchFamily="34" charset="0"/>
              <a:buChar char="•"/>
            </a:pPr>
            <a:r>
              <a:rPr lang="cs-CZ" dirty="0" smtClean="0"/>
              <a:t>   Str. 10 – seznam  velkých měst  a stručný popis zajímavostí.</a:t>
            </a:r>
          </a:p>
          <a:p>
            <a:pPr>
              <a:buClr>
                <a:schemeClr val="accent3"/>
              </a:buClr>
              <a:buFont typeface="Arial" pitchFamily="34" charset="0"/>
              <a:buChar char="•"/>
            </a:pPr>
            <a:r>
              <a:rPr lang="cs-CZ" dirty="0" smtClean="0"/>
              <a:t>   Str. 11 až 14 – obsahují kvízové otázky na vybraná velká města. Dvě nesprávné odpovědi </a:t>
            </a:r>
          </a:p>
          <a:p>
            <a:pPr>
              <a:buClr>
                <a:schemeClr val="accent3"/>
              </a:buClr>
            </a:pPr>
            <a:r>
              <a:rPr lang="cs-CZ" dirty="0" smtClean="0"/>
              <a:t>	      zmizí po kliknutí se světelným efektem. Při kliknutí na správnou odpověď</a:t>
            </a:r>
          </a:p>
          <a:p>
            <a:pPr>
              <a:buClr>
                <a:schemeClr val="accent3"/>
              </a:buClr>
            </a:pPr>
            <a:r>
              <a:rPr lang="cs-CZ" dirty="0" smtClean="0"/>
              <a:t>	      se objeví fotky měst se světelným i zvukovým efektem.</a:t>
            </a:r>
          </a:p>
          <a:p>
            <a:pPr>
              <a:buClr>
                <a:schemeClr val="accent3"/>
              </a:buClr>
              <a:buFont typeface="Arial" pitchFamily="34" charset="0"/>
              <a:buChar char="•"/>
            </a:pPr>
            <a:r>
              <a:rPr lang="cs-CZ" dirty="0" smtClean="0"/>
              <a:t>   Str. 15 – seznam menších měst a stručný popis zajímavostí.</a:t>
            </a:r>
          </a:p>
          <a:p>
            <a:pPr>
              <a:buClr>
                <a:schemeClr val="accent3"/>
              </a:buClr>
              <a:buFont typeface="Arial" pitchFamily="34" charset="0"/>
              <a:buChar char="•"/>
            </a:pPr>
            <a:r>
              <a:rPr lang="cs-CZ" dirty="0" smtClean="0"/>
              <a:t>   Str.16 až 19 – obsahují kvízové otázky na vybraná menší města. Dvě nesprávné odpovědi </a:t>
            </a:r>
          </a:p>
          <a:p>
            <a:pPr>
              <a:buClr>
                <a:schemeClr val="accent3"/>
              </a:buClr>
            </a:pPr>
            <a:r>
              <a:rPr lang="cs-CZ" dirty="0" smtClean="0"/>
              <a:t>	      zmizí po kliknutí se světelným efektem. Při kliknutí na správnou odpověď</a:t>
            </a:r>
          </a:p>
          <a:p>
            <a:pPr>
              <a:buClr>
                <a:schemeClr val="accent3"/>
              </a:buClr>
            </a:pPr>
            <a:r>
              <a:rPr lang="cs-CZ" dirty="0" smtClean="0"/>
              <a:t>	      se objeví fotky měst se světelným i zvukovým efektem.</a:t>
            </a:r>
          </a:p>
          <a:p>
            <a:pPr>
              <a:buClr>
                <a:schemeClr val="accent3"/>
              </a:buClr>
              <a:buFont typeface="Arial" pitchFamily="34" charset="0"/>
              <a:buChar char="•"/>
            </a:pPr>
            <a:r>
              <a:rPr lang="cs-CZ" dirty="0" smtClean="0"/>
              <a:t>   Str. 20 – pracovní list č.1.. Žáci doplní  na slepou mapu jednotlivé státy USA (řešení - viz str.9).</a:t>
            </a:r>
          </a:p>
          <a:p>
            <a:pPr>
              <a:buClr>
                <a:schemeClr val="accent3"/>
              </a:buClr>
              <a:buFont typeface="Arial" pitchFamily="34" charset="0"/>
              <a:buChar char="•"/>
            </a:pPr>
            <a:r>
              <a:rPr lang="cs-CZ" dirty="0" smtClean="0"/>
              <a:t>   Str. 21 – pracovní list č.2.. Žáci doplní na slepou mapu zvýrazněné státy USA (řešení - viz str.9). </a:t>
            </a:r>
          </a:p>
          <a:p>
            <a:pPr>
              <a:buClr>
                <a:schemeClr val="accent3"/>
              </a:buClr>
              <a:buFont typeface="Arial" pitchFamily="34" charset="0"/>
              <a:buChar char="•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ývojový diagram: alternativní postup 2"/>
          <p:cNvSpPr/>
          <p:nvPr/>
        </p:nvSpPr>
        <p:spPr>
          <a:xfrm>
            <a:off x="1619672" y="980728"/>
            <a:ext cx="6120680" cy="2592288"/>
          </a:xfrm>
          <a:prstGeom prst="flowChartAlternateProcess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latin typeface="BatangChe" pitchFamily="49" charset="-127"/>
                <a:ea typeface="BatangChe" pitchFamily="49" charset="-127"/>
              </a:rPr>
              <a:t>Spojené státy americké</a:t>
            </a:r>
            <a:endParaRPr lang="cs-CZ" sz="6000" b="1" dirty="0">
              <a:latin typeface="BatangChe" pitchFamily="49" charset="-127"/>
              <a:ea typeface="BatangChe" pitchFamily="49" charset="-127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2123728" y="4509120"/>
            <a:ext cx="5112568" cy="1368152"/>
          </a:xfrm>
          <a:prstGeom prst="round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u="sng" dirty="0" smtClean="0">
                <a:latin typeface="BatangChe" pitchFamily="49" charset="-127"/>
                <a:ea typeface="BatangChe" pitchFamily="49" charset="-127"/>
              </a:rPr>
              <a:t>Historie a současnost</a:t>
            </a:r>
          </a:p>
          <a:p>
            <a:pPr algn="ctr"/>
            <a:r>
              <a:rPr lang="cs-CZ" sz="3600" b="1" u="sng" dirty="0" smtClean="0">
                <a:latin typeface="BatangChe" pitchFamily="49" charset="-127"/>
                <a:ea typeface="BatangChe" pitchFamily="49" charset="-127"/>
              </a:rPr>
              <a:t>Města</a:t>
            </a:r>
            <a:endParaRPr lang="cs-CZ" sz="3600" b="1" u="sng" dirty="0">
              <a:latin typeface="BatangChe" pitchFamily="49" charset="-127"/>
              <a:ea typeface="BatangChe" pitchFamily="49" charset="-127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-49542" y="620688"/>
            <a:ext cx="9270487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Monotype Corsiva" pitchFamily="66" charset="0"/>
                <a:ea typeface="BatangChe" pitchFamily="49" charset="-127"/>
              </a:rPr>
              <a:t>Deklarace nezávislosti USA  - </a:t>
            </a:r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  <a:ea typeface="BatangChe" pitchFamily="49" charset="-127"/>
              </a:rPr>
              <a:t>4.7. 1776 se 13 kolonií  </a:t>
            </a:r>
            <a:r>
              <a:rPr lang="cs-CZ" sz="2800" dirty="0" smtClean="0">
                <a:latin typeface="Monotype Corsiva" pitchFamily="66" charset="0"/>
                <a:ea typeface="BatangChe" pitchFamily="49" charset="-127"/>
              </a:rPr>
              <a:t>osvobodilo </a:t>
            </a:r>
          </a:p>
          <a:p>
            <a:r>
              <a:rPr lang="cs-CZ" sz="2800" dirty="0">
                <a:latin typeface="Monotype Corsiva" pitchFamily="66" charset="0"/>
                <a:ea typeface="BatangChe" pitchFamily="49" charset="-127"/>
              </a:rPr>
              <a:t> </a:t>
            </a:r>
            <a:r>
              <a:rPr lang="cs-CZ" sz="2800" dirty="0" smtClean="0">
                <a:latin typeface="Monotype Corsiva" pitchFamily="66" charset="0"/>
                <a:ea typeface="BatangChe" pitchFamily="49" charset="-127"/>
              </a:rPr>
              <a:t>                                                od </a:t>
            </a:r>
            <a:r>
              <a:rPr lang="cs-CZ" sz="2800" dirty="0">
                <a:latin typeface="Monotype Corsiva" pitchFamily="66" charset="0"/>
                <a:ea typeface="BatangChe" pitchFamily="49" charset="-127"/>
              </a:rPr>
              <a:t>b</a:t>
            </a:r>
            <a:r>
              <a:rPr lang="cs-CZ" sz="2800" dirty="0" smtClean="0">
                <a:latin typeface="Monotype Corsiva" pitchFamily="66" charset="0"/>
                <a:ea typeface="BatangChe" pitchFamily="49" charset="-127"/>
              </a:rPr>
              <a:t>ritské nadvlády </a:t>
            </a:r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  <a:ea typeface="BatangChe" pitchFamily="49" charset="-127"/>
              </a:rPr>
              <a:t>(13 pruhů na vlajce) </a:t>
            </a:r>
          </a:p>
          <a:p>
            <a:r>
              <a:rPr lang="cs-CZ" sz="2800" dirty="0" smtClean="0">
                <a:latin typeface="Monotype Corsiva" pitchFamily="66" charset="0"/>
                <a:ea typeface="BatangChe" pitchFamily="49" charset="-127"/>
              </a:rPr>
              <a:t>                                               - první prezident - </a:t>
            </a:r>
            <a:r>
              <a:rPr lang="cs-CZ" sz="2800" dirty="0" err="1" smtClean="0">
                <a:solidFill>
                  <a:srgbClr val="00B050"/>
                </a:solidFill>
                <a:latin typeface="Monotype Corsiva" pitchFamily="66" charset="0"/>
                <a:ea typeface="BatangChe" pitchFamily="49" charset="-127"/>
              </a:rPr>
              <a:t>George</a:t>
            </a:r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  <a:ea typeface="BatangChe" pitchFamily="49" charset="-127"/>
              </a:rPr>
              <a:t> Washington</a:t>
            </a:r>
          </a:p>
          <a:p>
            <a:r>
              <a:rPr lang="cs-CZ" sz="2800" dirty="0" smtClean="0">
                <a:latin typeface="Monotype Corsiva" pitchFamily="66" charset="0"/>
                <a:ea typeface="BatangChe" pitchFamily="49" charset="-127"/>
              </a:rPr>
              <a:t>Současnost USA -  </a:t>
            </a:r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  <a:ea typeface="BatangChe" pitchFamily="49" charset="-127"/>
              </a:rPr>
              <a:t>federace 50 států (50 hvězd na vlajce)</a:t>
            </a:r>
          </a:p>
          <a:p>
            <a:r>
              <a:rPr lang="cs-CZ" sz="2800" dirty="0">
                <a:latin typeface="Monotype Corsiva" pitchFamily="66" charset="0"/>
                <a:ea typeface="BatangChe" pitchFamily="49" charset="-127"/>
              </a:rPr>
              <a:t> </a:t>
            </a:r>
            <a:r>
              <a:rPr lang="cs-CZ" sz="2800" dirty="0" smtClean="0">
                <a:latin typeface="Monotype Corsiva" pitchFamily="66" charset="0"/>
                <a:ea typeface="BatangChe" pitchFamily="49" charset="-127"/>
              </a:rPr>
              <a:t>                           - dva z nich leží mimo společné území - </a:t>
            </a:r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  <a:ea typeface="BatangChe" pitchFamily="49" charset="-127"/>
              </a:rPr>
              <a:t>Aljaška a </a:t>
            </a:r>
          </a:p>
          <a:p>
            <a:r>
              <a:rPr lang="cs-CZ" sz="2800" dirty="0">
                <a:latin typeface="Monotype Corsiva" pitchFamily="66" charset="0"/>
                <a:ea typeface="BatangChe" pitchFamily="49" charset="-127"/>
              </a:rPr>
              <a:t> </a:t>
            </a:r>
            <a:r>
              <a:rPr lang="cs-CZ" sz="2800" dirty="0" smtClean="0">
                <a:latin typeface="Monotype Corsiva" pitchFamily="66" charset="0"/>
                <a:ea typeface="BatangChe" pitchFamily="49" charset="-127"/>
              </a:rPr>
              <a:t>          </a:t>
            </a:r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  <a:ea typeface="BatangChe" pitchFamily="49" charset="-127"/>
              </a:rPr>
              <a:t>Havajské ostrovy </a:t>
            </a:r>
            <a:r>
              <a:rPr lang="cs-CZ" sz="2800" dirty="0" smtClean="0">
                <a:latin typeface="Monotype Corsiva" pitchFamily="66" charset="0"/>
                <a:ea typeface="BatangChe" pitchFamily="49" charset="-127"/>
              </a:rPr>
              <a:t>         Dále ještě - hl. město </a:t>
            </a:r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  <a:ea typeface="BatangChe" pitchFamily="49" charset="-127"/>
              </a:rPr>
              <a:t>Washington D.C.   </a:t>
            </a:r>
          </a:p>
          <a:p>
            <a:r>
              <a:rPr lang="cs-CZ" sz="2800" dirty="0" smtClean="0">
                <a:latin typeface="Monotype Corsiva" pitchFamily="66" charset="0"/>
                <a:ea typeface="BatangChe" pitchFamily="49" charset="-127"/>
              </a:rPr>
              <a:t>					- přidružené státy (Portoriko atd.)</a:t>
            </a:r>
          </a:p>
          <a:p>
            <a:r>
              <a:rPr lang="cs-CZ" sz="2800" dirty="0" smtClean="0">
                <a:latin typeface="Monotype Corsiva" pitchFamily="66" charset="0"/>
                <a:ea typeface="BatangChe" pitchFamily="49" charset="-127"/>
              </a:rPr>
              <a:t>					- samosprávní území (Guam atd.) </a:t>
            </a:r>
            <a:endParaRPr lang="cs-CZ" sz="2800" dirty="0">
              <a:latin typeface="Monotype Corsiva" pitchFamily="66" charset="0"/>
              <a:ea typeface="BatangChe" pitchFamily="49" charset="-127"/>
            </a:endParaRPr>
          </a:p>
        </p:txBody>
      </p:sp>
      <p:pic>
        <p:nvPicPr>
          <p:cNvPr id="6146" name="Picture 2" descr="Soubor:Flag of the United States.sv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4221088"/>
            <a:ext cx="4032448" cy="2409563"/>
          </a:xfrm>
          <a:prstGeom prst="rect">
            <a:avLst/>
          </a:prstGeom>
          <a:noFill/>
        </p:spPr>
      </p:pic>
      <p:pic>
        <p:nvPicPr>
          <p:cNvPr id="8194" name="Picture 2" descr="https://www.email.cz/download/i/V4o2m2MslFhjAbEuZKXIPwXHLdlDwMajR8gE23bQbaPODf5cHpP2EFiPIhFkGy6dQac6KT8/Mapa%20USA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3212976"/>
            <a:ext cx="4176464" cy="3456459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2123728" y="0"/>
            <a:ext cx="55707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  <a:latin typeface="BatangChe" pitchFamily="49" charset="-127"/>
                <a:ea typeface="BatangChe" pitchFamily="49" charset="-127"/>
              </a:rPr>
              <a:t>Historie a současnost</a:t>
            </a:r>
            <a:endParaRPr lang="cs-CZ" sz="4000" b="1" dirty="0">
              <a:solidFill>
                <a:srgbClr val="7030A0"/>
              </a:solidFill>
              <a:latin typeface="BatangChe" pitchFamily="49" charset="-127"/>
              <a:ea typeface="BatangChe" pitchFamily="49" charset="-127"/>
            </a:endParaRP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1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Soubor:US states by date of statehood3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836712"/>
            <a:ext cx="8724503" cy="5832648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2987824" y="4766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15616" y="0"/>
            <a:ext cx="68243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  <a:latin typeface="BatangChe" pitchFamily="49" charset="-127"/>
                <a:ea typeface="BatangChe" pitchFamily="49" charset="-127"/>
              </a:rPr>
              <a:t>Mapa rozšiřování území USA</a:t>
            </a:r>
            <a:endParaRPr lang="cs-CZ" sz="4000" b="1" dirty="0">
              <a:solidFill>
                <a:srgbClr val="7030A0"/>
              </a:solidFill>
              <a:latin typeface="BatangChe" pitchFamily="49" charset="-127"/>
              <a:ea typeface="BatangChe" pitchFamily="49" charset="-127"/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7620" y="764704"/>
            <a:ext cx="8786380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Monotype Corsiva" pitchFamily="66" charset="0"/>
              </a:rPr>
              <a:t>Rozloha - 3. největší stát na světě (9 631 914 k m² ) </a:t>
            </a:r>
          </a:p>
          <a:p>
            <a:r>
              <a:rPr lang="cs-CZ" sz="2800" dirty="0" smtClean="0">
                <a:latin typeface="Monotype Corsiva" pitchFamily="66" charset="0"/>
              </a:rPr>
              <a:t>Počet obyvatel - 3. místo na světě (312 355 000)  </a:t>
            </a:r>
          </a:p>
          <a:p>
            <a:r>
              <a:rPr lang="cs-CZ" sz="2800" dirty="0" smtClean="0">
                <a:latin typeface="Monotype Corsiva" pitchFamily="66" charset="0"/>
              </a:rPr>
              <a:t>Měna - </a:t>
            </a:r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</a:rPr>
              <a:t>americký dolar </a:t>
            </a:r>
            <a:r>
              <a:rPr lang="cs-CZ" sz="2800" dirty="0" smtClean="0">
                <a:latin typeface="Monotype Corsiva" pitchFamily="66" charset="0"/>
              </a:rPr>
              <a:t>- hlavní světová měna </a:t>
            </a:r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</a:rPr>
              <a:t>(nejobchodovatelnější)</a:t>
            </a:r>
          </a:p>
          <a:p>
            <a:r>
              <a:rPr lang="cs-CZ" sz="2800" dirty="0" smtClean="0">
                <a:latin typeface="Monotype Corsiva" pitchFamily="66" charset="0"/>
              </a:rPr>
              <a:t>Hospodářství a ekonomika - nejvýkonnější  na světě </a:t>
            </a:r>
          </a:p>
          <a:p>
            <a:r>
              <a:rPr lang="cs-CZ" sz="2800" dirty="0" smtClean="0">
                <a:latin typeface="Monotype Corsiva" pitchFamily="66" charset="0"/>
              </a:rPr>
              <a:t>Výroba elektrické energie - 1. místo na světě</a:t>
            </a:r>
          </a:p>
          <a:p>
            <a:r>
              <a:rPr lang="cs-CZ" sz="2800" dirty="0" smtClean="0">
                <a:latin typeface="Monotype Corsiva" pitchFamily="66" charset="0"/>
              </a:rPr>
              <a:t>A tak dále…</a:t>
            </a:r>
          </a:p>
          <a:p>
            <a:endParaRPr lang="cs-CZ" sz="2800" dirty="0" smtClean="0">
              <a:latin typeface="Monotype Corsiva" pitchFamily="66" charset="0"/>
            </a:endParaRPr>
          </a:p>
          <a:p>
            <a:endParaRPr lang="cs-CZ" sz="2800" dirty="0" smtClean="0">
              <a:latin typeface="Monotype Corsiva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339752" y="0"/>
            <a:ext cx="37753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7030A0"/>
                </a:solidFill>
                <a:latin typeface="BatangChe" pitchFamily="49" charset="-127"/>
                <a:ea typeface="BatangChe" pitchFamily="49" charset="-127"/>
              </a:rPr>
              <a:t>Světová velmoc</a:t>
            </a:r>
            <a:endParaRPr lang="cs-CZ" sz="4000" b="1" dirty="0">
              <a:solidFill>
                <a:srgbClr val="7030A0"/>
              </a:solidFill>
              <a:latin typeface="BatangChe" pitchFamily="49" charset="-127"/>
              <a:ea typeface="BatangChe" pitchFamily="49" charset="-127"/>
            </a:endParaRPr>
          </a:p>
        </p:txBody>
      </p:sp>
      <p:pic>
        <p:nvPicPr>
          <p:cNvPr id="23554" name="Picture 2" descr="Soubor:Usdollar100front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3573016"/>
            <a:ext cx="7620000" cy="305638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1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54789" y="188640"/>
            <a:ext cx="8589211" cy="49244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Monotype Corsiva" pitchFamily="66" charset="0"/>
              </a:rPr>
              <a:t>Z toho všeho </a:t>
            </a:r>
            <a:r>
              <a:rPr lang="cs-CZ" sz="2800" dirty="0" smtClean="0">
                <a:latin typeface="Monotype Corsiva" pitchFamily="66" charset="0"/>
              </a:rPr>
              <a:t>vyplývá</a:t>
            </a:r>
            <a:r>
              <a:rPr lang="cs-CZ" sz="2800" dirty="0" smtClean="0">
                <a:latin typeface="Monotype Corsiva" pitchFamily="66" charset="0"/>
              </a:rPr>
              <a:t>, že USA jsou ekonomickou, vojenskou a </a:t>
            </a:r>
          </a:p>
          <a:p>
            <a:r>
              <a:rPr lang="cs-CZ" sz="2800" dirty="0" smtClean="0">
                <a:latin typeface="Monotype Corsiva" pitchFamily="66" charset="0"/>
              </a:rPr>
              <a:t>politickou </a:t>
            </a:r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</a:rPr>
              <a:t>velmocí č.1</a:t>
            </a:r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</a:rPr>
              <a:t>. </a:t>
            </a:r>
            <a:r>
              <a:rPr lang="cs-CZ" sz="2800" dirty="0" smtClean="0">
                <a:latin typeface="Monotype Corsiva" pitchFamily="66" charset="0"/>
              </a:rPr>
              <a:t>Musíme </a:t>
            </a:r>
            <a:r>
              <a:rPr lang="cs-CZ" sz="2800" dirty="0" smtClean="0">
                <a:latin typeface="Monotype Corsiva" pitchFamily="66" charset="0"/>
              </a:rPr>
              <a:t>ale </a:t>
            </a:r>
            <a:r>
              <a:rPr lang="cs-CZ" sz="2800" dirty="0" smtClean="0">
                <a:latin typeface="Monotype Corsiva" pitchFamily="66" charset="0"/>
              </a:rPr>
              <a:t>vzpomenout i negativa. </a:t>
            </a:r>
          </a:p>
          <a:p>
            <a:r>
              <a:rPr lang="cs-CZ" sz="2800" dirty="0" smtClean="0">
                <a:latin typeface="Monotype Corsiva" pitchFamily="66" charset="0"/>
              </a:rPr>
              <a:t>Energetická a surovinová náročnost  hospodářství negativně </a:t>
            </a:r>
          </a:p>
          <a:p>
            <a:r>
              <a:rPr lang="cs-CZ" sz="2800" dirty="0" smtClean="0">
                <a:latin typeface="Monotype Corsiva" pitchFamily="66" charset="0"/>
              </a:rPr>
              <a:t>ovlivňuje životní prostředí  a USA jsou </a:t>
            </a:r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</a:rPr>
              <a:t>největším znečišťovatelem </a:t>
            </a:r>
          </a:p>
          <a:p>
            <a:r>
              <a:rPr lang="cs-CZ" sz="2800" dirty="0" smtClean="0">
                <a:latin typeface="Monotype Corsiva" pitchFamily="66" charset="0"/>
              </a:rPr>
              <a:t>v mnoha oblastech (produkce skleníkových plynů atd.). Postavení</a:t>
            </a:r>
          </a:p>
          <a:p>
            <a:r>
              <a:rPr lang="cs-CZ" sz="2800" dirty="0" smtClean="0">
                <a:latin typeface="Monotype Corsiva" pitchFamily="66" charset="0"/>
              </a:rPr>
              <a:t>velmoci </a:t>
            </a:r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</a:rPr>
              <a:t>(vojenské zásahy po celém světě) </a:t>
            </a:r>
            <a:r>
              <a:rPr lang="cs-CZ" sz="2800" dirty="0" smtClean="0">
                <a:latin typeface="Monotype Corsiva" pitchFamily="66" charset="0"/>
              </a:rPr>
              <a:t>vyvolává nenávist a</a:t>
            </a:r>
          </a:p>
          <a:p>
            <a:r>
              <a:rPr lang="cs-CZ" sz="2800" dirty="0" smtClean="0">
                <a:latin typeface="Monotype Corsiva" pitchFamily="66" charset="0"/>
              </a:rPr>
              <a:t>bohatství závist = </a:t>
            </a:r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</a:rPr>
              <a:t>terorismus. </a:t>
            </a:r>
          </a:p>
          <a:p>
            <a:endParaRPr lang="cs-CZ" dirty="0" smtClean="0">
              <a:latin typeface="Monotype Corsiva" pitchFamily="66" charset="0"/>
            </a:endParaRPr>
          </a:p>
          <a:p>
            <a:r>
              <a:rPr lang="cs-CZ" dirty="0" smtClean="0">
                <a:latin typeface="Monotype Corsiva" pitchFamily="66" charset="0"/>
              </a:rPr>
              <a:t>Světové obchodní centrum před 11.9.2001</a:t>
            </a:r>
          </a:p>
          <a:p>
            <a:endParaRPr lang="cs-CZ" dirty="0" smtClean="0">
              <a:latin typeface="Monotype Corsiva" pitchFamily="66" charset="0"/>
            </a:endParaRPr>
          </a:p>
          <a:p>
            <a:endParaRPr lang="cs-CZ" dirty="0" smtClean="0">
              <a:latin typeface="Monotype Corsiva" pitchFamily="66" charset="0"/>
            </a:endParaRPr>
          </a:p>
          <a:p>
            <a:endParaRPr lang="cs-CZ" dirty="0" smtClean="0">
              <a:latin typeface="Monotype Corsiva" pitchFamily="66" charset="0"/>
            </a:endParaRPr>
          </a:p>
          <a:p>
            <a:endParaRPr lang="cs-CZ" sz="2800" dirty="0"/>
          </a:p>
        </p:txBody>
      </p:sp>
      <p:pic>
        <p:nvPicPr>
          <p:cNvPr id="22530" name="Picture 2" descr="Soubor:Lower Manhattan Skyline December 1991 3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3933056"/>
            <a:ext cx="8064896" cy="261290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1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Soubor:National Park Service 9-11 Statue of Liberty and WTC fire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3429000"/>
            <a:ext cx="4464496" cy="2952328"/>
          </a:xfrm>
          <a:prstGeom prst="rect">
            <a:avLst/>
          </a:prstGeom>
          <a:noFill/>
        </p:spPr>
      </p:pic>
      <p:pic>
        <p:nvPicPr>
          <p:cNvPr id="24580" name="Picture 4" descr="http://upload.wikimedia.org/wikipedia/commons/6/65/September_11_Photo_Montag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6096" y="1052736"/>
            <a:ext cx="3456384" cy="5330949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755576" y="2204864"/>
            <a:ext cx="3096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Monotype Corsiva" pitchFamily="66" charset="0"/>
                <a:ea typeface="BatangChe" pitchFamily="49" charset="-127"/>
              </a:rPr>
              <a:t>Svět se změnil</a:t>
            </a:r>
            <a:endParaRPr lang="cs-CZ" sz="4000" dirty="0">
              <a:latin typeface="Monotype Corsiva" pitchFamily="66" charset="0"/>
              <a:ea typeface="BatangChe" pitchFamily="49" charset="-127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55576" y="1196752"/>
            <a:ext cx="45400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Monotype Corsiva" pitchFamily="66" charset="0"/>
              </a:rPr>
              <a:t>Spojené státy se </a:t>
            </a:r>
            <a:r>
              <a:rPr lang="cs-CZ" sz="4000" dirty="0" smtClean="0">
                <a:latin typeface="Monotype Corsiva" pitchFamily="66" charset="0"/>
              </a:rPr>
              <a:t>změnily</a:t>
            </a:r>
            <a:endParaRPr lang="cs-CZ" sz="4000" dirty="0">
              <a:latin typeface="Monotype Corsiva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419872" y="188640"/>
            <a:ext cx="19912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7030A0"/>
                </a:solidFill>
                <a:latin typeface="Monotype Corsiva" pitchFamily="66" charset="0"/>
              </a:rPr>
              <a:t>11.9.2001</a:t>
            </a:r>
            <a:endParaRPr lang="cs-CZ" sz="4000" b="1" dirty="0">
              <a:solidFill>
                <a:srgbClr val="7030A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95536" y="188640"/>
            <a:ext cx="83776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  <a:latin typeface="BatangChe" pitchFamily="49" charset="-127"/>
                <a:ea typeface="BatangChe" pitchFamily="49" charset="-127"/>
              </a:rPr>
              <a:t>Mapa – státy USA a vybraná města</a:t>
            </a:r>
            <a:endParaRPr lang="cs-CZ" sz="4000" b="1" dirty="0">
              <a:solidFill>
                <a:srgbClr val="7030A0"/>
              </a:solidFill>
              <a:latin typeface="BatangChe" pitchFamily="49" charset="-127"/>
              <a:ea typeface="BatangChe" pitchFamily="49" charset="-127"/>
            </a:endParaRPr>
          </a:p>
        </p:txBody>
      </p:sp>
      <p:pic>
        <p:nvPicPr>
          <p:cNvPr id="33796" name="Picture 4" descr="https://www.email.cz/download/i/9I83ckhNsD3N7XlcrxVHll7eOrB_U8IaX9m618nnnn04B0FnVQt4-5OmFegfsqH0mr4tAHQ/Mapa%20USA-M%C4%9Bst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052736"/>
            <a:ext cx="8352928" cy="561662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75947" y="0"/>
            <a:ext cx="29963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7030A0"/>
                </a:solidFill>
                <a:latin typeface="BatangChe" pitchFamily="49" charset="-127"/>
                <a:ea typeface="BatangChe" pitchFamily="49" charset="-127"/>
              </a:rPr>
              <a:t>Velká města</a:t>
            </a:r>
            <a:endParaRPr lang="cs-CZ" sz="4000" b="1" dirty="0">
              <a:solidFill>
                <a:srgbClr val="7030A0"/>
              </a:solidFill>
              <a:latin typeface="BatangChe" pitchFamily="49" charset="-127"/>
              <a:ea typeface="BatangChe" pitchFamily="49" charset="-127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980728"/>
            <a:ext cx="9174306" cy="56938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</a:rPr>
              <a:t>Washington D.C.</a:t>
            </a:r>
            <a:r>
              <a:rPr lang="cs-CZ" sz="2800" dirty="0" smtClean="0">
                <a:latin typeface="Monotype Corsiva" pitchFamily="66" charset="0"/>
              </a:rPr>
              <a:t> – hl. město USA, sídlo prezidenta, </a:t>
            </a:r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</a:rPr>
              <a:t>B</a:t>
            </a:r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</a:rPr>
              <a:t>ílý </a:t>
            </a:r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</a:rPr>
              <a:t>dům</a:t>
            </a:r>
          </a:p>
          <a:p>
            <a:endParaRPr lang="cs-CZ" sz="2800" dirty="0" smtClean="0">
              <a:latin typeface="Monotype Corsiva" pitchFamily="66" charset="0"/>
            </a:endParaRPr>
          </a:p>
          <a:p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</a:rPr>
              <a:t>New York </a:t>
            </a:r>
            <a:r>
              <a:rPr lang="cs-CZ" sz="2800" dirty="0" smtClean="0">
                <a:latin typeface="Monotype Corsiva" pitchFamily="66" charset="0"/>
              </a:rPr>
              <a:t>– centrum obchodu a financí, světová burza, </a:t>
            </a:r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</a:rPr>
              <a:t>sídlo OSN</a:t>
            </a:r>
          </a:p>
          <a:p>
            <a:endParaRPr lang="cs-CZ" sz="2800" dirty="0" smtClean="0">
              <a:latin typeface="Monotype Corsiva" pitchFamily="66" charset="0"/>
            </a:endParaRPr>
          </a:p>
          <a:p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</a:rPr>
              <a:t>Los Angeles </a:t>
            </a:r>
            <a:r>
              <a:rPr lang="cs-CZ" sz="2800" dirty="0" smtClean="0">
                <a:latin typeface="Monotype Corsiva" pitchFamily="66" charset="0"/>
              </a:rPr>
              <a:t>– Kalifornie, olympiády, </a:t>
            </a:r>
            <a:r>
              <a:rPr lang="cs-CZ" sz="2800" dirty="0" err="1" smtClean="0">
                <a:latin typeface="Monotype Corsiva" pitchFamily="66" charset="0"/>
              </a:rPr>
              <a:t>Beverly</a:t>
            </a:r>
            <a:r>
              <a:rPr lang="cs-CZ" sz="2800" dirty="0" smtClean="0">
                <a:latin typeface="Monotype Corsiva" pitchFamily="66" charset="0"/>
              </a:rPr>
              <a:t> </a:t>
            </a:r>
            <a:r>
              <a:rPr lang="cs-CZ" sz="2800" dirty="0" err="1" smtClean="0">
                <a:latin typeface="Monotype Corsiva" pitchFamily="66" charset="0"/>
              </a:rPr>
              <a:t>Hills</a:t>
            </a:r>
            <a:r>
              <a:rPr lang="cs-CZ" sz="2800" dirty="0" smtClean="0">
                <a:latin typeface="Monotype Corsiva" pitchFamily="66" charset="0"/>
              </a:rPr>
              <a:t>, </a:t>
            </a:r>
            <a:r>
              <a:rPr lang="cs-CZ" sz="2800" dirty="0" err="1" smtClean="0">
                <a:latin typeface="Monotype Corsiva" pitchFamily="66" charset="0"/>
              </a:rPr>
              <a:t>Universal</a:t>
            </a:r>
            <a:r>
              <a:rPr lang="cs-CZ" sz="2800" dirty="0" smtClean="0">
                <a:latin typeface="Monotype Corsiva" pitchFamily="66" charset="0"/>
              </a:rPr>
              <a:t> (film)</a:t>
            </a:r>
          </a:p>
          <a:p>
            <a:endParaRPr lang="cs-CZ" sz="2800" dirty="0" smtClean="0">
              <a:latin typeface="Monotype Corsiva" pitchFamily="66" charset="0"/>
            </a:endParaRPr>
          </a:p>
          <a:p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</a:rPr>
              <a:t>Chicago</a:t>
            </a:r>
            <a:r>
              <a:rPr lang="cs-CZ" sz="2800" dirty="0" smtClean="0">
                <a:latin typeface="Monotype Corsiva" pitchFamily="66" charset="0"/>
              </a:rPr>
              <a:t>  - Illinois, </a:t>
            </a:r>
            <a:r>
              <a:rPr lang="cs-CZ" sz="2800" dirty="0" err="1" smtClean="0">
                <a:solidFill>
                  <a:srgbClr val="00B050"/>
                </a:solidFill>
                <a:latin typeface="Monotype Corsiva" pitchFamily="66" charset="0"/>
              </a:rPr>
              <a:t>Boeing</a:t>
            </a:r>
            <a:r>
              <a:rPr lang="cs-CZ" sz="2800" dirty="0" smtClean="0">
                <a:latin typeface="Monotype Corsiva" pitchFamily="66" charset="0"/>
              </a:rPr>
              <a:t>, </a:t>
            </a:r>
            <a:r>
              <a:rPr lang="cs-CZ" sz="2800" dirty="0" err="1" smtClean="0">
                <a:latin typeface="Monotype Corsiva" pitchFamily="66" charset="0"/>
              </a:rPr>
              <a:t>Willis</a:t>
            </a:r>
            <a:r>
              <a:rPr lang="cs-CZ" sz="2800" dirty="0" smtClean="0">
                <a:latin typeface="Monotype Corsiva" pitchFamily="66" charset="0"/>
              </a:rPr>
              <a:t> </a:t>
            </a:r>
            <a:r>
              <a:rPr lang="cs-CZ" sz="2800" dirty="0" err="1" smtClean="0">
                <a:latin typeface="Monotype Corsiva" pitchFamily="66" charset="0"/>
              </a:rPr>
              <a:t>Tower</a:t>
            </a:r>
            <a:r>
              <a:rPr lang="cs-CZ" sz="2800" dirty="0" smtClean="0">
                <a:latin typeface="Monotype Corsiva" pitchFamily="66" charset="0"/>
              </a:rPr>
              <a:t> (443 m, nejvyšší budova USA)</a:t>
            </a:r>
          </a:p>
          <a:p>
            <a:r>
              <a:rPr lang="cs-CZ" sz="2800" dirty="0" smtClean="0">
                <a:latin typeface="Monotype Corsiva" pitchFamily="66" charset="0"/>
              </a:rPr>
              <a:t> </a:t>
            </a:r>
          </a:p>
          <a:p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</a:rPr>
              <a:t>Houston</a:t>
            </a:r>
            <a:r>
              <a:rPr lang="cs-CZ" sz="2800" dirty="0" smtClean="0">
                <a:latin typeface="Monotype Corsiva" pitchFamily="66" charset="0"/>
              </a:rPr>
              <a:t> – Texas, </a:t>
            </a:r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</a:rPr>
              <a:t>vesmírné lety</a:t>
            </a:r>
            <a:r>
              <a:rPr lang="cs-CZ" sz="2800" dirty="0" smtClean="0">
                <a:latin typeface="Monotype Corsiva" pitchFamily="66" charset="0"/>
              </a:rPr>
              <a:t> (řízení), přístav (ropa)</a:t>
            </a:r>
          </a:p>
          <a:p>
            <a:endParaRPr lang="cs-CZ" sz="2800" dirty="0" smtClean="0">
              <a:latin typeface="Monotype Corsiva" pitchFamily="66" charset="0"/>
            </a:endParaRPr>
          </a:p>
          <a:p>
            <a:r>
              <a:rPr lang="cs-CZ" sz="2800" dirty="0" err="1" smtClean="0">
                <a:solidFill>
                  <a:srgbClr val="00B050"/>
                </a:solidFill>
                <a:latin typeface="Monotype Corsiva" pitchFamily="66" charset="0"/>
              </a:rPr>
              <a:t>Philadelphia</a:t>
            </a:r>
            <a:r>
              <a:rPr lang="cs-CZ" sz="2800" dirty="0" smtClean="0">
                <a:latin typeface="Monotype Corsiva" pitchFamily="66" charset="0"/>
              </a:rPr>
              <a:t> – Pensylvánie, </a:t>
            </a:r>
            <a:r>
              <a:rPr lang="cs-CZ" sz="2800" dirty="0" err="1" smtClean="0">
                <a:latin typeface="Monotype Corsiva" pitchFamily="66" charset="0"/>
              </a:rPr>
              <a:t>býv</a:t>
            </a:r>
            <a:r>
              <a:rPr lang="cs-CZ" sz="2800" dirty="0" smtClean="0">
                <a:latin typeface="Monotype Corsiva" pitchFamily="66" charset="0"/>
              </a:rPr>
              <a:t>. hl. město, </a:t>
            </a:r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</a:rPr>
              <a:t>sepsána ústava a deklarace</a:t>
            </a:r>
          </a:p>
          <a:p>
            <a:endParaRPr lang="cs-CZ" sz="2800" dirty="0" smtClean="0">
              <a:latin typeface="Monotype Corsiva" pitchFamily="66" charset="0"/>
            </a:endParaRPr>
          </a:p>
          <a:p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</a:rPr>
              <a:t>Detroit </a:t>
            </a:r>
            <a:r>
              <a:rPr lang="cs-CZ" sz="2800" dirty="0" smtClean="0">
                <a:latin typeface="Monotype Corsiva" pitchFamily="66" charset="0"/>
              </a:rPr>
              <a:t>– Michigan, automobilky </a:t>
            </a:r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</a:rPr>
              <a:t>Ford, </a:t>
            </a:r>
            <a:r>
              <a:rPr lang="cs-CZ" sz="2800" dirty="0" err="1" smtClean="0">
                <a:solidFill>
                  <a:srgbClr val="00B050"/>
                </a:solidFill>
                <a:latin typeface="Monotype Corsiva" pitchFamily="66" charset="0"/>
              </a:rPr>
              <a:t>Chrysler</a:t>
            </a:r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</a:rPr>
              <a:t> a </a:t>
            </a:r>
            <a:r>
              <a:rPr lang="cs-CZ" sz="2800" dirty="0" err="1" smtClean="0">
                <a:solidFill>
                  <a:srgbClr val="00B050"/>
                </a:solidFill>
                <a:latin typeface="Monotype Corsiva" pitchFamily="66" charset="0"/>
              </a:rPr>
              <a:t>General</a:t>
            </a:r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</a:rPr>
              <a:t>  </a:t>
            </a:r>
            <a:r>
              <a:rPr lang="cs-CZ" sz="2800" dirty="0" err="1" smtClean="0">
                <a:solidFill>
                  <a:srgbClr val="00B050"/>
                </a:solidFill>
                <a:latin typeface="Monotype Corsiva" pitchFamily="66" charset="0"/>
              </a:rPr>
              <a:t>Motors</a:t>
            </a:r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</a:rPr>
              <a:t>  </a:t>
            </a:r>
            <a:endParaRPr lang="cs-CZ" sz="2800" dirty="0">
              <a:solidFill>
                <a:srgbClr val="00B05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8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8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8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15816" y="260648"/>
            <a:ext cx="34612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chemeClr val="accent3"/>
                </a:solidFill>
                <a:latin typeface="BatangChe" pitchFamily="49" charset="-127"/>
                <a:ea typeface="BatangChe" pitchFamily="49" charset="-127"/>
              </a:rPr>
              <a:t>Hlavní město USA</a:t>
            </a:r>
            <a:endParaRPr lang="cs-CZ" sz="3200" b="1" u="sng" dirty="0">
              <a:solidFill>
                <a:schemeClr val="accent3"/>
              </a:solidFill>
              <a:latin typeface="BatangChe" pitchFamily="49" charset="-127"/>
              <a:ea typeface="BatangChe" pitchFamily="49" charset="-127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2627784" y="1700808"/>
            <a:ext cx="3888432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Washington D.C.</a:t>
            </a:r>
            <a:endParaRPr lang="cs-CZ" sz="2800" dirty="0"/>
          </a:p>
        </p:txBody>
      </p:sp>
      <p:sp>
        <p:nvSpPr>
          <p:cNvPr id="5" name="Elipsa 4"/>
          <p:cNvSpPr/>
          <p:nvPr/>
        </p:nvSpPr>
        <p:spPr>
          <a:xfrm>
            <a:off x="179512" y="908720"/>
            <a:ext cx="288032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Detroit </a:t>
            </a:r>
            <a:endParaRPr lang="cs-CZ" sz="2800" dirty="0"/>
          </a:p>
        </p:txBody>
      </p:sp>
      <p:sp>
        <p:nvSpPr>
          <p:cNvPr id="6" name="Elipsa 5"/>
          <p:cNvSpPr/>
          <p:nvPr/>
        </p:nvSpPr>
        <p:spPr>
          <a:xfrm>
            <a:off x="5940152" y="908720"/>
            <a:ext cx="3024336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Boston</a:t>
            </a:r>
            <a:endParaRPr lang="cs-CZ" sz="2800" dirty="0"/>
          </a:p>
        </p:txBody>
      </p:sp>
      <p:pic>
        <p:nvPicPr>
          <p:cNvPr id="1026" name="Picture 2" descr="Soubor:White House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2852936"/>
            <a:ext cx="4176464" cy="3168352"/>
          </a:xfrm>
          <a:prstGeom prst="rect">
            <a:avLst/>
          </a:prstGeom>
          <a:noFill/>
        </p:spPr>
      </p:pic>
      <p:pic>
        <p:nvPicPr>
          <p:cNvPr id="8194" name="Picture 2" descr="Soubor:USCapito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4008" y="2852936"/>
            <a:ext cx="4320481" cy="3168352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763688" y="6093296"/>
            <a:ext cx="10182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Bílý dům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372200" y="6093296"/>
            <a:ext cx="865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Capitol</a:t>
            </a:r>
            <a:endParaRPr lang="cs-CZ" dirty="0"/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xit" presetSubtype="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8" presetClass="exit" presetSubtype="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83768" y="188640"/>
            <a:ext cx="38779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b="1" u="sng" dirty="0" smtClean="0">
                <a:solidFill>
                  <a:schemeClr val="accent3"/>
                </a:solidFill>
                <a:latin typeface="BatangChe" pitchFamily="49" charset="-127"/>
                <a:ea typeface="BatangChe" pitchFamily="49" charset="-127"/>
              </a:rPr>
              <a:t>Největší město USA</a:t>
            </a:r>
            <a:endParaRPr lang="cs-CZ" sz="3200" b="1" u="sng" dirty="0">
              <a:solidFill>
                <a:schemeClr val="accent3"/>
              </a:solidFill>
              <a:latin typeface="BatangChe" pitchFamily="49" charset="-127"/>
              <a:ea typeface="BatangChe" pitchFamily="49" charset="-127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539552" y="1196752"/>
            <a:ext cx="2520280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New  York</a:t>
            </a:r>
            <a:endParaRPr lang="cs-CZ" sz="2800" dirty="0"/>
          </a:p>
        </p:txBody>
      </p:sp>
      <p:sp>
        <p:nvSpPr>
          <p:cNvPr id="4" name="Elipsa 3"/>
          <p:cNvSpPr/>
          <p:nvPr/>
        </p:nvSpPr>
        <p:spPr>
          <a:xfrm>
            <a:off x="3635896" y="1196752"/>
            <a:ext cx="2304256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Houston</a:t>
            </a:r>
            <a:endParaRPr lang="cs-CZ" sz="3200" dirty="0"/>
          </a:p>
        </p:txBody>
      </p:sp>
      <p:sp>
        <p:nvSpPr>
          <p:cNvPr id="5" name="Elipsa 4"/>
          <p:cNvSpPr/>
          <p:nvPr/>
        </p:nvSpPr>
        <p:spPr>
          <a:xfrm>
            <a:off x="6444208" y="1196752"/>
            <a:ext cx="2304256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Chicago</a:t>
            </a:r>
            <a:endParaRPr lang="cs-CZ" sz="3200" dirty="0"/>
          </a:p>
        </p:txBody>
      </p:sp>
      <p:pic>
        <p:nvPicPr>
          <p:cNvPr id="2050" name="Picture 2" descr="Soubor:Statue of Liberty, NY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2420888"/>
            <a:ext cx="3371528" cy="3816424"/>
          </a:xfrm>
          <a:prstGeom prst="rect">
            <a:avLst/>
          </a:prstGeom>
          <a:noFill/>
        </p:spPr>
      </p:pic>
      <p:pic>
        <p:nvPicPr>
          <p:cNvPr id="10242" name="Picture 2" descr="Soubor:Panorama clip3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2420888"/>
            <a:ext cx="5184576" cy="3811167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2123728" y="6309320"/>
            <a:ext cx="11705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Panorama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516216" y="6309320"/>
            <a:ext cx="16521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Socha Svobody</a:t>
            </a:r>
            <a:endParaRPr lang="cs-CZ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8" presetClass="exit" presetSubtype="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8" presetClass="exit" presetSubtype="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03648" y="476672"/>
            <a:ext cx="63209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chemeClr val="accent3"/>
                </a:solidFill>
                <a:latin typeface="BatangChe" pitchFamily="49" charset="-127"/>
                <a:ea typeface="BatangChe" pitchFamily="49" charset="-127"/>
              </a:rPr>
              <a:t>Centrum řízení vesmírných letů</a:t>
            </a:r>
            <a:endParaRPr lang="cs-CZ" sz="3200" b="1" u="sng" dirty="0">
              <a:solidFill>
                <a:schemeClr val="accent3"/>
              </a:solidFill>
              <a:latin typeface="BatangChe" pitchFamily="49" charset="-127"/>
              <a:ea typeface="BatangChe" pitchFamily="49" charset="-127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3347864" y="1484784"/>
            <a:ext cx="2232248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Houston</a:t>
            </a:r>
            <a:endParaRPr lang="cs-CZ" sz="2800" dirty="0"/>
          </a:p>
        </p:txBody>
      </p:sp>
      <p:sp>
        <p:nvSpPr>
          <p:cNvPr id="5" name="Elipsa 4"/>
          <p:cNvSpPr/>
          <p:nvPr/>
        </p:nvSpPr>
        <p:spPr>
          <a:xfrm>
            <a:off x="5940152" y="1412776"/>
            <a:ext cx="2952328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Philadelphia</a:t>
            </a:r>
            <a:endParaRPr lang="cs-CZ" sz="2800" dirty="0"/>
          </a:p>
        </p:txBody>
      </p:sp>
      <p:sp>
        <p:nvSpPr>
          <p:cNvPr id="6" name="Elipsa 5"/>
          <p:cNvSpPr/>
          <p:nvPr/>
        </p:nvSpPr>
        <p:spPr>
          <a:xfrm>
            <a:off x="251520" y="1412776"/>
            <a:ext cx="2808312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Los Angeles</a:t>
            </a:r>
            <a:endParaRPr lang="cs-CZ" sz="2800" dirty="0"/>
          </a:p>
        </p:txBody>
      </p:sp>
      <p:pic>
        <p:nvPicPr>
          <p:cNvPr id="10242" name="Picture 2" descr="Soubor:Houstontexas1danielarizpe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2996952"/>
            <a:ext cx="7920880" cy="345638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8" presetClass="exit" presetSubtype="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8" presetClass="exit" presetSubtype="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76672"/>
            <a:ext cx="81708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chemeClr val="accent3"/>
                </a:solidFill>
                <a:latin typeface="BatangChe" pitchFamily="49" charset="-127"/>
                <a:ea typeface="BatangChe" pitchFamily="49" charset="-127"/>
              </a:rPr>
              <a:t>Město, ve kterém je nejvyšší budova USA</a:t>
            </a:r>
            <a:endParaRPr lang="cs-CZ" sz="3200" b="1" u="sng" dirty="0">
              <a:solidFill>
                <a:schemeClr val="accent3"/>
              </a:solidFill>
              <a:latin typeface="BatangChe" pitchFamily="49" charset="-127"/>
              <a:ea typeface="BatangChe" pitchFamily="49" charset="-127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899592" y="5517232"/>
            <a:ext cx="1944216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Chicago</a:t>
            </a:r>
            <a:endParaRPr lang="cs-CZ" sz="2800" dirty="0"/>
          </a:p>
        </p:txBody>
      </p:sp>
      <p:sp>
        <p:nvSpPr>
          <p:cNvPr id="4" name="Elipsa 3"/>
          <p:cNvSpPr/>
          <p:nvPr/>
        </p:nvSpPr>
        <p:spPr>
          <a:xfrm>
            <a:off x="6084168" y="5517232"/>
            <a:ext cx="2088232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Detroit</a:t>
            </a:r>
            <a:endParaRPr lang="cs-CZ" sz="2800" dirty="0"/>
          </a:p>
        </p:txBody>
      </p:sp>
      <p:sp>
        <p:nvSpPr>
          <p:cNvPr id="5" name="Elipsa 4"/>
          <p:cNvSpPr/>
          <p:nvPr/>
        </p:nvSpPr>
        <p:spPr>
          <a:xfrm>
            <a:off x="3419872" y="5517232"/>
            <a:ext cx="2088232" cy="10081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Boston</a:t>
            </a:r>
            <a:endParaRPr lang="cs-CZ" sz="2800" dirty="0"/>
          </a:p>
        </p:txBody>
      </p:sp>
      <p:pic>
        <p:nvPicPr>
          <p:cNvPr id="7170" name="Picture 2" descr="Soubor:2004-07-14 2600x1500 chicago lake skyline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1268760"/>
            <a:ext cx="7620000" cy="403244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dir="in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8" presetClass="exit" presetSubtype="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8" presetClass="exit" presetSubtype="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15816" y="0"/>
            <a:ext cx="29915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  <a:latin typeface="BatangChe" pitchFamily="49" charset="-127"/>
                <a:ea typeface="BatangChe" pitchFamily="49" charset="-127"/>
              </a:rPr>
              <a:t>Menší města</a:t>
            </a:r>
            <a:endParaRPr lang="cs-CZ" sz="4000" b="1" dirty="0">
              <a:solidFill>
                <a:srgbClr val="7030A0"/>
              </a:solidFill>
              <a:latin typeface="BatangChe" pitchFamily="49" charset="-127"/>
              <a:ea typeface="BatangChe" pitchFamily="49" charset="-127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1052736"/>
            <a:ext cx="8545929" cy="61247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</a:rPr>
              <a:t>Hollywood </a:t>
            </a:r>
            <a:r>
              <a:rPr lang="cs-CZ" sz="2800" dirty="0" smtClean="0">
                <a:latin typeface="Monotype Corsiva" pitchFamily="66" charset="0"/>
              </a:rPr>
              <a:t>- Kalifornie, udělování cen filmové Akademie </a:t>
            </a:r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</a:rPr>
              <a:t>(Oscar)</a:t>
            </a:r>
          </a:p>
          <a:p>
            <a:endParaRPr lang="cs-CZ" sz="2800" dirty="0" smtClean="0">
              <a:latin typeface="Monotype Corsiva" pitchFamily="66" charset="0"/>
            </a:endParaRPr>
          </a:p>
          <a:p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</a:rPr>
              <a:t>Las </a:t>
            </a:r>
            <a:r>
              <a:rPr lang="cs-CZ" sz="2800" dirty="0" err="1" smtClean="0">
                <a:solidFill>
                  <a:srgbClr val="00B050"/>
                </a:solidFill>
                <a:latin typeface="Monotype Corsiva" pitchFamily="66" charset="0"/>
              </a:rPr>
              <a:t>Vegas</a:t>
            </a:r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</a:rPr>
              <a:t> </a:t>
            </a:r>
            <a:r>
              <a:rPr lang="cs-CZ" sz="2800" dirty="0" smtClean="0">
                <a:latin typeface="Monotype Corsiva" pitchFamily="66" charset="0"/>
              </a:rPr>
              <a:t>-  Nevada, město v poušti, obří hotely a </a:t>
            </a:r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</a:rPr>
              <a:t>kasina</a:t>
            </a:r>
            <a:r>
              <a:rPr lang="cs-CZ" sz="2800" dirty="0" smtClean="0">
                <a:latin typeface="Monotype Corsiva" pitchFamily="66" charset="0"/>
              </a:rPr>
              <a:t> </a:t>
            </a:r>
          </a:p>
          <a:p>
            <a:endParaRPr lang="cs-CZ" sz="2800" dirty="0" smtClean="0">
              <a:latin typeface="Monotype Corsiva" pitchFamily="66" charset="0"/>
            </a:endParaRPr>
          </a:p>
          <a:p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</a:rPr>
              <a:t>Cambridge</a:t>
            </a:r>
            <a:r>
              <a:rPr lang="cs-CZ" sz="2800" dirty="0" smtClean="0">
                <a:latin typeface="Monotype Corsiva" pitchFamily="66" charset="0"/>
              </a:rPr>
              <a:t> - Massachusetts, </a:t>
            </a:r>
            <a:r>
              <a:rPr lang="cs-CZ" sz="2800" dirty="0" err="1" smtClean="0">
                <a:solidFill>
                  <a:srgbClr val="00B050"/>
                </a:solidFill>
                <a:latin typeface="Monotype Corsiva" pitchFamily="66" charset="0"/>
              </a:rPr>
              <a:t>Harvardova</a:t>
            </a:r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</a:rPr>
              <a:t> </a:t>
            </a:r>
            <a:r>
              <a:rPr lang="cs-CZ" sz="2800" dirty="0" smtClean="0">
                <a:latin typeface="Monotype Corsiva" pitchFamily="66" charset="0"/>
              </a:rPr>
              <a:t>univerzita </a:t>
            </a:r>
          </a:p>
          <a:p>
            <a:endParaRPr lang="cs-CZ" sz="2800" dirty="0" smtClean="0">
              <a:latin typeface="Monotype Corsiva" pitchFamily="66" charset="0"/>
            </a:endParaRPr>
          </a:p>
          <a:p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</a:rPr>
              <a:t>New Orleans </a:t>
            </a:r>
            <a:r>
              <a:rPr lang="cs-CZ" sz="2800" dirty="0" smtClean="0">
                <a:latin typeface="Monotype Corsiva" pitchFamily="66" charset="0"/>
              </a:rPr>
              <a:t>- </a:t>
            </a:r>
            <a:r>
              <a:rPr lang="cs-CZ" sz="2800" dirty="0" err="1" smtClean="0">
                <a:latin typeface="Monotype Corsiva" pitchFamily="66" charset="0"/>
              </a:rPr>
              <a:t>Lousiana</a:t>
            </a:r>
            <a:r>
              <a:rPr lang="cs-CZ" sz="2800" dirty="0" smtClean="0">
                <a:latin typeface="Monotype Corsiva" pitchFamily="66" charset="0"/>
              </a:rPr>
              <a:t>, město jazzu, hurikán </a:t>
            </a:r>
            <a:r>
              <a:rPr lang="cs-CZ" sz="2800" dirty="0" err="1" smtClean="0">
                <a:latin typeface="Monotype Corsiva" pitchFamily="66" charset="0"/>
              </a:rPr>
              <a:t>Katrina</a:t>
            </a:r>
            <a:r>
              <a:rPr lang="cs-CZ" sz="2800" dirty="0" smtClean="0">
                <a:latin typeface="Monotype Corsiva" pitchFamily="66" charset="0"/>
              </a:rPr>
              <a:t> </a:t>
            </a:r>
          </a:p>
          <a:p>
            <a:endParaRPr lang="cs-CZ" sz="2800" dirty="0" smtClean="0">
              <a:latin typeface="Monotype Corsiva" pitchFamily="66" charset="0"/>
            </a:endParaRPr>
          </a:p>
          <a:p>
            <a:r>
              <a:rPr lang="cs-CZ" sz="2800" dirty="0" err="1" smtClean="0">
                <a:solidFill>
                  <a:srgbClr val="00B050"/>
                </a:solidFill>
                <a:latin typeface="Monotype Corsiva" pitchFamily="66" charset="0"/>
              </a:rPr>
              <a:t>Anaheim</a:t>
            </a:r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</a:rPr>
              <a:t> </a:t>
            </a:r>
            <a:r>
              <a:rPr lang="cs-CZ" sz="2800" dirty="0" smtClean="0">
                <a:latin typeface="Monotype Corsiva" pitchFamily="66" charset="0"/>
              </a:rPr>
              <a:t>- Kalifornie, </a:t>
            </a:r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</a:rPr>
              <a:t>Disneyland (1955)</a:t>
            </a:r>
          </a:p>
          <a:p>
            <a:endParaRPr lang="cs-CZ" sz="2800" dirty="0" smtClean="0">
              <a:latin typeface="Monotype Corsiva" pitchFamily="66" charset="0"/>
            </a:endParaRPr>
          </a:p>
          <a:p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</a:rPr>
              <a:t>Honolulu</a:t>
            </a:r>
            <a:r>
              <a:rPr lang="cs-CZ" sz="2800" dirty="0" smtClean="0">
                <a:latin typeface="Monotype Corsiva" pitchFamily="66" charset="0"/>
              </a:rPr>
              <a:t> – Havajské ostrovy, ostrov </a:t>
            </a:r>
            <a:r>
              <a:rPr lang="cs-CZ" sz="2800" dirty="0" err="1" smtClean="0">
                <a:latin typeface="Monotype Corsiva" pitchFamily="66" charset="0"/>
              </a:rPr>
              <a:t>Oahu</a:t>
            </a:r>
            <a:r>
              <a:rPr lang="cs-CZ" sz="2800" dirty="0" smtClean="0">
                <a:latin typeface="Monotype Corsiva" pitchFamily="66" charset="0"/>
              </a:rPr>
              <a:t>, „křižovatka Pacifiku“</a:t>
            </a:r>
          </a:p>
          <a:p>
            <a:endParaRPr lang="cs-CZ" sz="2800" dirty="0" smtClean="0">
              <a:latin typeface="Monotype Corsiva" pitchFamily="66" charset="0"/>
            </a:endParaRPr>
          </a:p>
          <a:p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</a:rPr>
              <a:t>Salt </a:t>
            </a:r>
            <a:r>
              <a:rPr lang="cs-CZ" sz="2800" dirty="0" err="1" smtClean="0">
                <a:solidFill>
                  <a:srgbClr val="00B050"/>
                </a:solidFill>
                <a:latin typeface="Monotype Corsiva" pitchFamily="66" charset="0"/>
              </a:rPr>
              <a:t>Lake</a:t>
            </a:r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</a:rPr>
              <a:t> City </a:t>
            </a:r>
            <a:r>
              <a:rPr lang="cs-CZ" sz="2800" dirty="0" smtClean="0">
                <a:latin typeface="Monotype Corsiva" pitchFamily="66" charset="0"/>
              </a:rPr>
              <a:t>– Utah, olympiáda (2002), </a:t>
            </a:r>
            <a:r>
              <a:rPr lang="cs-CZ" sz="2800" dirty="0" smtClean="0">
                <a:solidFill>
                  <a:srgbClr val="00B050"/>
                </a:solidFill>
                <a:latin typeface="Monotype Corsiva" pitchFamily="66" charset="0"/>
              </a:rPr>
              <a:t>„mormoni“ </a:t>
            </a:r>
          </a:p>
          <a:p>
            <a:endParaRPr lang="cs-CZ" sz="28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4" name="Picture 8" descr="Soubor:Blick auf Honolulu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3068960"/>
            <a:ext cx="7764016" cy="3456384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2195736" y="11247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547664" y="404664"/>
            <a:ext cx="65453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b="1" u="sng" dirty="0" smtClean="0">
                <a:solidFill>
                  <a:schemeClr val="accent3"/>
                </a:solidFill>
                <a:latin typeface="BatangChe" pitchFamily="49" charset="-127"/>
                <a:ea typeface="BatangChe" pitchFamily="49" charset="-127"/>
              </a:rPr>
              <a:t>Hlavní město Havajských ostrovů</a:t>
            </a:r>
            <a:endParaRPr lang="cs-CZ" sz="3200" b="1" u="sng" dirty="0">
              <a:solidFill>
                <a:schemeClr val="accent3"/>
              </a:solidFill>
              <a:latin typeface="BatangChe" pitchFamily="49" charset="-127"/>
              <a:ea typeface="BatangChe" pitchFamily="49" charset="-127"/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3419872" y="1340768"/>
            <a:ext cx="1944216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Honolulu</a:t>
            </a:r>
            <a:endParaRPr lang="cs-CZ" sz="2800" dirty="0"/>
          </a:p>
        </p:txBody>
      </p:sp>
      <p:sp>
        <p:nvSpPr>
          <p:cNvPr id="10" name="Zaoblený obdélník 9"/>
          <p:cNvSpPr/>
          <p:nvPr/>
        </p:nvSpPr>
        <p:spPr>
          <a:xfrm>
            <a:off x="683568" y="1340768"/>
            <a:ext cx="1944216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Hollywood</a:t>
            </a:r>
            <a:endParaRPr lang="cs-CZ" sz="2800" dirty="0"/>
          </a:p>
        </p:txBody>
      </p:sp>
      <p:sp>
        <p:nvSpPr>
          <p:cNvPr id="11" name="Zaoblený obdélník 10"/>
          <p:cNvSpPr/>
          <p:nvPr/>
        </p:nvSpPr>
        <p:spPr>
          <a:xfrm>
            <a:off x="6300192" y="1340768"/>
            <a:ext cx="2376264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Salt </a:t>
            </a:r>
            <a:r>
              <a:rPr lang="cs-CZ" sz="2800" dirty="0" err="1" smtClean="0"/>
              <a:t>Lake</a:t>
            </a:r>
            <a:r>
              <a:rPr lang="cs-CZ" sz="2800" dirty="0" smtClean="0"/>
              <a:t> City</a:t>
            </a:r>
            <a:endParaRPr lang="cs-CZ" sz="2800" dirty="0"/>
          </a:p>
        </p:txBody>
      </p:sp>
    </p:spTree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404664"/>
            <a:ext cx="89947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b="1" u="sng" dirty="0" smtClean="0">
                <a:solidFill>
                  <a:schemeClr val="accent3"/>
                </a:solidFill>
                <a:latin typeface="BatangChe" pitchFamily="49" charset="-127"/>
                <a:ea typeface="BatangChe" pitchFamily="49" charset="-127"/>
              </a:rPr>
              <a:t>Město, ve kterém jsou obří kasina a hotely</a:t>
            </a:r>
            <a:endParaRPr lang="cs-CZ" sz="3200" b="1" u="sng" dirty="0">
              <a:solidFill>
                <a:schemeClr val="accent3"/>
              </a:solidFill>
              <a:latin typeface="BatangChe" pitchFamily="49" charset="-127"/>
              <a:ea typeface="BatangChe" pitchFamily="49" charset="-127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539552" y="1556792"/>
            <a:ext cx="2448272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Las </a:t>
            </a:r>
            <a:r>
              <a:rPr lang="cs-CZ" sz="2800" dirty="0" err="1" smtClean="0"/>
              <a:t>Vegas</a:t>
            </a:r>
            <a:endParaRPr lang="cs-CZ" sz="2800" dirty="0"/>
          </a:p>
        </p:txBody>
      </p:sp>
      <p:sp>
        <p:nvSpPr>
          <p:cNvPr id="5" name="Zaoblený obdélník 4"/>
          <p:cNvSpPr/>
          <p:nvPr/>
        </p:nvSpPr>
        <p:spPr>
          <a:xfrm>
            <a:off x="3347864" y="1556792"/>
            <a:ext cx="2448272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Nashvile</a:t>
            </a:r>
            <a:endParaRPr lang="cs-CZ" sz="2800" dirty="0"/>
          </a:p>
        </p:txBody>
      </p:sp>
      <p:sp>
        <p:nvSpPr>
          <p:cNvPr id="6" name="Zaoblený obdélník 5"/>
          <p:cNvSpPr/>
          <p:nvPr/>
        </p:nvSpPr>
        <p:spPr>
          <a:xfrm>
            <a:off x="6156176" y="1556792"/>
            <a:ext cx="2448272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New Orleans</a:t>
            </a:r>
            <a:endParaRPr lang="cs-CZ" sz="2800" dirty="0"/>
          </a:p>
        </p:txBody>
      </p:sp>
      <p:pic>
        <p:nvPicPr>
          <p:cNvPr id="28674" name="Picture 2" descr="Soubor:Las Vegas Strip panorama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2924944"/>
            <a:ext cx="7920880" cy="345638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Soubor:KingsCollegeChape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43808" y="1484784"/>
            <a:ext cx="5863543" cy="4968552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251520" y="332656"/>
            <a:ext cx="83792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chemeClr val="accent3"/>
                </a:solidFill>
                <a:latin typeface="BatangChe" pitchFamily="49" charset="-127"/>
                <a:ea typeface="BatangChe" pitchFamily="49" charset="-127"/>
              </a:rPr>
              <a:t>Město, ve kterém se nachází  „Harvard“ </a:t>
            </a:r>
            <a:endParaRPr lang="cs-CZ" sz="3200" b="1" u="sng" dirty="0">
              <a:solidFill>
                <a:schemeClr val="accent3"/>
              </a:solidFill>
              <a:latin typeface="BatangChe" pitchFamily="49" charset="-127"/>
              <a:ea typeface="BatangChe" pitchFamily="49" charset="-127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467544" y="5085184"/>
            <a:ext cx="1944216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Cambridge</a:t>
            </a:r>
            <a:endParaRPr lang="cs-CZ" sz="2800" dirty="0"/>
          </a:p>
        </p:txBody>
      </p:sp>
      <p:sp>
        <p:nvSpPr>
          <p:cNvPr id="5" name="Zaoblený obdélník 4"/>
          <p:cNvSpPr/>
          <p:nvPr/>
        </p:nvSpPr>
        <p:spPr>
          <a:xfrm>
            <a:off x="467544" y="3212976"/>
            <a:ext cx="1944216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Anaheim</a:t>
            </a:r>
            <a:endParaRPr lang="cs-CZ" sz="2800" dirty="0"/>
          </a:p>
        </p:txBody>
      </p:sp>
      <p:sp>
        <p:nvSpPr>
          <p:cNvPr id="6" name="Zaoblený obdélník 5"/>
          <p:cNvSpPr/>
          <p:nvPr/>
        </p:nvSpPr>
        <p:spPr>
          <a:xfrm>
            <a:off x="467544" y="1340768"/>
            <a:ext cx="1944216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Las </a:t>
            </a:r>
            <a:r>
              <a:rPr lang="cs-CZ" sz="2800" dirty="0" err="1" smtClean="0"/>
              <a:t>Vegas</a:t>
            </a:r>
            <a:endParaRPr lang="cs-CZ" sz="2800" dirty="0"/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Soubor:Sleepingbeautycastle50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2852936"/>
            <a:ext cx="4572000" cy="3717033"/>
          </a:xfrm>
          <a:prstGeom prst="rect">
            <a:avLst/>
          </a:prstGeom>
          <a:noFill/>
        </p:spPr>
      </p:pic>
      <p:pic>
        <p:nvPicPr>
          <p:cNvPr id="26628" name="Picture 4" descr="Soubor:Disneyland Castle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48064" y="2852936"/>
            <a:ext cx="3779912" cy="3770784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1763688" y="188640"/>
            <a:ext cx="57515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chemeClr val="accent3"/>
                </a:solidFill>
              </a:rPr>
              <a:t>Město, ve kterém je Disneyland</a:t>
            </a:r>
            <a:endParaRPr lang="cs-CZ" sz="3200" b="1" u="sng" dirty="0">
              <a:solidFill>
                <a:schemeClr val="accent3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043608" y="1196752"/>
            <a:ext cx="1944216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Anaheim</a:t>
            </a:r>
            <a:endParaRPr lang="cs-CZ" sz="2800" dirty="0"/>
          </a:p>
        </p:txBody>
      </p:sp>
      <p:sp>
        <p:nvSpPr>
          <p:cNvPr id="6" name="Zaoblený obdélník 5"/>
          <p:cNvSpPr/>
          <p:nvPr/>
        </p:nvSpPr>
        <p:spPr>
          <a:xfrm>
            <a:off x="3419872" y="1196752"/>
            <a:ext cx="1944216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Hollyvood</a:t>
            </a:r>
            <a:endParaRPr lang="cs-CZ" sz="2800" dirty="0"/>
          </a:p>
        </p:txBody>
      </p:sp>
      <p:sp>
        <p:nvSpPr>
          <p:cNvPr id="7" name="Zaoblený obdélník 6"/>
          <p:cNvSpPr/>
          <p:nvPr/>
        </p:nvSpPr>
        <p:spPr>
          <a:xfrm>
            <a:off x="5868144" y="1196752"/>
            <a:ext cx="2232248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New Orleans</a:t>
            </a:r>
            <a:endParaRPr lang="cs-CZ" sz="2800" dirty="0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131840" y="260648"/>
            <a:ext cx="2948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7030A0"/>
                </a:solidFill>
                <a:latin typeface="BatangChe" pitchFamily="49" charset="-127"/>
                <a:ea typeface="BatangChe" pitchFamily="49" charset="-127"/>
              </a:rPr>
              <a:t>Pracovní list č. 1</a:t>
            </a:r>
            <a:endParaRPr lang="cs-CZ" sz="2400" b="1" dirty="0">
              <a:solidFill>
                <a:srgbClr val="7030A0"/>
              </a:solidFill>
              <a:latin typeface="BatangChe" pitchFamily="49" charset="-127"/>
              <a:ea typeface="BatangChe" pitchFamily="49" charset="-127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908720"/>
            <a:ext cx="46471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Doplňte jednotlivé státy USA ( použijte mapu). </a:t>
            </a:r>
            <a:endParaRPr lang="cs-CZ" dirty="0"/>
          </a:p>
        </p:txBody>
      </p:sp>
      <p:pic>
        <p:nvPicPr>
          <p:cNvPr id="34818" name="Picture 2" descr="https://www.email.cz/download/i/3Twd5QZIGM1bmI4gsyTSiYuNFwdVEUKVDRZfU5CtntZiFoGGiFjmu-ZVKF_y4TTrz21Ad0k/Mapa%20USA-dopl%C5%88ova%C4%8D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484784"/>
            <a:ext cx="7704856" cy="4896544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395536" y="6488668"/>
            <a:ext cx="18262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Řešení viz str. 9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s://www.email.cz/download/i/e9Cs2CH6uh1GL-DOCEft_HjAgBqNdiIdD6EN-w0LqOImW8cbe-3PLbWIv1JBlEte_KDXaho/Mapa%20USA-dopl%C5%88ova%C4%8D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556792"/>
            <a:ext cx="7848872" cy="4896544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 flipH="1">
            <a:off x="2915816" y="260648"/>
            <a:ext cx="36986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7030A0"/>
                </a:solidFill>
                <a:latin typeface="BatangChe" pitchFamily="49" charset="-127"/>
                <a:ea typeface="BatangChe" pitchFamily="49" charset="-127"/>
              </a:rPr>
              <a:t>Pracovní list č. 2</a:t>
            </a:r>
            <a:endParaRPr lang="cs-CZ" sz="2400" b="1" dirty="0">
              <a:solidFill>
                <a:srgbClr val="7030A0"/>
              </a:solidFill>
              <a:latin typeface="BatangChe" pitchFamily="49" charset="-127"/>
              <a:ea typeface="BatangChe" pitchFamily="49" charset="-127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27584" y="980728"/>
            <a:ext cx="46198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Doplňte vybrané státy USA ( bez použití mapy)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6488668"/>
            <a:ext cx="18262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Řešení viz str. 9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467544" y="764704"/>
            <a:ext cx="8496944" cy="101874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/>
              </a:rPr>
              <a:t>http://upload.wikimedia.org/wikipedia/commons/thumb/7/70/United_States_%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mapka</a:t>
            </a:r>
          </a:p>
          <a:p>
            <a:r>
              <a:rPr lang="cs-CZ" dirty="0" smtClean="0">
                <a:hlinkClick r:id="rId3"/>
              </a:rPr>
              <a:t>http://upload.wikimedia.org/wikipedia/commons/thumb/a/a4/Flag_of_the_United_States.svg/800px-Flag_of_the_United_States.svg.png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http://upload.wikimedia.org/wikipedia/commons/f/f2/US_states_by_date_of_statehood3.gifmapka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přičlenění</a:t>
            </a:r>
          </a:p>
          <a:p>
            <a:r>
              <a:rPr lang="cs-CZ" dirty="0" smtClean="0">
                <a:hlinkClick r:id="rId5"/>
              </a:rPr>
              <a:t>http://upload.wikimedia.org/wikipedia/commons/thumb/4/4d/Usdollar100front.jpg/800px-Usdollar100front.jpg</a:t>
            </a:r>
          </a:p>
          <a:p>
            <a:r>
              <a:rPr lang="cs-CZ" dirty="0" smtClean="0">
                <a:hlinkClick r:id="rId6"/>
              </a:rPr>
              <a:t>http://upload.wikimedia.org/wikipedia/commons/thumb/7/7f/Lower_Manhattan_Skyline_December_1991_3.jpg/800px-Lower_Manhattan_Skyline_December_1991_3.jpg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http://upload.wikimedia.org/wikipedia/commons/f/fd/National_Park_Service_9-11_Statue_of_Liberty_and_WTC_fire.jpg</a:t>
            </a:r>
            <a:endParaRPr lang="cs-CZ" dirty="0" smtClean="0"/>
          </a:p>
          <a:p>
            <a:r>
              <a:rPr lang="cs-CZ" dirty="0" smtClean="0">
                <a:hlinkClick r:id="rId8"/>
              </a:rPr>
              <a:t>http://upload.wikimedia.org/wikipedia/commons/6/65/September_11_Photo_Montage.jpg</a:t>
            </a:r>
            <a:endParaRPr lang="cs-CZ" dirty="0" smtClean="0"/>
          </a:p>
          <a:p>
            <a:r>
              <a:rPr lang="cs-CZ" dirty="0" smtClean="0">
                <a:hlinkClick r:id="rId9"/>
              </a:rPr>
              <a:t>http://upload.wikimedia.org/wikipedia/commons/thumb/a/a5/Map_of_USA_with_state_names.svg/650px-Map_of_USA_with_state_names.svg.png</a:t>
            </a:r>
            <a:endParaRPr lang="cs-CZ" dirty="0" smtClean="0"/>
          </a:p>
          <a:p>
            <a:r>
              <a:rPr lang="cs-CZ" dirty="0" smtClean="0">
                <a:hlinkClick r:id="rId10"/>
              </a:rPr>
              <a:t>http://upload.wikimedia.org/wikipedia/commons/2/28/White_House.jpg</a:t>
            </a:r>
            <a:endParaRPr lang="cs-CZ" dirty="0" smtClean="0"/>
          </a:p>
          <a:p>
            <a:r>
              <a:rPr lang="cs-CZ" dirty="0" smtClean="0">
                <a:hlinkClick r:id="rId11"/>
              </a:rPr>
              <a:t>http://upload.wikimedia.org/wikipedia/commons/2/29/USCapitol.jpg</a:t>
            </a:r>
            <a:endParaRPr lang="cs-CZ" dirty="0" smtClean="0"/>
          </a:p>
          <a:p>
            <a:r>
              <a:rPr lang="cs-CZ" dirty="0" smtClean="0">
                <a:hlinkClick r:id="rId12"/>
              </a:rPr>
              <a:t>http://upload.wikimedia.org/wikipedia/commons/thumb/d/d3/Statue_of_Liberty%2C_NY.jpg/800px</a:t>
            </a:r>
          </a:p>
          <a:p>
            <a:r>
              <a:rPr lang="cs-CZ" dirty="0" smtClean="0">
                <a:hlinkClick r:id="rId13"/>
              </a:rPr>
              <a:t>http://upload.wikimedia.org/wikipedia/commons/thumb/f/f3/Panorama_clip3.jpg/800px-Panorama_clip3.jpg-</a:t>
            </a:r>
            <a:endParaRPr lang="cs-CZ" dirty="0" smtClean="0"/>
          </a:p>
          <a:p>
            <a:endParaRPr lang="cs-CZ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188640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i="1" dirty="0" smtClean="0"/>
              <a:t>Zdroje:</a:t>
            </a:r>
            <a:endParaRPr lang="cs-CZ" sz="28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1340768"/>
            <a:ext cx="91440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http://upload.wikimedia.org/wikipedia/commons/thumb/4/4b/2004-07-14_2600x1500_chicago_lake_skyline.jpg/800px-2004-07-14_2600x1500_chicago_lake_skyline.jpg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http://upload.wikimedia.org/wikipedia/commons/thumb/f/fa/Blick_auf_Honolulu.jpg/800px-http://upload.wikimedia.org/wikipedia/commons/thumb/1/1f/Las_Vegas_Strip_panorama.jpg/800px-</a:t>
            </a:r>
            <a:r>
              <a:rPr lang="cs-CZ" dirty="0" smtClean="0"/>
              <a:t> </a:t>
            </a:r>
            <a:r>
              <a:rPr lang="cs-CZ" dirty="0" smtClean="0">
                <a:hlinkClick r:id="rId4"/>
              </a:rPr>
              <a:t>http://upload.wikimedia.org/wikipedia/commons/thumb/f/fd/KingsCollegeChapel.jpg/800px-KingsCollegeChapel.jpg</a:t>
            </a:r>
            <a:r>
              <a:rPr lang="cs-CZ" dirty="0" smtClean="0"/>
              <a:t> </a:t>
            </a:r>
          </a:p>
          <a:p>
            <a:r>
              <a:rPr lang="cs-CZ" dirty="0" smtClean="0">
                <a:hlinkClick r:id="rId5"/>
              </a:rPr>
              <a:t>http://upload.wikimedia.org/wikipedia/commons/b/bc/Sleepingbeautycastle50.jpg</a:t>
            </a:r>
            <a:r>
              <a:rPr lang="cs-CZ" dirty="0" smtClean="0"/>
              <a:t> </a:t>
            </a:r>
            <a:r>
              <a:rPr lang="cs-CZ" dirty="0" smtClean="0">
                <a:hlinkClick r:id="rId6"/>
              </a:rPr>
              <a:t>http://upload.wikimedia.org/wikipedia/commons/thumb/d/d9/Disneyland_Castle.jpg/450px-</a:t>
            </a:r>
            <a:endParaRPr lang="cs-CZ" dirty="0" smtClean="0"/>
          </a:p>
          <a:p>
            <a:endParaRPr lang="cs-CZ" dirty="0" smtClean="0"/>
          </a:p>
        </p:txBody>
      </p:sp>
      <p:sp>
        <p:nvSpPr>
          <p:cNvPr id="3" name="Obdélník 2"/>
          <p:cNvSpPr/>
          <p:nvPr/>
        </p:nvSpPr>
        <p:spPr>
          <a:xfrm>
            <a:off x="0" y="764704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7"/>
              </a:rPr>
              <a:t>http://upload.wikimedia.org/wikipedia/commons/f/fa/Houstontexas1danielarizpe.jpg</a:t>
            </a:r>
            <a:endParaRPr lang="cs-CZ" dirty="0" smtClean="0"/>
          </a:p>
          <a:p>
            <a:r>
              <a:rPr lang="cs-CZ" dirty="0" err="1" smtClean="0">
                <a:hlinkClick r:id="rId6"/>
              </a:rPr>
              <a:t>eyland</a:t>
            </a:r>
            <a:r>
              <a:rPr lang="cs-CZ" dirty="0" smtClean="0">
                <a:hlinkClick r:id="rId6"/>
              </a:rPr>
              <a:t>_</a:t>
            </a:r>
            <a:r>
              <a:rPr lang="cs-CZ" dirty="0" err="1" smtClean="0">
                <a:hlinkClick r:id="rId6"/>
              </a:rPr>
              <a:t>Castle.jpg</a:t>
            </a:r>
            <a:r>
              <a:rPr lang="cs-CZ" dirty="0" smtClean="0">
                <a:hlinkClick r:id="rId6"/>
              </a:rPr>
              <a:t>/450px-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1547</TotalTime>
  <Words>659</Words>
  <Application>Microsoft Office PowerPoint</Application>
  <PresentationFormat>Předvádění na obrazovce (4:3)</PresentationFormat>
  <Paragraphs>170</Paragraphs>
  <Slides>23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Metro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ucitel</dc:creator>
  <cp:lastModifiedBy>Dum</cp:lastModifiedBy>
  <cp:revision>152</cp:revision>
  <dcterms:created xsi:type="dcterms:W3CDTF">2013-11-21T19:10:53Z</dcterms:created>
  <dcterms:modified xsi:type="dcterms:W3CDTF">2014-08-26T09:14:45Z</dcterms:modified>
</cp:coreProperties>
</file>