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6"/>
  </p:notesMasterIdLst>
  <p:sldIdLst>
    <p:sldId id="261" r:id="rId2"/>
    <p:sldId id="260" r:id="rId3"/>
    <p:sldId id="262" r:id="rId4"/>
    <p:sldId id="269" r:id="rId5"/>
    <p:sldId id="264" r:id="rId6"/>
    <p:sldId id="265" r:id="rId7"/>
    <p:sldId id="268" r:id="rId8"/>
    <p:sldId id="263" r:id="rId9"/>
    <p:sldId id="282" r:id="rId10"/>
    <p:sldId id="270" r:id="rId11"/>
    <p:sldId id="271" r:id="rId12"/>
    <p:sldId id="272" r:id="rId13"/>
    <p:sldId id="273" r:id="rId14"/>
    <p:sldId id="274" r:id="rId15"/>
    <p:sldId id="275" r:id="rId16"/>
    <p:sldId id="278" r:id="rId17"/>
    <p:sldId id="281" r:id="rId18"/>
    <p:sldId id="280" r:id="rId19"/>
    <p:sldId id="276" r:id="rId20"/>
    <p:sldId id="277" r:id="rId21"/>
    <p:sldId id="283" r:id="rId22"/>
    <p:sldId id="267" r:id="rId23"/>
    <p:sldId id="279" r:id="rId24"/>
    <p:sldId id="284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99"/>
    <a:srgbClr val="00CC66"/>
    <a:srgbClr val="0099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84" autoAdjust="0"/>
    <p:restoredTop sz="94660"/>
  </p:normalViewPr>
  <p:slideViewPr>
    <p:cSldViewPr>
      <p:cViewPr>
        <p:scale>
          <a:sx n="90" d="100"/>
          <a:sy n="90" d="100"/>
        </p:scale>
        <p:origin x="-48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0244C1-79E3-41A5-9CD6-A8C73EC580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4735DE-BCBF-4C41-8EEC-E97E1A258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961230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4735DE-BCBF-4C41-8EEC-E97E1A25823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BCE9363-691B-4E0A-9831-826E2BB714D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DB24E73-6C9A-48CC-B8DF-CACD0FD33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11-09-fotofluege-cux-allg-25a.jpg" TargetMode="External"/><Relationship Id="rId5" Type="http://schemas.openxmlformats.org/officeDocument/2006/relationships/image" Target="../media/image2.jpeg"/><Relationship Id="rId4" Type="http://schemas.openxmlformats.org/officeDocument/2006/relationships/hyperlink" Target="//upload.wikimedia.org/wikipedia/commons/0/05/Coal_mine_Wyoming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hyperlink" Target="//upload.wikimedia.org/wikipedia/commons/3/3f/Grand_Prismatic_Spring_and_Midway_Geyser_Basin_from_above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f/f4/Yellowstone_Nationalpark3.jpg" TargetMode="External"/><Relationship Id="rId4" Type="http://schemas.openxmlformats.org/officeDocument/2006/relationships/audio" Target="../media/audio3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c/Yosemite.JPG" TargetMode="External"/><Relationship Id="rId13" Type="http://schemas.openxmlformats.org/officeDocument/2006/relationships/image" Target="../media/image10.jpeg"/><Relationship Id="rId3" Type="http://schemas.openxmlformats.org/officeDocument/2006/relationships/audio" Target="../media/audio5.wav"/><Relationship Id="rId7" Type="http://schemas.openxmlformats.org/officeDocument/2006/relationships/image" Target="../media/image7.jpeg"/><Relationship Id="rId12" Type="http://schemas.openxmlformats.org/officeDocument/2006/relationships/hyperlink" Target="//upload.wikimedia.org/wikipedia/commons/e/e2/Yosemite_El_Capitan.jpg" TargetMode="External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b/b9/A_rainbow_over_Bridalveil_Fall_seen_from_Tunnel_View_in_Yosemite_NP.jpg" TargetMode="External"/><Relationship Id="rId11" Type="http://schemas.openxmlformats.org/officeDocument/2006/relationships/image" Target="../media/image9.jpeg"/><Relationship Id="rId5" Type="http://schemas.openxmlformats.org/officeDocument/2006/relationships/audio" Target="../media/audio7.wav"/><Relationship Id="rId10" Type="http://schemas.openxmlformats.org/officeDocument/2006/relationships/hyperlink" Target="//upload.wikimedia.org/wikipedia/commons/7/72/Half_Dome_at_sunset.jpg" TargetMode="External"/><Relationship Id="rId4" Type="http://schemas.openxmlformats.org/officeDocument/2006/relationships/audio" Target="../media/audio6.wav"/><Relationship Id="rId9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audio" Target="../media/audio8.wav"/><Relationship Id="rId7" Type="http://schemas.openxmlformats.org/officeDocument/2006/relationships/hyperlink" Target="//upload.wikimedia.org/wikipedia/commons/9/9f/Grand_Canyon_from_Moran_Point.jpe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2/2d/Grand_Canyon_-_North_Rim_Panorama_-_Sept_2004.jpg" TargetMode="External"/><Relationship Id="rId10" Type="http://schemas.openxmlformats.org/officeDocument/2006/relationships/image" Target="../media/image13.jpeg"/><Relationship Id="rId4" Type="http://schemas.openxmlformats.org/officeDocument/2006/relationships/audio" Target="../media/audio9.wav"/><Relationship Id="rId9" Type="http://schemas.openxmlformats.org/officeDocument/2006/relationships/hyperlink" Target="//upload.wikimedia.org/wikipedia/commons/1/1f/GrandNP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audio" Target="../media/audio3.wav"/><Relationship Id="rId7" Type="http://schemas.openxmlformats.org/officeDocument/2006/relationships/hyperlink" Target="//upload.wikimedia.org/wikipedia/commons/b/be/Balanced_rock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hyperlink" Target="//upload.wikimedia.org/wikipedia/commons/4/46/Pohled_na_park.JPG" TargetMode="External"/><Relationship Id="rId10" Type="http://schemas.openxmlformats.org/officeDocument/2006/relationships/image" Target="../media/image16.jpeg"/><Relationship Id="rId4" Type="http://schemas.openxmlformats.org/officeDocument/2006/relationships/audio" Target="../media/audio1.wav"/><Relationship Id="rId9" Type="http://schemas.openxmlformats.org/officeDocument/2006/relationships/hyperlink" Target="//upload.wikimedia.org/wikipedia/commons/d/db/Delicate_Arch_img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audio" Target="../media/audio10.wav"/><Relationship Id="rId7" Type="http://schemas.openxmlformats.org/officeDocument/2006/relationships/hyperlink" Target="//upload.wikimedia.org/wikipedia/commons/0/0f/Crater_Lake_Satellite_Map.jp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hyperlink" Target="//upload.wikimedia.org/wikipedia/commons/c/c8/Aerial_Crater_Lake.jpg" TargetMode="External"/><Relationship Id="rId10" Type="http://schemas.openxmlformats.org/officeDocument/2006/relationships/image" Target="../media/image19.jpeg"/><Relationship Id="rId4" Type="http://schemas.openxmlformats.org/officeDocument/2006/relationships/audio" Target="../media/audio11.wav"/><Relationship Id="rId9" Type="http://schemas.openxmlformats.org/officeDocument/2006/relationships/hyperlink" Target="//upload.wikimedia.org/wikipedia/commons/b/b5/Crater_lake_oregon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audio" Target="../media/audio11.wav"/><Relationship Id="rId7" Type="http://schemas.openxmlformats.org/officeDocument/2006/relationships/hyperlink" Target="//upload.wikimedia.org/wikipedia/commons/4/45/Badwater_DeathValley_Californi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hyperlink" Target="//upload.wikimedia.org/wikipedia/commons/b/b3/Death_Valley_basin_cross_section.png" TargetMode="External"/><Relationship Id="rId10" Type="http://schemas.openxmlformats.org/officeDocument/2006/relationships/image" Target="../media/image22.jpeg"/><Relationship Id="rId4" Type="http://schemas.openxmlformats.org/officeDocument/2006/relationships/audio" Target="../media/audio12.wav"/><Relationship Id="rId9" Type="http://schemas.openxmlformats.org/officeDocument/2006/relationships/hyperlink" Target="//upload.wikimedia.org/wikipedia/commons/6/62/Death_Valley_Mesquite_Sand_Dunes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audio" Target="../media/audio6.wav"/><Relationship Id="rId7" Type="http://schemas.openxmlformats.org/officeDocument/2006/relationships/hyperlink" Target="//upload.wikimedia.org/wikipedia/commons/b/b8/Puu_Oo_looking_up_Kilauea_-_edit.jp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hyperlink" Target="//upload.wikimedia.org/wikipedia/commons/6/6d/Puu_Oo_cropped.jpg" TargetMode="External"/><Relationship Id="rId10" Type="http://schemas.openxmlformats.org/officeDocument/2006/relationships/image" Target="../media/image25.gif"/><Relationship Id="rId4" Type="http://schemas.openxmlformats.org/officeDocument/2006/relationships/audio" Target="../media/audio3.wav"/><Relationship Id="rId9" Type="http://schemas.openxmlformats.org/officeDocument/2006/relationships/hyperlink" Target="//upload.wikimedia.org/wikipedia/commons/a/a1/Cutaway_view_east_rift_zone_Kilauea.gif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4/MountRedoubt.jpg" TargetMode="External"/><Relationship Id="rId3" Type="http://schemas.openxmlformats.org/officeDocument/2006/relationships/audio" Target="../media/audio4.wav"/><Relationship Id="rId7" Type="http://schemas.openxmlformats.org/officeDocument/2006/relationships/image" Target="../media/image27.jpeg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a/ac/Lake_Clark_National_Park.jpg" TargetMode="External"/><Relationship Id="rId5" Type="http://schemas.openxmlformats.org/officeDocument/2006/relationships/image" Target="../media/image26.jpeg"/><Relationship Id="rId4" Type="http://schemas.openxmlformats.org/officeDocument/2006/relationships/hyperlink" Target="//upload.wikimedia.org/wikipedia/commons/1/17/MountRedoubtEruption.jpg" TargetMode="External"/><Relationship Id="rId9" Type="http://schemas.openxmlformats.org/officeDocument/2006/relationships/image" Target="../media/image2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7" Type="http://schemas.openxmlformats.org/officeDocument/2006/relationships/image" Target="../media/image30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7/71/Everglades_Natl_Park_Alligator.jpg" TargetMode="External"/><Relationship Id="rId5" Type="http://schemas.openxmlformats.org/officeDocument/2006/relationships/image" Target="../media/image29.jpeg"/><Relationship Id="rId4" Type="http://schemas.openxmlformats.org/officeDocument/2006/relationships/hyperlink" Target="//upload.wikimedia.org/wikipedia/commons/6/68/Everglades_National_Park_cypress.jpg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c/Yosemite.JPG/800px-Yosemite.JPG" TargetMode="External"/><Relationship Id="rId3" Type="http://schemas.openxmlformats.org/officeDocument/2006/relationships/hyperlink" Target="http://upload.wikimedia.org/wikipedia/commons/thumb/3/3b/11-09-fotofluege-cux-allg-25a.jpg/600px-11-09-fotofluege-cux-allg-25a.jpg" TargetMode="External"/><Relationship Id="rId7" Type="http://schemas.openxmlformats.org/officeDocument/2006/relationships/hyperlink" Target="http://upload.wikimedia.org/wikipedia/commons/thumb/e/e2/Yosemite_El_Capitan.jpg/800px-Yosemite_El_Capitan.jpg" TargetMode="External"/><Relationship Id="rId2" Type="http://schemas.openxmlformats.org/officeDocument/2006/relationships/hyperlink" Target="http://upload.wikimedia.org/wikipedia/commons/0/05/Coal_mine_Wyoming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b/b9/A_rainbow_over_Bridalveil_Fall_seen_from_Tunnel_View_in_Yosemite_NP.jpg/800px-A_rainbow_over_Bridalveil_Fall_seen_from_Tunnel_View_in_Yosemite_NP.jpg" TargetMode="External"/><Relationship Id="rId5" Type="http://schemas.openxmlformats.org/officeDocument/2006/relationships/hyperlink" Target="http://upload.wikimedia.org/wikipedia/commons/f/f4/Yellowstone_Nationalpark3.jpg" TargetMode="External"/><Relationship Id="rId4" Type="http://schemas.openxmlformats.org/officeDocument/2006/relationships/hyperlink" Target="http://upload.wikimedia.org/wikipedia/commons/thumb/2/2f/US_Locator_Blank.svg/286px-US_Locator_Blank.svg.pngmapa" TargetMode="External"/><Relationship Id="rId9" Type="http://schemas.openxmlformats.org/officeDocument/2006/relationships/hyperlink" Target="http://upload.wikimedia.org/wikipedia/commons/thumb/7/72/Half_Dome_at_sunset.jpg/800px-Half_Dome_at_sunset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5/Badwater_DeathValley_California.jpg/800px-Badwater_DeathValley_California.jpg" TargetMode="External"/><Relationship Id="rId3" Type="http://schemas.openxmlformats.org/officeDocument/2006/relationships/hyperlink" Target="http://upload.wikimedia.org/wikipedia/commons/thumb/4/46/Pohled_na_park.JPG/800px-Pohled_na_park.JPG" TargetMode="External"/><Relationship Id="rId7" Type="http://schemas.openxmlformats.org/officeDocument/2006/relationships/hyperlink" Target="http://upload.wikimedia.org/wikipedia/commons/b/b3/Death_Valley_basin_cross_section.png" TargetMode="External"/><Relationship Id="rId12" Type="http://schemas.openxmlformats.org/officeDocument/2006/relationships/hyperlink" Target="http://upload.wikimedia.org/wikipedia/commons/thumb/b/be/Balanced_rock.JPG/450px-Balanced_rock.JPG" TargetMode="External"/><Relationship Id="rId2" Type="http://schemas.openxmlformats.org/officeDocument/2006/relationships/hyperlink" Target="http://upload.wikimedia.org/wikipedia/commons/thumb/d/db/Delicate_Arch_img.JPG/800px-Delicate_Arch_img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5/Crater_lake_oregon.jpg" TargetMode="External"/><Relationship Id="rId11" Type="http://schemas.openxmlformats.org/officeDocument/2006/relationships/hyperlink" Target="http://upload.wikimedia.org/wikipedia/commons/thumb/2/2d/Grand_Canyon_-_North_Rim_Panorama_-_Sept_2004.jpg/1000px-Grand_Canyon_-_North_Rim_Panorama_-_Sept_2004.jpg" TargetMode="External"/><Relationship Id="rId5" Type="http://schemas.openxmlformats.org/officeDocument/2006/relationships/hyperlink" Target="http://upload.wikimedia.org/wikipedia/commons/thumb/0/0f/Crater_Lake_Satellite_Map.jpg/413px-Crater_Lake_Satellite_Map.jpg" TargetMode="External"/><Relationship Id="rId10" Type="http://schemas.openxmlformats.org/officeDocument/2006/relationships/hyperlink" Target="http://upload.wikimedia.org/wikipedia/commons/thumb/9/9f/Grand_Canyon_from_Moran_Point.jpeg/800px-Grand_Canyon_from_Moran_Point.jpeg" TargetMode="External"/><Relationship Id="rId4" Type="http://schemas.openxmlformats.org/officeDocument/2006/relationships/hyperlink" Target="http://upload.wikimedia.org/wikipedia/commons/thumb/c/c8/Aerial_Crater_Lake.jpg/800px-Aerial_Crater_Lake.jpg" TargetMode="External"/><Relationship Id="rId9" Type="http://schemas.openxmlformats.org/officeDocument/2006/relationships/hyperlink" Target="http://upload.wikimedia.org/wikipedia/commons/thumb/1/1f/GrandNP.jpg/800px-GrandNP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4/MountRedoubt.jpg/800px-MountRedoubt.jp" TargetMode="External"/><Relationship Id="rId3" Type="http://schemas.openxmlformats.org/officeDocument/2006/relationships/hyperlink" Target="http://upload.wikimedia.org/wikipedia/commons/thumb/b/b8/Puu_Oo_looking_up_Kilauea_-_edit.jpg/800px-Puu_Oo_looking_up_Kilauea_-_edit.jpg" TargetMode="External"/><Relationship Id="rId7" Type="http://schemas.openxmlformats.org/officeDocument/2006/relationships/hyperlink" Target="http://upload.wikimedia.org/wikipedia/commons/a/ac/Lake_Clark_National_Park.jpg" TargetMode="External"/><Relationship Id="rId2" Type="http://schemas.openxmlformats.org/officeDocument/2006/relationships/hyperlink" Target="http://upload.wikimedia.org/wikipedia/commons/thumb/6/62/Death_Valley_Mesquite_Sand_Dunes.jpg/800px-Death_Valley_Mesquite_Sand_Dun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1/17/MountRedoubtEruption.jpg/800px-MountRedoubtEruption.jpg" TargetMode="External"/><Relationship Id="rId5" Type="http://schemas.openxmlformats.org/officeDocument/2006/relationships/hyperlink" Target="http://upload.wikimedia.org/wikipedia/commons/thumb/6/6d/Puu_Oo_cropped.jpg/800px-Puu_Oo_cropped.jpgv&#253;buch" TargetMode="External"/><Relationship Id="rId10" Type="http://schemas.openxmlformats.org/officeDocument/2006/relationships/hyperlink" Target="http://upload.wikimedia.org/wikipedia/commons/thumb/7/71/Everglades_Natl_Park_Alligator.jpg/800px-Everglades_Natl_Park_Alligator.jpghttp:/upload.wikimedia.org/wikipedia/commons/thumb/2/2f/US_Locator_Blank.svg/286px-US_Locator_Blank.svg.png" TargetMode="External"/><Relationship Id="rId4" Type="http://schemas.openxmlformats.org/officeDocument/2006/relationships/hyperlink" Target="http://upload.wikimedia.org/wikipedia/commons/a/a1/Cutaway_view_east_rift_zone_Kilauea.gif" TargetMode="External"/><Relationship Id="rId9" Type="http://schemas.openxmlformats.org/officeDocument/2006/relationships/hyperlink" Target="http://upload.wikimedia.org/wikipedia/commons/thumb/6/68/Everglades_National_Park_cypress.jpg/800px-Everglades_National_Park_cypres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75656" y="404664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2132856"/>
            <a:ext cx="71825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VY_32_INOVACE_06_Z67_04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78542043"/>
              </p:ext>
            </p:extLst>
          </p:nvPr>
        </p:nvGraphicFramePr>
        <p:xfrm>
          <a:off x="539552" y="2780928"/>
          <a:ext cx="8208912" cy="3915295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60519"/>
                <a:gridCol w="5448393"/>
              </a:tblGrid>
              <a:tr h="809321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22.11.2013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 6. a 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USA – Hospodářství  a  styl života, ochrana     přírody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2403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Anotace</a:t>
            </a:r>
            <a:endParaRPr lang="cs-CZ" sz="40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6792"/>
            <a:ext cx="863153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obsahuje učivo jedné vyučovací hodiny - hospodářství, styl života</a:t>
            </a:r>
          </a:p>
          <a:p>
            <a:r>
              <a:rPr lang="cs-CZ" dirty="0" smtClean="0"/>
              <a:t>					            - ochrana přírody (NP)</a:t>
            </a:r>
          </a:p>
          <a:p>
            <a:endParaRPr lang="cs-CZ" dirty="0" smtClean="0"/>
          </a:p>
          <a:p>
            <a:r>
              <a:rPr lang="cs-CZ" dirty="0" smtClean="0"/>
              <a:t>Str. 4 až 7 - obsahuje výklad učiva -Hospodářství USA. Str. 5 má navíc fotky, které </a:t>
            </a:r>
          </a:p>
          <a:p>
            <a:r>
              <a:rPr lang="cs-CZ" dirty="0" smtClean="0"/>
              <a:t>	     se objeví po kliknutí se zvukovým a světelným efektem.</a:t>
            </a:r>
          </a:p>
          <a:p>
            <a:r>
              <a:rPr lang="cs-CZ" dirty="0" smtClean="0"/>
              <a:t>Str. 8 - obsahuje výklad učiva – Styl života USA. </a:t>
            </a:r>
          </a:p>
          <a:p>
            <a:r>
              <a:rPr lang="cs-CZ" dirty="0" smtClean="0"/>
              <a:t>Str. 9 - mapa vybraných národních parků USA. </a:t>
            </a:r>
          </a:p>
          <a:p>
            <a:r>
              <a:rPr lang="cs-CZ" dirty="0" smtClean="0"/>
              <a:t>Str. 10 až 18 - popis a fotky jednotlivých národních parků. Fotky se objeví po </a:t>
            </a:r>
          </a:p>
          <a:p>
            <a:r>
              <a:rPr lang="cs-CZ" dirty="0" smtClean="0"/>
              <a:t>	         kliknutí se zvukovým a světelným efektem.</a:t>
            </a:r>
          </a:p>
          <a:p>
            <a:r>
              <a:rPr lang="cs-CZ" dirty="0" smtClean="0"/>
              <a:t>Str. 19 a 20 - kvízové otázky k probranému učivu. Dvě nesprávné odpovědi se </a:t>
            </a:r>
          </a:p>
          <a:p>
            <a:r>
              <a:rPr lang="cs-CZ" dirty="0" smtClean="0"/>
              <a:t>	       po kliknutí ztratí se světelným efektem. Správná odpověď po kliknutí </a:t>
            </a:r>
          </a:p>
          <a:p>
            <a:r>
              <a:rPr lang="cs-CZ" dirty="0" smtClean="0"/>
              <a:t>	       zůstane a proběhne zvukový a světelný efekt.</a:t>
            </a:r>
          </a:p>
          <a:p>
            <a:r>
              <a:rPr lang="cs-CZ" dirty="0" smtClean="0"/>
              <a:t>Str. 21- obsahuje pracovní list. Žáci na mapku USA doplní názvy vyznačených</a:t>
            </a:r>
          </a:p>
          <a:p>
            <a:r>
              <a:rPr lang="cs-CZ" dirty="0" smtClean="0"/>
              <a:t>             národních parků. (řešení viz str.9)                   </a:t>
            </a:r>
          </a:p>
          <a:p>
            <a:r>
              <a:rPr lang="cs-CZ" dirty="0" smtClean="0"/>
              <a:t>	 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331640" y="548680"/>
            <a:ext cx="6552728" cy="331236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latin typeface="Bookman Old Style" pitchFamily="18" charset="0"/>
              </a:rPr>
              <a:t>Spojené státy americké</a:t>
            </a:r>
            <a:endParaRPr lang="cs-CZ" sz="6000" b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411760" y="4437112"/>
            <a:ext cx="4464496" cy="1944216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Bookman Old Style" pitchFamily="18" charset="0"/>
              </a:rPr>
              <a:t>Hospodářství Styl života </a:t>
            </a: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Bookman Old Style" pitchFamily="18" charset="0"/>
              </a:rPr>
              <a:t>Ochrana přírody </a:t>
            </a:r>
            <a:endParaRPr lang="cs-CZ" sz="3600" b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188640"/>
            <a:ext cx="49519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u="sng" dirty="0" smtClean="0">
                <a:solidFill>
                  <a:srgbClr val="00B050"/>
                </a:solidFill>
                <a:latin typeface="Bookman Old Style" pitchFamily="18" charset="0"/>
              </a:rPr>
              <a:t>Hospodářství USA</a:t>
            </a:r>
            <a:endParaRPr lang="cs-CZ" sz="4000" b="1" u="sng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8" y="3284984"/>
            <a:ext cx="4927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C000"/>
                </a:solidFill>
                <a:latin typeface="Bookman Old Style" pitchFamily="18" charset="0"/>
              </a:rPr>
              <a:t>Služby, obchod a výzkum</a:t>
            </a:r>
            <a:endParaRPr lang="cs-CZ" sz="2800" b="1" u="sng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4221088"/>
            <a:ext cx="86373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Pro ekonomiku USA má velký význam. Tvoří </a:t>
            </a:r>
            <a:r>
              <a:rPr lang="cs-CZ" sz="2400" dirty="0" smtClean="0">
                <a:solidFill>
                  <a:srgbClr val="FF0000"/>
                </a:solidFill>
                <a:latin typeface="Bookman Old Style" pitchFamily="18" charset="0"/>
              </a:rPr>
              <a:t>velkou část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Bookman Old Style" pitchFamily="18" charset="0"/>
              </a:rPr>
              <a:t>HNP</a:t>
            </a:r>
            <a:r>
              <a:rPr lang="cs-CZ" sz="2400" dirty="0" smtClean="0">
                <a:latin typeface="Bookman Old Style" pitchFamily="18" charset="0"/>
              </a:rPr>
              <a:t>. Patří sem maloobchodní a velkoobchodní prodej,</a:t>
            </a:r>
          </a:p>
          <a:p>
            <a:r>
              <a:rPr lang="cs-CZ" sz="2400" dirty="0" smtClean="0">
                <a:latin typeface="Bookman Old Style" pitchFamily="18" charset="0"/>
              </a:rPr>
              <a:t>sektor finančních, zdravotnických a sociálních služeb,</a:t>
            </a:r>
          </a:p>
          <a:p>
            <a:r>
              <a:rPr lang="cs-CZ" sz="2400" dirty="0" smtClean="0">
                <a:latin typeface="Bookman Old Style" pitchFamily="18" charset="0"/>
              </a:rPr>
              <a:t>věda a výzkum.</a:t>
            </a:r>
          </a:p>
          <a:p>
            <a:r>
              <a:rPr lang="cs-CZ" sz="2400" dirty="0" smtClean="0">
                <a:latin typeface="Bookman Old Style" pitchFamily="18" charset="0"/>
              </a:rPr>
              <a:t>                 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8691" y="1052736"/>
            <a:ext cx="878638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Ekonomika USA je </a:t>
            </a:r>
            <a:r>
              <a:rPr lang="cs-CZ" sz="2400" dirty="0" smtClean="0">
                <a:solidFill>
                  <a:srgbClr val="FF0000"/>
                </a:solidFill>
                <a:latin typeface="Bookman Old Style" pitchFamily="18" charset="0"/>
              </a:rPr>
              <a:t>nejsilnější národní ekonomikou </a:t>
            </a:r>
            <a:r>
              <a:rPr lang="cs-CZ" sz="2400" dirty="0" smtClean="0">
                <a:latin typeface="Bookman Old Style" pitchFamily="18" charset="0"/>
              </a:rPr>
              <a:t>na </a:t>
            </a:r>
          </a:p>
          <a:p>
            <a:r>
              <a:rPr lang="cs-CZ" sz="2400" dirty="0" smtClean="0">
                <a:latin typeface="Bookman Old Style" pitchFamily="18" charset="0"/>
              </a:rPr>
              <a:t>světě. Je druhá na světě jako ekonomický celek (za </a:t>
            </a:r>
          </a:p>
          <a:p>
            <a:r>
              <a:rPr lang="cs-CZ" sz="2400" dirty="0" smtClean="0">
                <a:latin typeface="Bookman Old Style" pitchFamily="18" charset="0"/>
              </a:rPr>
              <a:t>ekonomikou </a:t>
            </a:r>
            <a:r>
              <a:rPr lang="cs-CZ" sz="2400" dirty="0" err="1" smtClean="0">
                <a:latin typeface="Bookman Old Style" pitchFamily="18" charset="0"/>
              </a:rPr>
              <a:t>eurozóny</a:t>
            </a:r>
            <a:r>
              <a:rPr lang="cs-CZ" sz="2400" dirty="0" smtClean="0">
                <a:latin typeface="Bookman Old Style" pitchFamily="18" charset="0"/>
              </a:rPr>
              <a:t>). Co se týče zahraničního obchodu</a:t>
            </a:r>
          </a:p>
          <a:p>
            <a:r>
              <a:rPr lang="cs-CZ" sz="2400" dirty="0" smtClean="0">
                <a:latin typeface="Bookman Old Style" pitchFamily="18" charset="0"/>
              </a:rPr>
              <a:t>je na druhém místě (za Čínou). </a:t>
            </a:r>
            <a:r>
              <a:rPr lang="cs-CZ" sz="2400" dirty="0" smtClean="0">
                <a:solidFill>
                  <a:srgbClr val="FF0000"/>
                </a:solidFill>
                <a:latin typeface="Bookman Old Style" pitchFamily="18" charset="0"/>
              </a:rPr>
              <a:t>HNP (hrubý národní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Bookman Old Style" pitchFamily="18" charset="0"/>
              </a:rPr>
              <a:t>produkt)</a:t>
            </a:r>
            <a:r>
              <a:rPr lang="cs-CZ" sz="2400" dirty="0" smtClean="0">
                <a:latin typeface="Bookman Old Style" pitchFamily="18" charset="0"/>
              </a:rPr>
              <a:t> je téměř </a:t>
            </a:r>
            <a:r>
              <a:rPr lang="cs-CZ" sz="2400" dirty="0" smtClean="0">
                <a:solidFill>
                  <a:srgbClr val="FF0000"/>
                </a:solidFill>
                <a:latin typeface="Bookman Old Style" pitchFamily="18" charset="0"/>
              </a:rPr>
              <a:t>50 000 dolarů </a:t>
            </a:r>
            <a:r>
              <a:rPr lang="cs-CZ" sz="2400" dirty="0" smtClean="0">
                <a:latin typeface="Bookman Old Style" pitchFamily="18" charset="0"/>
              </a:rPr>
              <a:t>na jednoho obyvatele.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58547" y="188640"/>
            <a:ext cx="9302547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			    </a:t>
            </a:r>
            <a:r>
              <a:rPr lang="cs-CZ" sz="2800" b="1" u="sng" dirty="0" smtClean="0">
                <a:solidFill>
                  <a:srgbClr val="FFC000"/>
                </a:solidFill>
                <a:latin typeface="Bookman Old Style" pitchFamily="18" charset="0"/>
              </a:rPr>
              <a:t>Těžební průmysl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</a:p>
          <a:p>
            <a:r>
              <a:rPr lang="cs-CZ" sz="2400" b="1" dirty="0" smtClean="0">
                <a:latin typeface="Bookman Old Style" pitchFamily="18" charset="0"/>
              </a:rPr>
              <a:t>   </a:t>
            </a:r>
          </a:p>
          <a:p>
            <a:r>
              <a:rPr lang="cs-CZ" sz="2400" b="1" dirty="0" smtClean="0">
                <a:latin typeface="Bookman Old Style" pitchFamily="18" charset="0"/>
              </a:rPr>
              <a:t>    - </a:t>
            </a:r>
            <a:r>
              <a:rPr lang="cs-CZ" sz="2400" dirty="0" smtClean="0">
                <a:latin typeface="Bookman Old Style" pitchFamily="18" charset="0"/>
              </a:rPr>
              <a:t>ropa a zemní plyn, černé uhlí, železná ruda, vzácné a</a:t>
            </a:r>
          </a:p>
          <a:p>
            <a:r>
              <a:rPr lang="cs-CZ" sz="2400" dirty="0" smtClean="0">
                <a:latin typeface="Bookman Old Style" pitchFamily="18" charset="0"/>
              </a:rPr>
              <a:t>      a barevné kovy atd.</a:t>
            </a:r>
          </a:p>
          <a:p>
            <a:r>
              <a:rPr lang="cs-CZ" sz="2400" dirty="0" smtClean="0">
                <a:latin typeface="Bookman Old Style" pitchFamily="18" charset="0"/>
              </a:rPr>
              <a:t>    - USA mají bohaté zásoby všech surovin (hlavně ropy), </a:t>
            </a:r>
          </a:p>
          <a:p>
            <a:r>
              <a:rPr lang="cs-CZ" sz="2400" dirty="0" smtClean="0">
                <a:latin typeface="Bookman Old Style" pitchFamily="18" charset="0"/>
              </a:rPr>
              <a:t>      ale nechávají si je do zásoby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(strategická rezerva)</a:t>
            </a:r>
          </a:p>
          <a:p>
            <a:r>
              <a:rPr lang="cs-CZ" sz="2400" dirty="0" smtClean="0">
                <a:latin typeface="Bookman Old Style" pitchFamily="18" charset="0"/>
              </a:rPr>
              <a:t>    - místa těžby -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ropa a zemní plyn </a:t>
            </a:r>
            <a:r>
              <a:rPr lang="cs-CZ" sz="2400" dirty="0" smtClean="0">
                <a:latin typeface="Bookman Old Style" pitchFamily="18" charset="0"/>
              </a:rPr>
              <a:t>(Aljaška, Texas, Mexický</a:t>
            </a:r>
          </a:p>
          <a:p>
            <a:r>
              <a:rPr lang="cs-CZ" sz="2400" dirty="0" smtClean="0">
                <a:latin typeface="Bookman Old Style" pitchFamily="18" charset="0"/>
              </a:rPr>
              <a:t>                                                         záliv)</a:t>
            </a:r>
          </a:p>
          <a:p>
            <a:r>
              <a:rPr lang="cs-CZ" sz="2400" dirty="0" smtClean="0">
                <a:latin typeface="Bookman Old Style" pitchFamily="18" charset="0"/>
              </a:rPr>
              <a:t>                         -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uhlí </a:t>
            </a:r>
            <a:r>
              <a:rPr lang="cs-CZ" sz="2400" dirty="0" smtClean="0">
                <a:latin typeface="Bookman Old Style" pitchFamily="18" charset="0"/>
              </a:rPr>
              <a:t>(Wyoming)  </a:t>
            </a:r>
          </a:p>
          <a:p>
            <a:r>
              <a:rPr lang="cs-CZ" sz="2400" dirty="0" smtClean="0">
                <a:latin typeface="Bookman Old Style" pitchFamily="18" charset="0"/>
              </a:rPr>
              <a:t>			</a:t>
            </a:r>
            <a:endParaRPr lang="cs-CZ" sz="2400" b="1" u="sng" dirty="0">
              <a:latin typeface="Bookman Old Style" pitchFamily="18" charset="0"/>
            </a:endParaRPr>
          </a:p>
        </p:txBody>
      </p:sp>
      <p:pic>
        <p:nvPicPr>
          <p:cNvPr id="4" name="Picture 2" descr="Soubor:Coal mine Wyomin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645024"/>
            <a:ext cx="4608512" cy="2852936"/>
          </a:xfrm>
          <a:prstGeom prst="rect">
            <a:avLst/>
          </a:prstGeom>
          <a:noFill/>
        </p:spPr>
      </p:pic>
      <p:pic>
        <p:nvPicPr>
          <p:cNvPr id="4098" name="Picture 2" descr="11-09-fotofluege-cux-allg-25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3284984"/>
            <a:ext cx="3635896" cy="32403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19672" y="6519446"/>
            <a:ext cx="16161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povrchový důl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6488668"/>
            <a:ext cx="14141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ropná </a:t>
            </a:r>
            <a:r>
              <a:rPr lang="cs-CZ" sz="1600" dirty="0" smtClean="0"/>
              <a:t>plošina</a:t>
            </a:r>
            <a:endParaRPr lang="cs-CZ" sz="1600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676456" cy="68018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Bookman Old Style" pitchFamily="18" charset="0"/>
              </a:rPr>
              <a:t>			</a:t>
            </a:r>
            <a:r>
              <a:rPr lang="cs-CZ" sz="2800" b="1" u="sng" dirty="0" smtClean="0">
                <a:solidFill>
                  <a:srgbClr val="FFC000"/>
                </a:solidFill>
                <a:latin typeface="Bookman Old Style" pitchFamily="18" charset="0"/>
              </a:rPr>
              <a:t>Ostatní průmysl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Pro ekonomiku má menší význam než služby a výzkum. 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Bookman Old Style" pitchFamily="18" charset="0"/>
              </a:rPr>
              <a:t> hutnictví železa a oceli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(Pittsburgh)</a:t>
            </a:r>
            <a:r>
              <a:rPr lang="cs-CZ" sz="2400" dirty="0" smtClean="0">
                <a:latin typeface="Bookman Old Style" pitchFamily="18" charset="0"/>
              </a:rPr>
              <a:t>   		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Bookman Old Style" pitchFamily="18" charset="0"/>
              </a:rPr>
              <a:t> chemický průmysl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(Dallas, Houston)</a:t>
            </a:r>
          </a:p>
          <a:p>
            <a:r>
              <a:rPr lang="cs-CZ" sz="2400" dirty="0" smtClean="0">
                <a:latin typeface="Bookman Old Style" pitchFamily="18" charset="0"/>
              </a:rPr>
              <a:t>- hutnictví a strojírenský průmysl zaměřen na výrobu</a:t>
            </a:r>
          </a:p>
          <a:p>
            <a:r>
              <a:rPr lang="cs-CZ" sz="2400" dirty="0" smtClean="0">
                <a:latin typeface="Bookman Old Style" pitchFamily="18" charset="0"/>
              </a:rPr>
              <a:t>  aut a letadel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(Chicago, Detroit)</a:t>
            </a:r>
            <a:r>
              <a:rPr lang="cs-CZ" sz="2400" dirty="0" smtClean="0">
                <a:latin typeface="Bookman Old Style" pitchFamily="18" charset="0"/>
              </a:rPr>
              <a:t>,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značky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Ford,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Boeing</a:t>
            </a:r>
            <a:r>
              <a:rPr lang="cs-CZ" sz="2400" dirty="0" smtClean="0">
                <a:latin typeface="Bookman Old Style" pitchFamily="18" charset="0"/>
              </a:rPr>
              <a:t>...</a:t>
            </a:r>
          </a:p>
          <a:p>
            <a:r>
              <a:rPr lang="cs-CZ" sz="2400" dirty="0" smtClean="0">
                <a:latin typeface="Bookman Old Style" pitchFamily="18" charset="0"/>
              </a:rPr>
              <a:t>- počítačové technologie (hardwary a softwary)	</a:t>
            </a:r>
          </a:p>
          <a:p>
            <a:r>
              <a:rPr lang="cs-CZ" sz="2400" dirty="0" smtClean="0">
                <a:latin typeface="Bookman Old Style" pitchFamily="18" charset="0"/>
              </a:rPr>
              <a:t>  firmy -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Apple</a:t>
            </a:r>
            <a:r>
              <a:rPr lang="cs-CZ" sz="2400" dirty="0" smtClean="0">
                <a:latin typeface="Bookman Old Style" pitchFamily="18" charset="0"/>
              </a:rPr>
              <a:t> - </a:t>
            </a:r>
            <a:r>
              <a:rPr lang="cs-CZ" sz="2400" dirty="0" err="1" smtClean="0">
                <a:latin typeface="Bookman Old Style" pitchFamily="18" charset="0"/>
              </a:rPr>
              <a:t>Cupertino</a:t>
            </a:r>
            <a:r>
              <a:rPr lang="cs-CZ" sz="2400" dirty="0" smtClean="0">
                <a:latin typeface="Bookman Old Style" pitchFamily="18" charset="0"/>
              </a:rPr>
              <a:t> (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Steve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Jobs</a:t>
            </a:r>
            <a:r>
              <a:rPr lang="cs-CZ" sz="2400" dirty="0" smtClean="0">
                <a:latin typeface="Bookman Old Style" pitchFamily="18" charset="0"/>
              </a:rPr>
              <a:t>, Kalifornie)</a:t>
            </a:r>
          </a:p>
          <a:p>
            <a:r>
              <a:rPr lang="cs-CZ" sz="2400" dirty="0" smtClean="0">
                <a:latin typeface="Bookman Old Style" pitchFamily="18" charset="0"/>
              </a:rPr>
              <a:t>	 -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Microsoft</a:t>
            </a:r>
            <a:r>
              <a:rPr lang="cs-CZ" sz="2400" dirty="0" smtClean="0">
                <a:latin typeface="Bookman Old Style" pitchFamily="18" charset="0"/>
              </a:rPr>
              <a:t> - </a:t>
            </a:r>
            <a:r>
              <a:rPr lang="cs-CZ" sz="2400" dirty="0" err="1" smtClean="0">
                <a:latin typeface="Bookman Old Style" pitchFamily="18" charset="0"/>
              </a:rPr>
              <a:t>Redmond</a:t>
            </a:r>
            <a:r>
              <a:rPr lang="cs-CZ" sz="2400" dirty="0" smtClean="0">
                <a:latin typeface="Bookman Old Style" pitchFamily="18" charset="0"/>
              </a:rPr>
              <a:t> (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Bill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 Gates</a:t>
            </a:r>
            <a:r>
              <a:rPr lang="cs-CZ" sz="2400" dirty="0" smtClean="0">
                <a:latin typeface="Bookman Old Style" pitchFamily="18" charset="0"/>
              </a:rPr>
              <a:t>, </a:t>
            </a:r>
            <a:r>
              <a:rPr lang="cs-CZ" sz="2400" dirty="0" err="1" smtClean="0">
                <a:latin typeface="Bookman Old Style" pitchFamily="18" charset="0"/>
              </a:rPr>
              <a:t>Washingtton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- spotřební průmysl - výroba sportovního zboží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Nike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)</a:t>
            </a:r>
          </a:p>
          <a:p>
            <a:r>
              <a:rPr lang="cs-CZ" sz="2400" dirty="0" smtClean="0">
                <a:latin typeface="Bookman Old Style" pitchFamily="18" charset="0"/>
              </a:rPr>
              <a:t>                               - výroba potravin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(Coca-cola, KFC,</a:t>
            </a:r>
          </a:p>
          <a:p>
            <a:r>
              <a:rPr lang="cs-CZ" sz="2400" dirty="0" smtClean="0">
                <a:latin typeface="Bookman Old Style" pitchFamily="18" charset="0"/>
              </a:rPr>
              <a:t>                                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McDonald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‘s,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Twix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)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Bookman Old Style" pitchFamily="18" charset="0"/>
              </a:rPr>
              <a:t> elektrotechnický průmysl - mobilní telefony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(Motorola)</a:t>
            </a:r>
            <a:r>
              <a:rPr lang="cs-CZ" sz="2400" dirty="0" smtClean="0">
                <a:latin typeface="Bookman Old Style" pitchFamily="18" charset="0"/>
              </a:rPr>
              <a:t>				     - elektrospotřebiče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Philco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)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Bookman Old Style" pitchFamily="18" charset="0"/>
              </a:rPr>
              <a:t> filmový průmysl -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Universal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Walt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Disney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Warner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Bros</a:t>
            </a:r>
            <a:endParaRPr lang="cs-CZ" sz="2400" dirty="0" smtClean="0">
              <a:solidFill>
                <a:srgbClr val="C0000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- zábavní průmysl – herny, </a:t>
            </a:r>
            <a:r>
              <a:rPr lang="cs-CZ" sz="2400" dirty="0" err="1" smtClean="0">
                <a:latin typeface="Bookman Old Style" pitchFamily="18" charset="0"/>
              </a:rPr>
              <a:t>kasína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(Las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Vegas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)						 	 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 descr="data:image/jpeg;base64,/9j/4AAQSkZJRgABAQAAAQABAAD/2wCEAAkGBwgHBgkIBwgKCgkLDRYPDQwMDRsUFRAWIB0iIiAdHx8kKDQsJCYxJx8fLT0tMTU3Ojo6Iys/RD84QzQ5OjcBCgoKDQwNGg8PGjclHyU3Nzc3Nzc3Nzc3Nzc3Nzc3Nzc3Nzc3Nzc3Nzc3Nzc3Nzc3Nzc3Nzc3Nzc3Nzc3Nzc3N//AABEIAJcAlwMBEQACEQEDEQH/xAAbAAEAAgMBAQAAAAAAAAAAAAAABQYBAwQCB//EAEkQAAEDAwEFBAUGCQoHAAAAAAECAwQABREGEhMhMUEHUWGRFSJxgaEUIzJCUrEWJDRyksHR4fAlJjNEVGKDk6LSNUNWY4KE8f/EABoBAQADAQEBAAAAAAAAAAAAAAABAgQDBQb/xAAyEQACAgEDAQUGBgIDAAAAAAAAAQIDEQQSITETIkFRkQUUMmFxgSMzQqHR4VPBFbHw/9oADAMBAAIRAxEAPwD7jQCgFAKAUAoBQCgFAKAUAoBQCgFAKAUAoBQCgFAKAUAoBQCgFAKAUAoBQCgFAKAUAoBQCgFAKAUAoBQCgFAKAUAoBQCgFAKAUAoBQCgFAKAUAoBQCgFAKAUAoBQCgFAKAUAoBQCgFAKAUAoDGRQHNKuMOJ+USG2z9kq4+XOiWehDaXLIWVrK2sq2GQ48vps8B+34VojpLpc7cfXgyT1+mi8bsv5c/wDRzDUd2k/kFleIPJS2zs+ZxV/dYr4rEjn79KXFdUn+x5ck6oUNpxDEUHot1CR9xPxp2emX62/sT2urfStL6s4JE24NH8c1PZo/guZiukYad9IyZRvXeMoL1Oc3Bs/T1xbf8N8q+5VW2Vf4n6kN6nxuj6f2YE+P/wBbxP01f7qbK/8AC/Uruv8A88fRfyehcUJ4o1ta/wDFklP3qp2dXjVL1JzqfC6L+x0xpl0dwYmorNK7giYVfrqjhpvGMkWUtd4OD9TvRL1Q2naEdqUn+44hQ+AH31XstO+k8fVF+21cetaf0Zkamnxz+P2iQ2PtbtQT5jNR7pn4JpkLX4/Mrkvtk7YerbXIOyXC2rlsq/jPwqk9LdBZcTtXrdPY8Kaz6EyxKjyBlh5C/wA1VZzUbc0BmgFAYPAUBEXjUMO15StQcd5btJ5Hx/jNdK6Z2vEUcbtRXSszZXJ90u0qOZM2UxZbeTjeyV7skdMDOSfLNalTTB4k9z8kY+31NyzXHZHzl19CAcullZWQzGuF3c57x9XydjPgD6x8iK1Qhe13EoL9zJN6WLzbNzf7fwa/wmuSMphpttub+zEjbSx7Vq4H9Gr+5qXxybOf/IxgsU1pG62Q7zqJSnHbvP8Akzf9K+5KU22O/wBVGyDwqtq0+nXw5ZaizWap8Swjkfc0RGUU7FxvageLkdCS37QpZGfcTUQeolzGKidZ16evi21t/X+D0xddG52VWe9Qh9tKW1j/AEqUfhVn72vJnPs/Z8njc193/smm7JY5NubuDF2ehxXVhDa7g3utpR5AbQTn9dcvfbVLa48/I6P2VU1mM398f0ZXoi4lO1EmQn0HkSVJz5A1ePtGv9SaOEvZFv6ZJ+v9nMrRt8B/oo6vEPftFX9/p+Zz/wCL1Py9f6NidCXJ4/jXyBKOpUSs+Wziqy9o0pcJnSPsrUPq0vuyrPNwo0l1mMWyltakpejeoFYOMgitUFGcVJrqZLJ20zdam+Dri3i4xfya8XBHHkt8ujyXtVSWlpl1idIe0NRHxz9Tt/CWW6cXGJbLigDG06zunP005H+kVz90cfy5tHb3+uz86tM6I9ys7i/Uen2Z0cRvTvmPaCOI9pxiuc4XJfiQUl8up1qenb/AscH5Pp+/8lhjXq6wGUPyA1cYCvoy4it4nHfkcvjWR0VWcVvD8n/Jr96vp/Ojlecf9osdru8S5thcZ1JP2TzrLOudb2zWGbqrYWx3QeUSFUOhVtXX9yDu4FvG8nPnZSlPMZ5Aef8AHMaNPR2rzJ4iurMmr1HYxSisyfRFOut0Y006Y7Aam33gXnnRtMw88cJH1l4/f3HdCMr+Id2C9WYJbNL37e/a/wBv4KpKuDkmSZU2Q7Kkk8HX1bRHsHJI8EgCt1dUK1iKPNv1Nt7zJ8eRoXPJ610ycNjZpVPPefOmSyqZ9YctL167MosGzONpXIYaU5tKwHOILiSfE5Hwrw3Yo6pyn4M+lqrfuqjX1wU+8WiPpCyOO3p1l66S0lmHEbVtJbzzcPL6I68gccyRWtamV1ijWuF1MK0EKoSlby8f++5nS1ujxbO9qi+sOOw2vySIlOTJX04dRngOnM8hTValuXZQZGi0MV+JYjcqBI1PC9OanelNbaH1MIaAEWA22Pr7Q4lRwOHE+wYHJWKiWyCT8/mbJ1vUQbk2l4f2UaFc5FvKVW2bKgkcdmK8pCfekHZPvFb51Vz6o86F98Oks/Un4/aLqdhAR6VS7j6z0ZBV8AKzvQ0tmla+1LlHHddYXy8NFq4XV4sH6TLADSVeB2eJ9mcVevSVQeUsnOzW3SWFwRyJgSAlOAkcAB0rXuPMdTbybUzj31OSvZMtI09IY0wb/cZzcRjY2kNLSSteThIHio4x7ayPWx7Ts0sm6Hs2cq97lggUzzw41rPOcWdltvMi3SN/AkLjuE+vsfQc/OTyV9/jXK2iu1d5HenVXUPuvjy8C22ya3e0rlWhKYd5YG27FbOG5CRzUgcwfD/7WKadfcu5i+j8UejBxt/F03dmuq8GXPSt9ReomTwfb4OJPP8Aj9o9leffS6Z7T09Ner4bl918yp251T3ahMS6Np1iM4uOFdVcB+sj3VozjRrHi+ThtzrNz8FwfJnbg44pTr6yp1ZKnFK5qUTkk++vVjiMVFdDypwlOblLqc65h76ncFSazJUetRkuqkWzT+jXp9oXe71cG7VaUjKXnRlSx3gcOHd1PQVku1eyW2KyzZVo1Jbn0IeBqq9WVL0ayXd9uIVq3fqDChngrZUDsk88ePGryphbiU1yI2ypbjF8F47Pnn9R3Zl/0Yw6I6Abjdrj+MPOr57tong2njnAHAd3DOG+PZLCf0SN1c1Z4HNqbWd+veqlWjRcl5qM0dwhMZtHzqkk7S8kHCRyB4DhnrVqqIKG+0rZbJS2QR61Jbb1C076L1JqmDKmzXmizEklS3EnaAylYwQO/KSOftqK5VuzMI8ImUZuDUmQr/Z3eEanRY2XW3fmUvLl4KW20HIJPjkEAdfu0rWQcN7Mr0j3bSauPZYly3xn9N3YXB1b27cUVJ3WOIKgU5xskcRx865Q13PfWEdJ6NY7pwav7O16c096WRdUSktqQHU7GyMKIAKTk54kV0p1faT24KWaRRjlHPYuz65Trcbndpkez28J2t7LOFEd5BwEjxJ91TZrIxe2KyysNG5LL4Jix9mcv8JY6JkhmZZggPmSyfVeHRHvPieHtrnPWpw44ZeGjxPnoRnalqwXm9C2wVfybbVFI2T6rr3InhzCfoj300dWFvl1LaufGxFNTKV416G48x1I2omY61O45uknNI3F5rUtqMYneGW2nA6gqAI8ia56jEqpJnTTQlC6LifRLC9ue0u8RYg+ZCypQTyCynJHmSfcO6vMue7TQb6np0Q2amaXR8/c3a9sk+FdIuqLAjbmRSStro4k8COHfk+Z64rnRZHDqn0f7GiyDyprqiiahsMfUSH9RaRBeQslc22gfPRnOpCeqScnh7s9NlVzh3LPUzWU7+/AopyDjHHlWvJjw0MjkslKepHSoyWiuT7R2rWWfdNOWxuysLfjRFhSozHElOxhJAHPHHh/erytNKKsbkz0r1J14iUTTegL5eZCDLjOwIefnHZCNhWO5KTxJ9vCtluqhBccsyV6aT68Fs17foOkLAjSmnCGpLreHVpPrMtkYKlEf8xX7+grHVCV1m6RsnJVQwjt7MrMdNaQm3x6GoznmFutNbPrBpKcpSB/eIz5VOpsU57F0RFENsdz6s+baZiXHV2rY7ry1yH33kvy3zxCEAgnj0GOAHsrXLbTUzOt1lv0L72h6kmahvqdHaaWU7xwNzZDZI2iOJRkfVSMlXl3g46K0k7J9EabJvOyPUsfpewaYVA0WiUIu8hrTvyoJDRPBJUeQUolRHiPEVyxKxuwumo4icGlbHFL0e13XVCb96OQFx4DYRumQnglS8ZKiOgUeHxEyn+qKwIx4wyl9pN0uOq9aLsUJtx1iI7uWI6TwcdwNpahy4HIBPIDPU1r0sIwh2kjPfKTahEuet76dGaMg2O2uAXJ5lMZktA/NpSAFuAc+uB4kd1Zqo9tY5Pod5y2RPll704dO22D8ukJbuMjKvR4TlTLWOClHoSen7DXoV3KcnGK4XiYbamo7pPlkLmtBmwe2UOPOIbZQpxxZwlCElSlHuAHE0csLJKi28F/s1vb0KlF0vCEv6hebIttqQdpTZUMbxzu6/HmeWG23tu5H4fFm2qrs+9LqXzs003JtkZ+6XZRXcZyy64VcwVHJ+OfM1kvsU2ox6I0VxxmT6svCkhQwriDzBrgdSlai0Gh+b6V0/Lctl1HJ5k42vBQ5EeB8K7QuaW2Syikoc5XUpOoIq1LUnW2nFF7H/FrQMLPitHXHfxrvCePypfZnOUFJd5ehXPwQj3H1tM3yHcMjIjvHcvD/wAVfurutVj444OEtNn4GWO0ar1TpOG3AvVhkS4rI2W3k5Cm0jkNoApI7skcKz2VV2PdCR2hOUFiSOS9drdyktLYtMBuCpQxv3nN44n81OMA+JJqYaR5zIiepSXBQG5b6JyZxcLkkPB8uO+vtrBzlWefGtu1KO1dDI7G5bmXLT/add4FzlSrr+Px5RBW0g7G6xy3Y5Yx0PPnmss9KtvcNMNTmXe6HTeu05a4b0TTNrRat9neyFBIXx+ylPDPiTVIaWWe+y09RCK7pD6F1VB0ouVJctj8ya6NlDgWkBCeZHHjknmfAV1vqlPCj0OdVkVlyfLK5PmyblNkTrgsOSpKyt1XTPcPADAA7hXeuChHCONljnLJK6N1I7pW7CbHYS80pO7eYzs7aD3HoQRkVS6rtI4Rem1xlllruPagymUqTYLCzGkvKSqVKkJQHXUgj1fVznIGMk8O6s0dLN8SfBolfBco93ztItcuU1Ptdg3t5QjYakzdlQYHHkATk+XtqIaexcN4RLuh4clVZ09qa/ynJjkKY+++rackSE7vbPflWOHQY4CtSnVUsZM042WvLR3DTFqth/nJqBhpwf1S3jfvHw7h7xVHqXL4Il46ZL4mWmwMXR4FnRFgTam1DZXdJwC5BHgDwT3/AKqzzmm/xHn5I7xiorEEXbSmgoNnfVPnOLn3Rw7Tkl87RKvafd5CuE7ZSWFwi8YY5fUuGK5lzNAKA8OtodRsrQlSe5QzQFYvegNPXklUqA2HPto4Hz5/GukbZx6Mq4pkC52eXiBn0BqedHT0adUHUezZXnHmat2sX8URhroyNn2PWSOE22WO7o/78bZUr9HI+6rKUPBtfuRh+KRAyrbsK/lPs7S33uQ52yPcOArorJeFnqUcIvrE4VW7T6s7el9RteLJ3o+BNWVlvhJMr2Vfkc7lt0p9ePqlnw+SA/qqe1t+RDorNfo3R/R3U5Pd8jT/ALantbfJDsaza3btKfVhaqe/9XGfIVHaXfIKis3twdPpPzelb+93b90Ng+ahVXZb4yRKqr8iQiW19w/yZ2dMHucmyy58OP31VzfjYWUI+ESehWLXLiQmKzZ7Mg8AYsYbSfZtfsrm5V+OWXxLokd6OzWdcB/OPUc6YlX0mkr2Wz4bKcD76r2qXwxSJ2t9WWSyaG0/ZQPkdua2hyUsZNUlZKXVkqKRZEJShISkAAcgBiqkmaAUAoBQCgFAKAxigGPGgNbkZh05dZbX+cgGgNfyCH/ZWP8ALFAPR8P+zM/oCgAgQx/VGP8ALFAbW2W2/wCjQlH5qcUB7xQDFAZoBQCgFAKAUAoBQDNAYzQGc0AoDGaAzQCgFAYyKA8tPNPJ2mXEOJ5ZQrIoD3QCgFAKAUAoBQCgFAUXXD8q46jtem48lcZiUkuPrbOCoceHkk+Yqy6ZKS64IZ6Bo/Tt5QlF7nw5kVwF9KELVtjGcZSnrw76nLZGEiw3TVk5y8JtWnLcia8GUvuLdXsJCTg9cdFJ5nryqMeZZy54O3SupJF2mTbbc4Ihz4eCtCV7SSD3fweYNQ1gJ5KRqZNpXr24Iv0t+PD3SSlbWSd5hGBgA8MbXlV104KvrySUG7WbTliuFx0u+9PUlxlDqZW0AnJOMcB41GG3yFhLKLNqPUb9ojWl1phtwzn0NLCiRshWOIqEslm8EbC1debjdpUGBZUOpjPrQ49vcBKRkJznHEkGjSRG5tkZpK6X+Tqa7B6IFpW6hMxKn8piAbYGwM8evLuqWlghN5IrRl5v1r0qpVqs7T8JhRcdfWsDoMgJyDwHdmpaTYTaRaJOt33YtpTa4CHZtxQVht13ZQ0Ekg5PXilXdy91V2kuR5Z1lcGE3SNc4DCJ0KKZLe6d2m3Ujx94+PdTaNxJ6Rv9zvyVyJNrEWEWxuXd5tb1WcKwOePdRpImLbLLVSwoBQCgFAKAqesLFcpVzt96samjNhZG6cOAtPdn3ke/nVk10ZWSfVEPd4GqdTsiDMssO3NLcSp2TvUrUQO7BJqeF0ZDyzqm2W9WTUarrYIbU5l6MlhbC3QhScBIzk4+yPjUZTXIw08o7NJWa6N3m4329NtsSJYCER21bWwnhzI4dB5GknxhExTzlnmNYJJ7QJ10lxG3Le7F2EKWUqBV839Xn0V0pngjHeO7V2nhdNPSYNtaYZeWpCxhISFFJzg499QnyS1lYK89bNUX5+0xrpbWIcaC8hxbweSrb2ccgCeYHxq3C6EcvqTOjLROtky9uTWQ2mVL3jJCwdpOVceHLnVWyYrBx2u1X206rubrUJp633J4Kcf3oBQkbRHDOc+tipymiMNNjS9guVv0HMtcqOETHEuhCNtJzlIA4g4pJpslJ7cEM7oy6C12V429iW9DQ43IgOugBYK1FOFA4+t393iKnKyV2vB0xtOT3LfdAjTUO2uOw1NMhEnaWpRPLOSMH3cqZGH5Fw0rDft+nYESWjYfZZCVpyDg+0VV9S66EtUEigFAKAUAoBQCgFAKAUAoBQCgFAKAUAoBQCgFAKAUAoBQCgFAKAUAoBQCgFAKAUAoBQCgFAKAUAoBQCgFAKAUAoBQCgFAKAUAoBQCgFAKAUAoBQCgFAKAUAoBQCgFAKAUAoBQCgFAKAUAoBQH/9k="/>
          <p:cNvSpPr>
            <a:spLocks noChangeAspect="1" noChangeArrowheads="1"/>
          </p:cNvSpPr>
          <p:nvPr/>
        </p:nvSpPr>
        <p:spPr bwMode="auto">
          <a:xfrm>
            <a:off x="0" y="-947738"/>
            <a:ext cx="1438275" cy="14382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476672"/>
            <a:ext cx="2444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FFC000"/>
                </a:solidFill>
                <a:latin typeface="Bookman Old Style" pitchFamily="18" charset="0"/>
              </a:rPr>
              <a:t>Zemědělství</a:t>
            </a:r>
            <a:endParaRPr lang="cs-CZ" sz="2800" b="1" u="sng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844824"/>
            <a:ext cx="825899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Pro zemědělskou výrobu jsou charakteristické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velké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farmy, kvalitní mechanizace a vysoká produktivita.</a:t>
            </a:r>
          </a:p>
          <a:p>
            <a:r>
              <a:rPr lang="cs-CZ" sz="2400" dirty="0" smtClean="0">
                <a:latin typeface="Bookman Old Style" pitchFamily="18" charset="0"/>
              </a:rPr>
              <a:t>Pro ekonomiku velký význam nemá (1% HNP)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Rostlinná výroba </a:t>
            </a:r>
            <a:r>
              <a:rPr lang="cs-CZ" sz="2400" dirty="0" smtClean="0">
                <a:latin typeface="Bookman Old Style" pitchFamily="18" charset="0"/>
              </a:rPr>
              <a:t>– pšenice, sója, kukuřice (geneticky </a:t>
            </a:r>
          </a:p>
          <a:p>
            <a:r>
              <a:rPr lang="cs-CZ" sz="2400" dirty="0" smtClean="0">
                <a:latin typeface="Bookman Old Style" pitchFamily="18" charset="0"/>
              </a:rPr>
              <a:t>			 modifikovaná)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Živočišná výroba</a:t>
            </a:r>
            <a:r>
              <a:rPr lang="cs-CZ" sz="2400" dirty="0" smtClean="0">
                <a:latin typeface="Bookman Old Style" pitchFamily="18" charset="0"/>
              </a:rPr>
              <a:t> – chov hovězího dobytka, prasat…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  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0"/>
            <a:ext cx="57118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00B050"/>
                </a:solidFill>
                <a:latin typeface="Bookman Old Style" pitchFamily="18" charset="0"/>
              </a:rPr>
              <a:t>Americký styl života</a:t>
            </a:r>
            <a:endParaRPr lang="cs-CZ" sz="4000" b="1" u="sng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0" y="620688"/>
            <a:ext cx="9248045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Američané jsou hrdí na svůj způsob života. Na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svobodu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a nezávislost. </a:t>
            </a:r>
            <a:r>
              <a:rPr lang="cs-CZ" sz="2400" dirty="0" smtClean="0">
                <a:latin typeface="Bookman Old Style" pitchFamily="18" charset="0"/>
              </a:rPr>
              <a:t>Děti jsou vedeny k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samostatnosti</a:t>
            </a:r>
            <a:r>
              <a:rPr lang="cs-CZ" sz="2400" dirty="0" smtClean="0">
                <a:latin typeface="Bookman Old Style" pitchFamily="18" charset="0"/>
              </a:rPr>
              <a:t> a k snaze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prosadit se. </a:t>
            </a:r>
            <a:r>
              <a:rPr lang="cs-CZ" sz="2400" dirty="0" smtClean="0">
                <a:latin typeface="Bookman Old Style" pitchFamily="18" charset="0"/>
              </a:rPr>
              <a:t>Hodně pracují a proto si cení čas strávený </a:t>
            </a:r>
          </a:p>
          <a:p>
            <a:r>
              <a:rPr lang="cs-CZ" sz="2400" dirty="0" smtClean="0">
                <a:latin typeface="Bookman Old Style" pitchFamily="18" charset="0"/>
              </a:rPr>
              <a:t>v kruhu rodiny a přátel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(párty, piknik, barbecue…). </a:t>
            </a:r>
          </a:p>
          <a:p>
            <a:r>
              <a:rPr lang="cs-CZ" sz="2400" dirty="0" smtClean="0">
                <a:latin typeface="Bookman Old Style" pitchFamily="18" charset="0"/>
              </a:rPr>
              <a:t>Oblíbené jsou sporty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(baseball, košíková, americký fotbal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jogging…). </a:t>
            </a:r>
            <a:r>
              <a:rPr lang="cs-CZ" sz="2400" dirty="0" smtClean="0">
                <a:latin typeface="Bookman Old Style" pitchFamily="18" charset="0"/>
              </a:rPr>
              <a:t>Americká kultura proniká do celého světa,</a:t>
            </a:r>
          </a:p>
          <a:p>
            <a:r>
              <a:rPr lang="cs-CZ" sz="2400" dirty="0" smtClean="0">
                <a:latin typeface="Bookman Old Style" pitchFamily="18" charset="0"/>
              </a:rPr>
              <a:t>hlavně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hudba, muzikály a filmy (Hollywood, Broadway...).</a:t>
            </a:r>
          </a:p>
          <a:p>
            <a:r>
              <a:rPr lang="cs-CZ" sz="2400" dirty="0" smtClean="0">
                <a:latin typeface="Bookman Old Style" pitchFamily="18" charset="0"/>
              </a:rPr>
              <a:t>Dali světu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hamburger, džíny, jazz, popcorn,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hot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 dog, 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colu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,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cornflakes….</a:t>
            </a:r>
            <a:r>
              <a:rPr lang="cs-CZ" sz="2400" dirty="0" smtClean="0">
                <a:latin typeface="Bookman Old Style" pitchFamily="18" charset="0"/>
              </a:rPr>
              <a:t> Největší přínos mají v obraně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svobody a 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demokracie.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Negativem je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vysoká kriminalita </a:t>
            </a:r>
            <a:r>
              <a:rPr lang="cs-CZ" sz="2400" dirty="0" smtClean="0">
                <a:latin typeface="Bookman Old Style" pitchFamily="18" charset="0"/>
              </a:rPr>
              <a:t>(každý může vlastnit</a:t>
            </a:r>
          </a:p>
          <a:p>
            <a:r>
              <a:rPr lang="cs-CZ" sz="2400" dirty="0" smtClean="0">
                <a:latin typeface="Bookman Old Style" pitchFamily="18" charset="0"/>
              </a:rPr>
              <a:t>zbraň) a uspěchaný způsob života. Vysoká životní úroveň</a:t>
            </a:r>
          </a:p>
          <a:p>
            <a:r>
              <a:rPr lang="cs-CZ" sz="2400" dirty="0" smtClean="0">
                <a:latin typeface="Bookman Old Style" pitchFamily="18" charset="0"/>
              </a:rPr>
              <a:t>a nesprávná životospráva způsobují, že americká populace</a:t>
            </a:r>
          </a:p>
          <a:p>
            <a:r>
              <a:rPr lang="cs-CZ" sz="2400" dirty="0" smtClean="0">
                <a:latin typeface="Bookman Old Style" pitchFamily="18" charset="0"/>
              </a:rPr>
              <a:t>(hlavně děti) trpí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obezitou</a:t>
            </a:r>
            <a:r>
              <a:rPr lang="cs-CZ" sz="2400" dirty="0" smtClean="0">
                <a:latin typeface="Bookman Old Style" pitchFamily="18" charset="0"/>
              </a:rPr>
              <a:t> a z ní plynoucích tzv.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civilizačních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nemocí (cukrovka, srdečně-cévní nemoci…).    </a:t>
            </a:r>
          </a:p>
          <a:p>
            <a:endParaRPr lang="cs-CZ" sz="2400" dirty="0" smtClean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s://www.email.cz/download/i/KU5-vGsQpDmTYH_lFlJJ4MSkLP4AuxgdwaUwvF1U1sWzbf-G3_M-8BlsIzaleK9CAIQ7Tv4/Maaap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844824"/>
            <a:ext cx="7776864" cy="48245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71058" y="1052736"/>
            <a:ext cx="8872942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b="1" dirty="0" smtClean="0">
                <a:solidFill>
                  <a:srgbClr val="FFC000"/>
                </a:solidFill>
                <a:latin typeface="Bookman Old Style" pitchFamily="18" charset="0"/>
              </a:rPr>
              <a:t>Mapa vybraných národních parků USA</a:t>
            </a:r>
            <a:endParaRPr lang="cs-CZ" sz="34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188640"/>
            <a:ext cx="4546437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00B050"/>
                </a:solidFill>
                <a:latin typeface="Bookman Old Style" pitchFamily="18" charset="0"/>
              </a:rPr>
              <a:t>Ochrana přírody</a:t>
            </a:r>
          </a:p>
          <a:p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1587" y="1412776"/>
            <a:ext cx="89024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latin typeface="Bookman Old Style" pitchFamily="18" charset="0"/>
            </a:endParaRPr>
          </a:p>
          <a:p>
            <a:r>
              <a:rPr lang="cs-CZ" sz="2400" b="1" dirty="0" smtClean="0">
                <a:latin typeface="Bookman Old Style" pitchFamily="18" charset="0"/>
              </a:rPr>
              <a:t>1.Yellowstonský</a:t>
            </a:r>
            <a:r>
              <a:rPr lang="cs-CZ" sz="2400" dirty="0" smtClean="0">
                <a:latin typeface="Bookman Old Style" pitchFamily="18" charset="0"/>
              </a:rPr>
              <a:t> - nejstarší národní park  světa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(1872)</a:t>
            </a:r>
          </a:p>
          <a:p>
            <a:r>
              <a:rPr lang="cs-CZ" sz="2400" dirty="0" smtClean="0">
                <a:latin typeface="Bookman Old Style" pitchFamily="18" charset="0"/>
              </a:rPr>
              <a:t>		         - geotermální úkazy (hlavně gejzíry) 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2530" name="Picture 2" descr="Soubor:Yellowstone Nationalpark3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2852936"/>
            <a:ext cx="4275001" cy="36004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71800" y="188640"/>
            <a:ext cx="2834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C000"/>
                </a:solidFill>
                <a:latin typeface="Bookman Old Style" pitchFamily="18" charset="0"/>
              </a:rPr>
              <a:t>Národní parky</a:t>
            </a:r>
            <a:endParaRPr lang="cs-CZ" sz="2800" b="1" u="sng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476672"/>
            <a:ext cx="84305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Na území USA se nachází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58</a:t>
            </a:r>
            <a:r>
              <a:rPr lang="cs-CZ" sz="2400" dirty="0" smtClean="0">
                <a:latin typeface="Bookman Old Style" pitchFamily="18" charset="0"/>
              </a:rPr>
              <a:t> národních parků. Dále se</a:t>
            </a:r>
          </a:p>
          <a:p>
            <a:r>
              <a:rPr lang="cs-CZ" sz="2400" dirty="0" smtClean="0">
                <a:latin typeface="Bookman Old Style" pitchFamily="18" charset="0"/>
              </a:rPr>
              <a:t>podíváme na vybraných devět.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1266" name="Picture 2" descr="Soubor:Grand Prismatic Spring and Midway Geyser Basin from above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2852936"/>
            <a:ext cx="4352590" cy="360040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2.Yosemitský -</a:t>
            </a:r>
            <a:r>
              <a:rPr lang="cs-CZ" sz="2400" dirty="0" smtClean="0">
                <a:latin typeface="Bookman Old Style" pitchFamily="18" charset="0"/>
              </a:rPr>
              <a:t> žulová skaliska, vodopády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(1890)</a:t>
            </a:r>
            <a:endParaRPr lang="cs-CZ" sz="24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pic>
        <p:nvPicPr>
          <p:cNvPr id="24578" name="Picture 2" descr="Soubor:A rainbow over Bridalveil Fall seen from Tunnel View in Yosemite NP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3789041"/>
            <a:ext cx="4235624" cy="2664296"/>
          </a:xfrm>
          <a:prstGeom prst="rect">
            <a:avLst/>
          </a:prstGeom>
          <a:noFill/>
        </p:spPr>
      </p:pic>
      <p:pic>
        <p:nvPicPr>
          <p:cNvPr id="24580" name="Picture 4" descr="Soubor:Yosemit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789040"/>
            <a:ext cx="4320480" cy="2690664"/>
          </a:xfrm>
          <a:prstGeom prst="rect">
            <a:avLst/>
          </a:prstGeom>
          <a:noFill/>
        </p:spPr>
      </p:pic>
      <p:pic>
        <p:nvPicPr>
          <p:cNvPr id="24582" name="Picture 6" descr="Soubor:Half Dome at sunset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620688"/>
            <a:ext cx="4320480" cy="2736304"/>
          </a:xfrm>
          <a:prstGeom prst="rect">
            <a:avLst/>
          </a:prstGeom>
          <a:noFill/>
        </p:spPr>
      </p:pic>
      <p:pic>
        <p:nvPicPr>
          <p:cNvPr id="24584" name="Picture 8" descr="Soubor:Yosemite El Capitan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716016" y="620688"/>
            <a:ext cx="4176464" cy="27363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12160" y="3356992"/>
            <a:ext cx="1343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 </a:t>
            </a:r>
            <a:r>
              <a:rPr lang="cs-CZ" dirty="0" err="1" smtClean="0"/>
              <a:t>Capitan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3356992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Half Dome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6488668"/>
            <a:ext cx="1630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řeka </a:t>
            </a:r>
            <a:r>
              <a:rPr lang="cs-CZ" dirty="0" err="1" smtClean="0"/>
              <a:t>Merced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6488668"/>
            <a:ext cx="3090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vodopád „Závoj Nevěsty“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800" decel="100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Grand Canyon - North Rim Panorama - Sept 2004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293096"/>
            <a:ext cx="8712968" cy="2390775"/>
          </a:xfrm>
          <a:prstGeom prst="rect">
            <a:avLst/>
          </a:prstGeom>
          <a:noFill/>
        </p:spPr>
      </p:pic>
      <p:pic>
        <p:nvPicPr>
          <p:cNvPr id="27652" name="Picture 4" descr="Soubor:Grand Canyon from Moran Point.jpe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908720"/>
            <a:ext cx="4248472" cy="3071242"/>
          </a:xfrm>
          <a:prstGeom prst="rect">
            <a:avLst/>
          </a:prstGeom>
          <a:noFill/>
        </p:spPr>
      </p:pic>
      <p:pic>
        <p:nvPicPr>
          <p:cNvPr id="27654" name="Picture 6" descr="Soubor:GrandNP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908720"/>
            <a:ext cx="4248472" cy="30802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188640"/>
            <a:ext cx="78069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3.Grand </a:t>
            </a:r>
            <a:r>
              <a:rPr lang="cs-CZ" sz="2400" b="1" dirty="0" err="1" smtClean="0">
                <a:latin typeface="Bookman Old Style" pitchFamily="18" charset="0"/>
              </a:rPr>
              <a:t>Canyon</a:t>
            </a:r>
            <a:r>
              <a:rPr lang="cs-CZ" sz="2400" b="1" dirty="0" smtClean="0">
                <a:latin typeface="Bookman Old Style" pitchFamily="18" charset="0"/>
              </a:rPr>
              <a:t> – </a:t>
            </a:r>
            <a:r>
              <a:rPr lang="cs-CZ" sz="2400" dirty="0" smtClean="0">
                <a:latin typeface="Bookman Old Style" pitchFamily="18" charset="0"/>
              </a:rPr>
              <a:t>největší kaňon na světě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(1919) </a:t>
            </a:r>
            <a:endParaRPr lang="cs-CZ" sz="2400" b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676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4.Arches</a:t>
            </a:r>
            <a:r>
              <a:rPr lang="cs-CZ" sz="2400" b="1" dirty="0" smtClean="0"/>
              <a:t> </a:t>
            </a:r>
            <a:r>
              <a:rPr lang="cs-CZ" sz="2400" b="1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latin typeface="Bookman Old Style" pitchFamily="18" charset="0"/>
              </a:rPr>
              <a:t>přírodní pískovcové oblouky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(1971)</a:t>
            </a:r>
            <a:endParaRPr lang="cs-CZ" sz="2400" b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pic>
        <p:nvPicPr>
          <p:cNvPr id="28674" name="Picture 2" descr="Soubor:Pohled na park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692696"/>
            <a:ext cx="4464496" cy="2780928"/>
          </a:xfrm>
          <a:prstGeom prst="rect">
            <a:avLst/>
          </a:prstGeom>
          <a:noFill/>
        </p:spPr>
      </p:pic>
      <p:pic>
        <p:nvPicPr>
          <p:cNvPr id="28676" name="Picture 4" descr="Soubor:Balanced rock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692696"/>
            <a:ext cx="3995936" cy="5832648"/>
          </a:xfrm>
          <a:prstGeom prst="rect">
            <a:avLst/>
          </a:prstGeom>
          <a:noFill/>
        </p:spPr>
      </p:pic>
      <p:pic>
        <p:nvPicPr>
          <p:cNvPr id="28678" name="Picture 6" descr="Soubor:Delicate Arch img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1520" y="3861048"/>
            <a:ext cx="4464496" cy="26642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75656" y="6488668"/>
            <a:ext cx="15568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Delicate</a:t>
            </a:r>
            <a:r>
              <a:rPr lang="cs-CZ" sz="1600" dirty="0" smtClean="0"/>
              <a:t> Arch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6488668"/>
            <a:ext cx="17075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Balanced</a:t>
            </a:r>
            <a:r>
              <a:rPr lang="cs-CZ" sz="1600" dirty="0" smtClean="0"/>
              <a:t> Rock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3501008"/>
            <a:ext cx="17251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celkový pohled</a:t>
            </a:r>
            <a:endParaRPr lang="cs-CZ" sz="1600" dirty="0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Soubor:Aerial Crater Lak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3717032"/>
            <a:ext cx="4536504" cy="2790056"/>
          </a:xfrm>
          <a:prstGeom prst="rect">
            <a:avLst/>
          </a:prstGeom>
          <a:noFill/>
        </p:spPr>
      </p:pic>
      <p:pic>
        <p:nvPicPr>
          <p:cNvPr id="29700" name="Picture 4" descr="Soubor:Crater Lake Satellite Map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836712"/>
            <a:ext cx="3933825" cy="5705476"/>
          </a:xfrm>
          <a:prstGeom prst="rect">
            <a:avLst/>
          </a:prstGeom>
          <a:noFill/>
        </p:spPr>
      </p:pic>
      <p:pic>
        <p:nvPicPr>
          <p:cNvPr id="29702" name="Picture 6" descr="Soubor:Crater lake oregon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1520" y="836712"/>
            <a:ext cx="4536504" cy="27097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188640"/>
            <a:ext cx="8898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5.Crater </a:t>
            </a:r>
            <a:r>
              <a:rPr lang="cs-CZ" sz="2400" b="1" dirty="0" err="1" smtClean="0">
                <a:latin typeface="Bookman Old Style" pitchFamily="18" charset="0"/>
              </a:rPr>
              <a:t>lake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nejhlubší jezero USA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(1902)</a:t>
            </a:r>
            <a:r>
              <a:rPr lang="cs-CZ" sz="2400" dirty="0" smtClean="0">
                <a:latin typeface="Bookman Old Style" pitchFamily="18" charset="0"/>
              </a:rPr>
              <a:t>, dva ostrovy 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6519446"/>
            <a:ext cx="16562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satelitní snímek</a:t>
            </a:r>
            <a:endParaRPr lang="cs-CZ" sz="1600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800" decel="100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024" y="188640"/>
            <a:ext cx="86340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6.Death </a:t>
            </a:r>
            <a:r>
              <a:rPr lang="cs-CZ" sz="2400" b="1" dirty="0" err="1" smtClean="0">
                <a:latin typeface="Bookman Old Style" pitchFamily="18" charset="0"/>
              </a:rPr>
              <a:t>Valley</a:t>
            </a:r>
            <a:r>
              <a:rPr lang="cs-CZ" sz="2400" b="1" dirty="0" smtClean="0">
                <a:latin typeface="Bookman Old Style" pitchFamily="18" charset="0"/>
              </a:rPr>
              <a:t> - </a:t>
            </a:r>
            <a:r>
              <a:rPr lang="cs-CZ" sz="2400" dirty="0" smtClean="0">
                <a:latin typeface="Bookman Old Style" pitchFamily="18" charset="0"/>
              </a:rPr>
              <a:t>nejsušší, nejníže položené a nejteplejší</a:t>
            </a:r>
          </a:p>
          <a:p>
            <a:r>
              <a:rPr lang="cs-CZ" sz="2400" dirty="0" smtClean="0">
                <a:latin typeface="Bookman Old Style" pitchFamily="18" charset="0"/>
              </a:rPr>
              <a:t>		        místo USA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(-86 m.</a:t>
            </a:r>
            <a:r>
              <a:rPr lang="cs-CZ" sz="2400" dirty="0" err="1" smtClean="0">
                <a:solidFill>
                  <a:srgbClr val="C00000"/>
                </a:solidFill>
                <a:latin typeface="Bookman Old Style" pitchFamily="18" charset="0"/>
              </a:rPr>
              <a:t>n.m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.)</a:t>
            </a:r>
          </a:p>
          <a:p>
            <a:r>
              <a:rPr lang="cs-CZ" sz="2400" dirty="0" smtClean="0">
                <a:latin typeface="Bookman Old Style" pitchFamily="18" charset="0"/>
              </a:rPr>
              <a:t>		      - na dně leží solné jezero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(1994)</a:t>
            </a:r>
          </a:p>
          <a:p>
            <a:r>
              <a:rPr lang="cs-CZ" sz="2400" b="1" dirty="0" smtClean="0">
                <a:latin typeface="Bookman Old Style" pitchFamily="18" charset="0"/>
              </a:rPr>
              <a:t>			</a:t>
            </a:r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30722" name="Picture 2" descr="Soubor:Death Valley basin cross section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696" y="5301208"/>
            <a:ext cx="5343525" cy="12001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95936" y="6488668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průřez</a:t>
            </a:r>
            <a:endParaRPr lang="cs-CZ" dirty="0"/>
          </a:p>
        </p:txBody>
      </p:sp>
      <p:pic>
        <p:nvPicPr>
          <p:cNvPr id="30724" name="Picture 4" descr="Soubor:Badwater DeathValley Californi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1628800"/>
            <a:ext cx="4176464" cy="3240360"/>
          </a:xfrm>
          <a:prstGeom prst="rect">
            <a:avLst/>
          </a:prstGeom>
          <a:noFill/>
        </p:spPr>
      </p:pic>
      <p:pic>
        <p:nvPicPr>
          <p:cNvPr id="30726" name="Picture 6" descr="Soubor:Death Valley Mesquite Sand Dune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572000" y="1628800"/>
            <a:ext cx="4392488" cy="32403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15616" y="4869160"/>
            <a:ext cx="23759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solné jezero </a:t>
            </a:r>
            <a:r>
              <a:rPr lang="cs-CZ" sz="1600" dirty="0" err="1" smtClean="0"/>
              <a:t>Badwater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4869160"/>
            <a:ext cx="23310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Mesquite</a:t>
            </a:r>
            <a:r>
              <a:rPr lang="cs-CZ" sz="1600" dirty="0" smtClean="0"/>
              <a:t> </a:t>
            </a:r>
            <a:r>
              <a:rPr lang="cs-CZ" sz="1600" dirty="0" err="1" smtClean="0"/>
              <a:t>Sand</a:t>
            </a:r>
            <a:r>
              <a:rPr lang="cs-CZ" sz="1600" dirty="0" smtClean="0"/>
              <a:t> </a:t>
            </a:r>
            <a:r>
              <a:rPr lang="cs-CZ" sz="1600" dirty="0" err="1" smtClean="0"/>
              <a:t>Dunes</a:t>
            </a:r>
            <a:endParaRPr lang="cs-CZ" sz="16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Puu Oo croppe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717032"/>
            <a:ext cx="4249973" cy="2736304"/>
          </a:xfrm>
          <a:prstGeom prst="rect">
            <a:avLst/>
          </a:prstGeom>
          <a:noFill/>
        </p:spPr>
      </p:pic>
      <p:pic>
        <p:nvPicPr>
          <p:cNvPr id="1030" name="Picture 6" descr="Soubor:Puu Oo looking up Kilauea - edi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717032"/>
            <a:ext cx="4212130" cy="2736304"/>
          </a:xfrm>
          <a:prstGeom prst="rect">
            <a:avLst/>
          </a:prstGeom>
          <a:noFill/>
        </p:spPr>
      </p:pic>
      <p:pic>
        <p:nvPicPr>
          <p:cNvPr id="1032" name="Picture 8" descr="Soubor:Cutaway view east rift zone Kilauea.gif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5536" y="1340768"/>
            <a:ext cx="8280920" cy="21907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404664"/>
            <a:ext cx="86693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7.Hawai </a:t>
            </a:r>
            <a:r>
              <a:rPr lang="cs-CZ" sz="2400" b="1" dirty="0" err="1" smtClean="0">
                <a:latin typeface="Bookman Old Style" pitchFamily="18" charset="0"/>
              </a:rPr>
              <a:t>Volcanoes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ostrov Havaj, dva aktivní vulkány</a:t>
            </a:r>
          </a:p>
          <a:p>
            <a:r>
              <a:rPr lang="cs-CZ" sz="2400" b="1" dirty="0" smtClean="0">
                <a:latin typeface="Bookman Old Style" pitchFamily="18" charset="0"/>
              </a:rPr>
              <a:t>			      </a:t>
            </a:r>
            <a:r>
              <a:rPr lang="cs-CZ" sz="2400" dirty="0" err="1" smtClean="0">
                <a:latin typeface="Bookman Old Style" pitchFamily="18" charset="0"/>
              </a:rPr>
              <a:t>Kilauea</a:t>
            </a:r>
            <a:r>
              <a:rPr lang="cs-CZ" sz="2400" dirty="0" smtClean="0">
                <a:latin typeface="Bookman Old Style" pitchFamily="18" charset="0"/>
              </a:rPr>
              <a:t>, </a:t>
            </a:r>
            <a:r>
              <a:rPr lang="cs-CZ" sz="2400" dirty="0" err="1" smtClean="0">
                <a:latin typeface="Bookman Old Style" pitchFamily="18" charset="0"/>
              </a:rPr>
              <a:t>Mauna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atin typeface="Bookman Old Style" pitchFamily="18" charset="0"/>
              </a:rPr>
              <a:t>Loa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(1916)</a:t>
            </a:r>
            <a:endParaRPr lang="cs-CZ" sz="2400" b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6488668"/>
            <a:ext cx="9380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latin typeface="Bookman Old Style" pitchFamily="18" charset="0"/>
              </a:rPr>
              <a:t>Kilauea</a:t>
            </a:r>
            <a:endParaRPr lang="cs-CZ" sz="16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oubor:MountRedoubtEruptio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692696"/>
            <a:ext cx="3888432" cy="2736304"/>
          </a:xfrm>
          <a:prstGeom prst="rect">
            <a:avLst/>
          </a:prstGeom>
          <a:noFill/>
        </p:spPr>
      </p:pic>
      <p:pic>
        <p:nvPicPr>
          <p:cNvPr id="34820" name="Picture 4" descr="Soubor:Lake Clark National Park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2996952"/>
            <a:ext cx="4464496" cy="3429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0"/>
            <a:ext cx="88204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8.Lake </a:t>
            </a:r>
            <a:r>
              <a:rPr lang="cs-CZ" sz="2400" b="1" dirty="0" err="1" smtClean="0">
                <a:latin typeface="Bookman Old Style" pitchFamily="18" charset="0"/>
              </a:rPr>
              <a:t>Clark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čtyři aktivní vulkány, ledovce a vodopády</a:t>
            </a:r>
          </a:p>
          <a:p>
            <a:r>
              <a:rPr lang="cs-CZ" sz="2400" dirty="0" smtClean="0">
                <a:latin typeface="Bookman Old Style" pitchFamily="18" charset="0"/>
              </a:rPr>
              <a:t>		    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(1980)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Stratovulkán Mount </a:t>
            </a:r>
            <a:r>
              <a:rPr lang="cs-CZ" sz="2400" dirty="0" err="1" smtClean="0">
                <a:latin typeface="Bookman Old Style" pitchFamily="18" charset="0"/>
              </a:rPr>
              <a:t>Redoubs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vybuchl </a:t>
            </a:r>
            <a:r>
              <a:rPr lang="cs-CZ" sz="2400" dirty="0" smtClean="0">
                <a:latin typeface="Bookman Old Style" pitchFamily="18" charset="0"/>
              </a:rPr>
              <a:t>už </a:t>
            </a:r>
            <a:r>
              <a:rPr lang="cs-CZ" sz="2400" dirty="0" smtClean="0">
                <a:latin typeface="Bookman Old Style" pitchFamily="18" charset="0"/>
              </a:rPr>
              <a:t>několikrát,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naposledy v roce 2009.   </a:t>
            </a:r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34822" name="Picture 6" descr="Soubor:MountRedoubt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3861048"/>
            <a:ext cx="3888432" cy="258085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84168" y="6488668"/>
            <a:ext cx="17620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Mount </a:t>
            </a:r>
            <a:r>
              <a:rPr lang="cs-CZ" sz="1600" dirty="0" err="1" smtClean="0"/>
              <a:t>Redoubs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3429000"/>
            <a:ext cx="32624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erupce Mount </a:t>
            </a:r>
            <a:r>
              <a:rPr lang="cs-CZ" sz="1600" dirty="0" err="1" smtClean="0"/>
              <a:t>Redoubs</a:t>
            </a:r>
            <a:r>
              <a:rPr lang="cs-CZ" sz="1600" dirty="0" smtClean="0"/>
              <a:t> (1990) 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6519446"/>
            <a:ext cx="14013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jezero </a:t>
            </a:r>
            <a:r>
              <a:rPr lang="cs-CZ" sz="1600" dirty="0" err="1" smtClean="0"/>
              <a:t>Clark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Soubor:Everglades National Park cypres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068960"/>
            <a:ext cx="4176464" cy="3420642"/>
          </a:xfrm>
          <a:prstGeom prst="rect">
            <a:avLst/>
          </a:prstGeom>
          <a:noFill/>
        </p:spPr>
      </p:pic>
      <p:pic>
        <p:nvPicPr>
          <p:cNvPr id="35844" name="Picture 4" descr="Soubor:Everglades Natl Park Alligato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3068960"/>
            <a:ext cx="4392488" cy="33843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8234" y="404664"/>
            <a:ext cx="913102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9.Everglades </a:t>
            </a:r>
            <a:r>
              <a:rPr lang="cs-CZ" sz="2400" dirty="0" smtClean="0">
                <a:latin typeface="Bookman Old Style" pitchFamily="18" charset="0"/>
              </a:rPr>
              <a:t>– mokřad vytvořený řekou </a:t>
            </a:r>
            <a:r>
              <a:rPr lang="cs-CZ" sz="2400" dirty="0" err="1" smtClean="0">
                <a:latin typeface="Bookman Old Style" pitchFamily="18" charset="0"/>
              </a:rPr>
              <a:t>Pahayokee</a:t>
            </a:r>
            <a:r>
              <a:rPr lang="cs-CZ" sz="2400" dirty="0" smtClean="0">
                <a:latin typeface="Bookman Old Style" pitchFamily="18" charset="0"/>
              </a:rPr>
              <a:t> (řeka</a:t>
            </a:r>
          </a:p>
          <a:p>
            <a:r>
              <a:rPr lang="cs-CZ" sz="2400" dirty="0" smtClean="0">
                <a:latin typeface="Bookman Old Style" pitchFamily="18" charset="0"/>
              </a:rPr>
              <a:t> 		     trávy), hluboká 15 cm, široká 80 km</a:t>
            </a:r>
          </a:p>
          <a:p>
            <a:r>
              <a:rPr lang="cs-CZ" sz="2400" dirty="0" smtClean="0">
                <a:latin typeface="Bookman Old Style" pitchFamily="18" charset="0"/>
              </a:rPr>
              <a:t>		     chrání se aligátoři, krokodýli, </a:t>
            </a:r>
            <a:r>
              <a:rPr lang="cs-CZ" sz="2400" dirty="0" smtClean="0">
                <a:latin typeface="Bookman Old Style" pitchFamily="18" charset="0"/>
              </a:rPr>
              <a:t>pumy, </a:t>
            </a:r>
            <a:r>
              <a:rPr lang="cs-CZ" sz="2400" dirty="0" smtClean="0">
                <a:latin typeface="Bookman Old Style" pitchFamily="18" charset="0"/>
              </a:rPr>
              <a:t>ptáci…</a:t>
            </a:r>
          </a:p>
          <a:p>
            <a:r>
              <a:rPr lang="cs-CZ" sz="2400" dirty="0" smtClean="0">
                <a:latin typeface="Bookman Old Style" pitchFamily="18" charset="0"/>
              </a:rPr>
              <a:t>		     </a:t>
            </a:r>
            <a:r>
              <a:rPr lang="cs-CZ" sz="2400" dirty="0" smtClean="0">
                <a:solidFill>
                  <a:srgbClr val="C00000"/>
                </a:solidFill>
                <a:latin typeface="Bookman Old Style" pitchFamily="18" charset="0"/>
              </a:rPr>
              <a:t>(1934)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Turistická atrakce – </a:t>
            </a:r>
            <a:r>
              <a:rPr lang="cs-CZ" sz="2400" dirty="0" err="1" smtClean="0">
                <a:latin typeface="Bookman Old Style" pitchFamily="18" charset="0"/>
              </a:rPr>
              <a:t>airboats</a:t>
            </a:r>
            <a:r>
              <a:rPr lang="cs-CZ" sz="2400" dirty="0" smtClean="0">
                <a:latin typeface="Bookman Old Style" pitchFamily="18" charset="0"/>
              </a:rPr>
              <a:t> (vznášedlo)  </a:t>
            </a:r>
            <a:endParaRPr lang="cs-CZ" sz="2400" b="1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		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31640" y="6519446"/>
            <a:ext cx="17604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mangrovový les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6519446"/>
            <a:ext cx="10070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aligátor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1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1147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Bookman Old Style" pitchFamily="18" charset="0"/>
                <a:ea typeface="BatangChe" pitchFamily="49" charset="-127"/>
              </a:rPr>
              <a:t>Stát s nejsilnější ekonomikou</a:t>
            </a:r>
            <a:endParaRPr lang="cs-CZ" sz="4000" b="1" dirty="0">
              <a:solidFill>
                <a:srgbClr val="92D050"/>
              </a:solidFill>
              <a:latin typeface="Bookman Old Style" pitchFamily="18" charset="0"/>
              <a:ea typeface="BatangChe" pitchFamily="49" charset="-127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1268760"/>
            <a:ext cx="201622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USA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63888" y="1268760"/>
            <a:ext cx="201622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ČÍNA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444208" y="1268760"/>
            <a:ext cx="223224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NĚMECKO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9712" y="2492896"/>
            <a:ext cx="5078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Bookman Old Style" pitchFamily="18" charset="0"/>
              </a:rPr>
              <a:t>Majitel </a:t>
            </a:r>
            <a:r>
              <a:rPr lang="cs-CZ" sz="4000" b="1" dirty="0" err="1" smtClean="0">
                <a:solidFill>
                  <a:srgbClr val="92D050"/>
                </a:solidFill>
                <a:latin typeface="Bookman Old Style" pitchFamily="18" charset="0"/>
              </a:rPr>
              <a:t>Microsoftu</a:t>
            </a:r>
            <a:endParaRPr lang="cs-CZ" sz="40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5536" y="3501008"/>
            <a:ext cx="237626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STEVE JOBS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75856" y="3501008"/>
            <a:ext cx="237626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BILL GATES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228184" y="3501008"/>
            <a:ext cx="25202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BILL CLINTON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4581128"/>
            <a:ext cx="67201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Bookman Old Style" pitchFamily="18" charset="0"/>
              </a:rPr>
              <a:t>Nejoblíbenější sport USA</a:t>
            </a:r>
            <a:endParaRPr lang="cs-CZ" sz="40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39552" y="5661248"/>
            <a:ext cx="237626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FOTBAL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419872" y="5661248"/>
            <a:ext cx="237626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BASEBALL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228184" y="5661248"/>
            <a:ext cx="237626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ŠACHY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10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14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15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1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23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24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2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32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33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3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10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10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10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10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49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50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5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58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59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6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1000" autoRev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8" dur="1000" autoRev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9" dur="1000" autoRev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1000" autoRev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75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76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7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3378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Bookman Old Style" pitchFamily="18" charset="0"/>
              </a:rPr>
              <a:t>Nejstarší národní park USA i světa</a:t>
            </a:r>
            <a:endParaRPr lang="cs-CZ" sz="40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0837" y="1196752"/>
            <a:ext cx="34918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YELLOWSTONSKÝ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07904" y="1196752"/>
            <a:ext cx="187220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ARCHES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24128" y="1196752"/>
            <a:ext cx="32403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EVERGLADES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2204864"/>
            <a:ext cx="5705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Bookman Old Style" pitchFamily="18" charset="0"/>
              </a:rPr>
              <a:t>Nejhlubší jezero USA</a:t>
            </a:r>
            <a:endParaRPr lang="cs-CZ" sz="40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444208" y="3212976"/>
            <a:ext cx="25202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CRATER LAKE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9512" y="3212976"/>
            <a:ext cx="230425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LAKE CLARK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27784" y="3212976"/>
            <a:ext cx="367240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HAWAI VULCANOES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4365104"/>
            <a:ext cx="5950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Bookman Old Style" pitchFamily="18" charset="0"/>
              </a:rPr>
              <a:t>Nejteplejší místo USA</a:t>
            </a:r>
            <a:endParaRPr lang="cs-CZ" sz="40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79512" y="5517232"/>
            <a:ext cx="32403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GRAND CANYON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91880" y="5517232"/>
            <a:ext cx="280831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DEATH VALLEY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372200" y="5517232"/>
            <a:ext cx="259228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YOSEMITSKÝ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14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15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1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23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24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2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32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33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3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41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42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4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1000" autoRev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1" dur="1000" autoRev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2" dur="1000" autoRev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1000" autoRev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58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59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6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10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8" dur="10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9" dur="10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10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75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76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7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836712"/>
            <a:ext cx="889248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b="1" dirty="0" smtClean="0"/>
          </a:p>
          <a:p>
            <a:r>
              <a:rPr lang="cs-CZ" sz="1400" dirty="0" smtClean="0"/>
              <a:t>Doplňte názvy vyznačených národních parků.</a:t>
            </a:r>
            <a:r>
              <a:rPr lang="cs-CZ" sz="1400" b="1" dirty="0" smtClean="0"/>
              <a:t>		</a:t>
            </a:r>
            <a:r>
              <a:rPr lang="cs-CZ" sz="1400" dirty="0" smtClean="0"/>
              <a:t>Nápověda:  1. </a:t>
            </a:r>
            <a:r>
              <a:rPr lang="cs-CZ" sz="1400" dirty="0" err="1" smtClean="0"/>
              <a:t>Yellowstonský</a:t>
            </a:r>
            <a:endParaRPr lang="cs-CZ" sz="1400" dirty="0" smtClean="0"/>
          </a:p>
          <a:p>
            <a:r>
              <a:rPr lang="cs-CZ" sz="1400" dirty="0" smtClean="0"/>
              <a:t>							    2. </a:t>
            </a:r>
            <a:r>
              <a:rPr lang="cs-CZ" sz="1400" dirty="0" err="1" smtClean="0"/>
              <a:t>Arches</a:t>
            </a:r>
            <a:endParaRPr lang="cs-CZ" sz="1400" dirty="0" smtClean="0"/>
          </a:p>
          <a:p>
            <a:r>
              <a:rPr lang="cs-CZ" sz="1400" dirty="0" smtClean="0"/>
              <a:t>							    3. </a:t>
            </a:r>
            <a:r>
              <a:rPr lang="cs-CZ" sz="1400" dirty="0" err="1" smtClean="0"/>
              <a:t>Everglades</a:t>
            </a:r>
            <a:endParaRPr lang="cs-CZ" sz="1400" dirty="0" smtClean="0"/>
          </a:p>
          <a:p>
            <a:r>
              <a:rPr lang="cs-CZ" sz="1400" dirty="0" smtClean="0"/>
              <a:t>							    4. </a:t>
            </a:r>
            <a:r>
              <a:rPr lang="cs-CZ" sz="1400" dirty="0" err="1" smtClean="0"/>
              <a:t>Lake</a:t>
            </a:r>
            <a:r>
              <a:rPr lang="cs-CZ" sz="1400" dirty="0" smtClean="0"/>
              <a:t> </a:t>
            </a:r>
            <a:r>
              <a:rPr lang="cs-CZ" sz="1400" dirty="0" err="1" smtClean="0"/>
              <a:t>Clark</a:t>
            </a:r>
            <a:endParaRPr lang="cs-CZ" sz="1400" dirty="0" smtClean="0"/>
          </a:p>
          <a:p>
            <a:r>
              <a:rPr lang="cs-CZ" sz="1400" dirty="0" smtClean="0"/>
              <a:t>							    5. </a:t>
            </a:r>
            <a:r>
              <a:rPr lang="cs-CZ" sz="1400" dirty="0" err="1" smtClean="0"/>
              <a:t>Crater</a:t>
            </a:r>
            <a:r>
              <a:rPr lang="cs-CZ" sz="1400" dirty="0" smtClean="0"/>
              <a:t> </a:t>
            </a:r>
            <a:r>
              <a:rPr lang="cs-CZ" sz="1400" dirty="0" err="1" smtClean="0"/>
              <a:t>Lake</a:t>
            </a:r>
            <a:endParaRPr lang="cs-CZ" sz="1400" dirty="0" smtClean="0"/>
          </a:p>
          <a:p>
            <a:r>
              <a:rPr lang="cs-CZ" sz="1400" dirty="0" smtClean="0"/>
              <a:t>							    6. </a:t>
            </a:r>
            <a:r>
              <a:rPr lang="cs-CZ" sz="1400" dirty="0" err="1" smtClean="0"/>
              <a:t>Hawai</a:t>
            </a:r>
            <a:r>
              <a:rPr lang="cs-CZ" sz="1400" dirty="0" smtClean="0"/>
              <a:t> </a:t>
            </a:r>
            <a:r>
              <a:rPr lang="cs-CZ" sz="1400" dirty="0" err="1" smtClean="0"/>
              <a:t>Vulcanoes</a:t>
            </a:r>
            <a:endParaRPr lang="cs-CZ" sz="1400" dirty="0" smtClean="0"/>
          </a:p>
          <a:p>
            <a:r>
              <a:rPr lang="cs-CZ" sz="1400" dirty="0" smtClean="0"/>
              <a:t>							    7. Grand </a:t>
            </a:r>
            <a:r>
              <a:rPr lang="cs-CZ" sz="1400" dirty="0" err="1" smtClean="0"/>
              <a:t>Canyon</a:t>
            </a:r>
            <a:endParaRPr lang="cs-CZ" sz="1400" dirty="0" smtClean="0"/>
          </a:p>
          <a:p>
            <a:r>
              <a:rPr lang="cs-CZ" sz="1400" dirty="0" smtClean="0"/>
              <a:t>							    8. </a:t>
            </a:r>
            <a:r>
              <a:rPr lang="cs-CZ" sz="1400" dirty="0" err="1" smtClean="0"/>
              <a:t>Death</a:t>
            </a:r>
            <a:r>
              <a:rPr lang="cs-CZ" sz="1400" dirty="0" smtClean="0"/>
              <a:t> </a:t>
            </a:r>
            <a:r>
              <a:rPr lang="cs-CZ" sz="1400" dirty="0" err="1" smtClean="0"/>
              <a:t>Valley</a:t>
            </a:r>
            <a:endParaRPr lang="cs-CZ" sz="1400" dirty="0" smtClean="0"/>
          </a:p>
          <a:p>
            <a:r>
              <a:rPr lang="cs-CZ" sz="1400" dirty="0" smtClean="0"/>
              <a:t>							    9. </a:t>
            </a:r>
            <a:r>
              <a:rPr lang="cs-CZ" sz="1400" dirty="0" err="1" smtClean="0"/>
              <a:t>Yosemitský</a:t>
            </a:r>
            <a:r>
              <a:rPr lang="cs-CZ" sz="1400" b="1" dirty="0" smtClean="0"/>
              <a:t>	 	</a:t>
            </a:r>
            <a:endParaRPr lang="cs-CZ" sz="1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476672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Pracovní list</a:t>
            </a:r>
            <a:endParaRPr lang="cs-CZ" b="1" u="sng" dirty="0"/>
          </a:p>
        </p:txBody>
      </p:sp>
      <p:pic>
        <p:nvPicPr>
          <p:cNvPr id="37892" name="Picture 4" descr="https://www.email.cz/download/i/ijqknEwRDy3_9KUBvCspwKSETN62ByiSfOfCUBa5iFI6ZWevP9PLWPlMAxaFWI8iIGQbLt4/MAPA12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72816"/>
            <a:ext cx="5904656" cy="44644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6525344"/>
            <a:ext cx="1826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viz str.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548680"/>
            <a:ext cx="8784976" cy="88024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http://upload.wikimedia.org/wikipedia/commons/0/05/Coal_mine_Wyoming.jpg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  <a:hlinkClick r:id="rId3"/>
              </a:rPr>
              <a:t>http://upload.wikimedia.org/wikipedia/commons/thumb/3/3b/11-09-fotofluege-cux-allg-25a.jpg/600px-11-09-fotofluege-cux-allg-25a.jpg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CC99"/>
                </a:solidFill>
              </a:rPr>
              <a:t>ropní plošina</a:t>
            </a:r>
          </a:p>
          <a:p>
            <a:r>
              <a:rPr lang="cs-CZ" dirty="0" smtClean="0">
                <a:solidFill>
                  <a:srgbClr val="002060"/>
                </a:solidFill>
                <a:hlinkClick r:id="rId4"/>
              </a:rPr>
              <a:t>http://upload.wikimedia.org/wikipedia/commons/thumb/2/2f/US_Locator_Blank.svg/286px-US_Locator_Blank.svg.pngmapa</a:t>
            </a:r>
            <a:r>
              <a:rPr lang="cs-CZ" dirty="0" smtClean="0">
                <a:solidFill>
                  <a:srgbClr val="00CC99"/>
                </a:solidFill>
              </a:rPr>
              <a:t>USA </a:t>
            </a:r>
          </a:p>
          <a:p>
            <a:r>
              <a:rPr lang="cs-CZ" dirty="0" smtClean="0">
                <a:solidFill>
                  <a:srgbClr val="002060"/>
                </a:solidFill>
                <a:hlinkClick r:id="rId5"/>
              </a:rPr>
              <a:t>http://upload.wikimedia.org/wikipedia/commons/f/f4/Yellowstone_Nationalpark3.jpg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9999"/>
                </a:solidFill>
              </a:rPr>
              <a:t>http://upload.wikimedia.org/wikipedia/commons/thumb/3/3f/Grand_Prismatic_Spring_and_Midway_Geyser_Basin_from_above.jpg/800px-Grand_Prismatic_Spring_and_Midway_Geyser_Basin_from_above.jpg </a:t>
            </a:r>
            <a:r>
              <a:rPr lang="cs-CZ" dirty="0" err="1" smtClean="0">
                <a:solidFill>
                  <a:srgbClr val="009999"/>
                </a:solidFill>
              </a:rPr>
              <a:t>Yellowstone</a:t>
            </a:r>
            <a:endParaRPr lang="cs-CZ" dirty="0" smtClean="0">
              <a:solidFill>
                <a:srgbClr val="009999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  <a:hlinkClick r:id="rId6"/>
              </a:rPr>
              <a:t>http://upload.wikimedia.org/wikipedia/commons/thumb/b/b9/A_rainbow_over_Bridalveil_Fall_seen_from_Tunnel_View_in_Yosemite_NP.jpg/800px-A_rainbow_over_Bridalveil_Fall_seen_from_Tunnel_View_in_Yosemite_NP.jpg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7"/>
              </a:rPr>
              <a:t>http://upload.wikimedia.org/wikipedia/commons/thumb/e/e2/Yosemite_El_Capitan.jpg/800px-Yosemite_El_Capitan.jpg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  <a:hlinkClick r:id="rId8"/>
              </a:rPr>
              <a:t>http://upload.wikimedia.org/wikipedia/commons/thumb/e/ec/Yosemite.JPG/800px-Yosemite.JPG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9"/>
              </a:rPr>
              <a:t>http://upload.wikimedia.org/wikipedia/commons/thumb/7/72/Half_Dome_at_sunset.jpg/800px-Half_Dome_at_sunset.jpg</a:t>
            </a:r>
            <a:endParaRPr lang="cs-CZ" dirty="0" smtClean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0"/>
            <a:ext cx="16065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Zdroje</a:t>
            </a:r>
            <a:endParaRPr lang="cs-CZ" sz="36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88640"/>
            <a:ext cx="8964488" cy="81868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solidFill>
                <a:srgbClr val="002060"/>
              </a:solidFill>
              <a:hlinkClick r:id="rId2"/>
            </a:endParaRPr>
          </a:p>
          <a:p>
            <a:endParaRPr lang="cs-CZ" dirty="0" smtClean="0">
              <a:solidFill>
                <a:srgbClr val="002060"/>
              </a:solidFill>
              <a:hlinkClick r:id="rId2"/>
            </a:endParaRPr>
          </a:p>
          <a:p>
            <a:endParaRPr lang="cs-CZ" dirty="0" smtClean="0">
              <a:solidFill>
                <a:srgbClr val="002060"/>
              </a:solidFill>
              <a:hlinkClick r:id="rId2"/>
            </a:endParaRPr>
          </a:p>
          <a:p>
            <a:endParaRPr lang="cs-CZ" dirty="0" smtClean="0">
              <a:solidFill>
                <a:srgbClr val="002060"/>
              </a:solidFill>
              <a:hlinkClick r:id="rId2"/>
            </a:endParaRPr>
          </a:p>
          <a:p>
            <a:endParaRPr lang="cs-CZ" dirty="0" smtClean="0">
              <a:solidFill>
                <a:srgbClr val="002060"/>
              </a:solidFill>
              <a:hlinkClick r:id="rId2"/>
            </a:endParaRPr>
          </a:p>
          <a:p>
            <a:endParaRPr lang="cs-CZ" dirty="0" smtClean="0">
              <a:solidFill>
                <a:srgbClr val="002060"/>
              </a:solidFill>
              <a:hlinkClick r:id="rId2"/>
            </a:endParaRPr>
          </a:p>
          <a:p>
            <a:endParaRPr lang="cs-CZ" dirty="0" smtClean="0">
              <a:solidFill>
                <a:srgbClr val="002060"/>
              </a:solidFill>
              <a:hlinkClick r:id="rId2"/>
            </a:endParaRPr>
          </a:p>
          <a:p>
            <a:endParaRPr lang="cs-CZ" dirty="0" smtClean="0">
              <a:solidFill>
                <a:srgbClr val="002060"/>
              </a:solidFill>
              <a:hlinkClick r:id="rId2"/>
            </a:endParaRPr>
          </a:p>
          <a:p>
            <a:endParaRPr lang="cs-CZ" dirty="0" smtClean="0">
              <a:solidFill>
                <a:srgbClr val="002060"/>
              </a:solidFill>
              <a:hlinkClick r:id="rId2"/>
            </a:endParaRPr>
          </a:p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http://upload.wikimedia.org/wikipedia/commons/thumb/d/db/Delicate_Arch_img.JPG/800px-Delicate_Arch_img.JPG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  <a:hlinkClick r:id="rId3"/>
              </a:rPr>
              <a:t>http://upload.wikimedia.org/wikipedia/commons/thumb/4/46/Pohled_na_park.JPG/800px-Pohled_na_park.JPG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  <a:hlinkClick r:id="rId4"/>
              </a:rPr>
              <a:t>http://upload.wikimedia.org/wikipedia/commons/thumb/c/c8/Aerial_Crater_Lake.jpg/800px-Aerial_Crater_Lake.jpg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5"/>
              </a:rPr>
              <a:t>http://upload.wikimedia.org/wikipedia/commons/thumb/0/0f/Crater_Lake_Satellite_Map.jpg/413px-Crater_Lake_Satellite_Map.jpg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6"/>
              </a:rPr>
              <a:t>http://upload.wikimedia.org/wikipedia/commons/b/b5/Crater_lake_oregon.jpg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7"/>
              </a:rPr>
              <a:t>http://upload.wikimedia.org/wikipedia/commons/b/b3/Death_Valley_basin_cross_section.png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8"/>
              </a:rPr>
              <a:t>http://upload.wikimedia.org/wikipedia/commons/thumb/4/45/Badwater_DeathValley_California.jpg/800px-Badwater_DeathValley_California.jpg</a:t>
            </a:r>
            <a:endParaRPr lang="cs-CZ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188640"/>
            <a:ext cx="91440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  <a:hlinkClick r:id="rId9"/>
              </a:rPr>
              <a:t>http://upload.wikimedia.org/wikipedia/commons/thumb/1/1f/GrandNP.jpg/800px-GrandNP.jpg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10"/>
              </a:rPr>
              <a:t>http://upload.wikimedia.org/wikipedia/commons/thumb/9/9f/Grand_Canyon_from_Moran_Point.jpeg/800px-Grand_Canyon_from_Moran_Point.jpeg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11"/>
              </a:rPr>
              <a:t>http://upload.wikimedia.org/wikipedia/commons/thumb/2/2d/Grand_Canyon_-_North_Rim_Panorama_-_Sept_2004.jpg/1000px-Grand_Canyon_-_North_Rim_Panorama_-_Sept_2004.jpg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12"/>
              </a:rPr>
              <a:t>http://upload.wikimedia.org/wikipedia/commons/thumb/b/be/Balanced_rock.JPG/450px-Balanced_rock.JPG</a:t>
            </a:r>
            <a:endParaRPr lang="cs-CZ" dirty="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88924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http://upload.wikimedia.org/wikipedia/commons/thumb/6/62/Death_Valley_Mesquite_Sand_Dunes.jpg/800px-Death_Valley_Mesquite_Sand_Dunes.jpg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3"/>
              </a:rPr>
              <a:t>http://upload.wikimedia.org/wikipedia/commons/thumb/b/b8/Puu_Oo_looking_up_Kilauea_-_edit.jpg/800px-Puu_Oo_looking_up_Kilauea_-_edit.jpg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4"/>
              </a:rPr>
              <a:t>http://upload.wikimedia.org/wikipedia/commons/a/a1/Cutaway_view_east_rift_zone_Kilauea.gif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5"/>
              </a:rPr>
              <a:t>http://upload.wikimedia.org/wikipedia/commons/thumb/6/6d/Puu_Oo_cropped.jpg/800px-Puu_Oo_cropped.jpg</a:t>
            </a:r>
            <a:r>
              <a:rPr lang="cs-CZ" dirty="0" smtClean="0">
                <a:solidFill>
                  <a:srgbClr val="00CC99"/>
                </a:solidFill>
              </a:rPr>
              <a:t>výbuchsopky </a:t>
            </a:r>
          </a:p>
          <a:p>
            <a:r>
              <a:rPr lang="cs-CZ" dirty="0" smtClean="0">
                <a:solidFill>
                  <a:srgbClr val="002060"/>
                </a:solidFill>
                <a:hlinkClick r:id="rId6"/>
              </a:rPr>
              <a:t>http://upload.wikimedia.org/wikipedia/commons/thumb/1/17/MountRedoubtEruption.jpg/800px-MountRedoubtEruption.jpg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7"/>
              </a:rPr>
              <a:t>http://upload.wikimedia.org/wikipedia/commons/a/ac/Lake_Clark_National_Park.jpg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8"/>
              </a:rPr>
              <a:t>http://upload.wikimedia.org/wikipedia/commons/thumb/7/74/MountRedoubt.jpg/800px-MountRedoubt.jp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9"/>
              </a:rPr>
              <a:t>http://upload.wikimedia.org/wikipedia/commons/thumb/6/68/Everglades_National_Park_cypress.jpg/800px-Everglades_National_Park_cypress.jpg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  <a:hlinkClick r:id="rId10"/>
              </a:rPr>
              <a:t>http://upload.wikimedia.org/wikipedia/commons/thumb/7/71/Everglades_Natl_Park_Alligator.jpg/800px-Everglades_Natl_Park_Alligator.jpg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1276</TotalTime>
  <Words>655</Words>
  <Application>Microsoft Office PowerPoint</Application>
  <PresentationFormat>Předvádění na obrazovce (4:3)</PresentationFormat>
  <Paragraphs>230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129</cp:revision>
  <dcterms:created xsi:type="dcterms:W3CDTF">2013-11-22T21:11:44Z</dcterms:created>
  <dcterms:modified xsi:type="dcterms:W3CDTF">2014-08-26T09:18:38Z</dcterms:modified>
</cp:coreProperties>
</file>