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7"/>
  </p:notesMasterIdLst>
  <p:sldIdLst>
    <p:sldId id="260" r:id="rId2"/>
    <p:sldId id="257" r:id="rId3"/>
    <p:sldId id="258" r:id="rId4"/>
    <p:sldId id="259" r:id="rId5"/>
    <p:sldId id="262" r:id="rId6"/>
    <p:sldId id="263" r:id="rId7"/>
    <p:sldId id="264" r:id="rId8"/>
    <p:sldId id="280" r:id="rId9"/>
    <p:sldId id="267" r:id="rId10"/>
    <p:sldId id="265" r:id="rId11"/>
    <p:sldId id="266" r:id="rId12"/>
    <p:sldId id="273" r:id="rId13"/>
    <p:sldId id="274" r:id="rId14"/>
    <p:sldId id="276" r:id="rId15"/>
    <p:sldId id="268" r:id="rId16"/>
    <p:sldId id="269" r:id="rId17"/>
    <p:sldId id="270" r:id="rId18"/>
    <p:sldId id="271" r:id="rId19"/>
    <p:sldId id="272" r:id="rId20"/>
    <p:sldId id="277" r:id="rId21"/>
    <p:sldId id="278" r:id="rId22"/>
    <p:sldId id="279" r:id="rId23"/>
    <p:sldId id="281" r:id="rId24"/>
    <p:sldId id="261" r:id="rId25"/>
    <p:sldId id="27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19" autoAdjust="0"/>
    <p:restoredTop sz="94660"/>
  </p:normalViewPr>
  <p:slideViewPr>
    <p:cSldViewPr>
      <p:cViewPr varScale="1">
        <p:scale>
          <a:sx n="97" d="100"/>
          <a:sy n="97" d="100"/>
        </p:scale>
        <p:origin x="-2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69FEB1-20DF-47FC-9174-D763E82997B4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E08D5-F538-4B0C-9B0E-EAB8F778A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6026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FE14E0C-52EE-437D-B010-3BE7AC6B5842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C65DDF8-3CA5-49C2-8898-1A102E94A7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c/c7/Canada_(orthographic_projection).svg" TargetMode="External"/><Relationship Id="rId5" Type="http://schemas.openxmlformats.org/officeDocument/2006/relationships/image" Target="../media/image2.png"/><Relationship Id="rId4" Type="http://schemas.openxmlformats.org/officeDocument/2006/relationships/hyperlink" Target="//upload.wikimedia.org/wikipedia/commons/c/cf/Flag_of_Canada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sk.wikipedia.org/wiki/S%C3%BAbor:Political_map_of_Canada.pn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audio" Target="../media/audio3.wav"/><Relationship Id="rId7" Type="http://schemas.openxmlformats.org/officeDocument/2006/relationships/hyperlink" Target="//upload.wikimedia.org/wikipedia/commons/5/57/Banff.JPG" TargetMode="External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//upload.wikimedia.org/wikipedia/commons/3/31/Moraine_lake.JPG" TargetMode="External"/><Relationship Id="rId10" Type="http://schemas.openxmlformats.org/officeDocument/2006/relationships/image" Target="../media/image8.jpeg"/><Relationship Id="rId4" Type="http://schemas.openxmlformats.org/officeDocument/2006/relationships/audio" Target="../media/audio5.wav"/><Relationship Id="rId9" Type="http://schemas.openxmlformats.org/officeDocument/2006/relationships/hyperlink" Target="//upload.wikimedia.org/wikipedia/commons/e/e1/Banff2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0/Helen056.jpg" TargetMode="External"/><Relationship Id="rId13" Type="http://schemas.openxmlformats.org/officeDocument/2006/relationships/image" Target="../media/image12.jpeg"/><Relationship Id="rId3" Type="http://schemas.openxmlformats.org/officeDocument/2006/relationships/audio" Target="../media/audio7.wav"/><Relationship Id="rId7" Type="http://schemas.openxmlformats.org/officeDocument/2006/relationships/image" Target="../media/image9.jpeg"/><Relationship Id="rId12" Type="http://schemas.openxmlformats.org/officeDocument/2006/relationships/hyperlink" Target="//upload.wikimedia.org/wikipedia/commons/4/47/Rainiersourdoughridge.jpg" TargetMode="External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e/e5/ColumbiaGorge_CapeHorn.jpg" TargetMode="External"/><Relationship Id="rId11" Type="http://schemas.openxmlformats.org/officeDocument/2006/relationships/image" Target="../media/image11.jpeg"/><Relationship Id="rId5" Type="http://schemas.openxmlformats.org/officeDocument/2006/relationships/audio" Target="../media/audio9.wav"/><Relationship Id="rId10" Type="http://schemas.openxmlformats.org/officeDocument/2006/relationships/hyperlink" Target="//upload.wikimedia.org/wikipedia/commons/3/3e/BakerRiverWashington.jpg" TargetMode="External"/><Relationship Id="rId4" Type="http://schemas.openxmlformats.org/officeDocument/2006/relationships/audio" Target="../media/audio8.wav"/><Relationship Id="rId9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4/Maligne_lake.JPG" TargetMode="External"/><Relationship Id="rId13" Type="http://schemas.openxmlformats.org/officeDocument/2006/relationships/image" Target="../media/image16.jpeg"/><Relationship Id="rId3" Type="http://schemas.openxmlformats.org/officeDocument/2006/relationships/audio" Target="../media/audio10.wav"/><Relationship Id="rId7" Type="http://schemas.openxmlformats.org/officeDocument/2006/relationships/image" Target="../media/image13.jpeg"/><Relationship Id="rId12" Type="http://schemas.openxmlformats.org/officeDocument/2006/relationships/hyperlink" Target="//upload.wikimedia.org/wikipedia/commons/2/2d/Grizzlymumcubs-c01.jpg" TargetMode="External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e/e4/Jasper_priroda.JPG" TargetMode="External"/><Relationship Id="rId11" Type="http://schemas.openxmlformats.org/officeDocument/2006/relationships/image" Target="../media/image15.jpeg"/><Relationship Id="rId5" Type="http://schemas.openxmlformats.org/officeDocument/2006/relationships/audio" Target="../media/audio3.wav"/><Relationship Id="rId10" Type="http://schemas.openxmlformats.org/officeDocument/2006/relationships/hyperlink" Target="//upload.wikimedia.org/wikipedia/commons/9/9f/Jasper_town.JPG" TargetMode="External"/><Relationship Id="rId4" Type="http://schemas.openxmlformats.org/officeDocument/2006/relationships/audio" Target="../media/audio11.wav"/><Relationship Id="rId9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audio" Target="../media/audio1.wav"/><Relationship Id="rId7" Type="http://schemas.openxmlformats.org/officeDocument/2006/relationships/hyperlink" Target="//upload.wikimedia.org/wikipedia/commons/c/c6/Twin_falls.JPG" TargetMode="External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hyperlink" Target="//upload.wikimedia.org/wikipedia/commons/6/6a/Takakkaw_falls.JPG" TargetMode="External"/><Relationship Id="rId10" Type="http://schemas.openxmlformats.org/officeDocument/2006/relationships/image" Target="../media/image19.jpeg"/><Relationship Id="rId4" Type="http://schemas.openxmlformats.org/officeDocument/2006/relationships/audio" Target="../media/audio12.wav"/><Relationship Id="rId9" Type="http://schemas.openxmlformats.org/officeDocument/2006/relationships/hyperlink" Target="//upload.wikimedia.org/wikipedia/commons/7/77/Emerald_lake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audio" Target="../media/audio6.wav"/><Relationship Id="rId7" Type="http://schemas.openxmlformats.org/officeDocument/2006/relationships/hyperlink" Target="//upload.wikimedia.org/wikipedia/commons/6/6f/Glacier_np_canada2.JPG" TargetMode="External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hyperlink" Target="http://cs.wikipedia.org/wiki/Soubor:Eastbound_over_SCB.jpg" TargetMode="External"/><Relationship Id="rId10" Type="http://schemas.openxmlformats.org/officeDocument/2006/relationships/image" Target="../media/image22.jpeg"/><Relationship Id="rId4" Type="http://schemas.openxmlformats.org/officeDocument/2006/relationships/audio" Target="../media/audio4.wav"/><Relationship Id="rId9" Type="http://schemas.openxmlformats.org/officeDocument/2006/relationships/hyperlink" Target="//upload.wikimedia.org/wikipedia/commons/5/54/Glacier_np_canada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c/OttawaCollage.pn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7/Montreal_Twilight_Panorama_2006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3/Vancouver_ib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6/Skyline_of_Toronto_viewed_from_Harbour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4/PengrowthSaddledomeDay.jpg" TargetMode="External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VY_32_INOVACE_06_Z67_05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46042837"/>
              </p:ext>
            </p:extLst>
          </p:nvPr>
        </p:nvGraphicFramePr>
        <p:xfrm>
          <a:off x="539552" y="2708920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26.11.2013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Tematická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Kanada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Anotace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943539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obsahuje učivo jedné vyučovací hodiny – Kanada.</a:t>
            </a:r>
          </a:p>
          <a:p>
            <a:endParaRPr lang="cs-CZ" dirty="0" smtClean="0"/>
          </a:p>
          <a:p>
            <a:r>
              <a:rPr lang="cs-CZ" dirty="0" smtClean="0"/>
              <a:t>Str.4 až 7 – obsahují výklad učiva. Str.4 a 5 obsahují obrázky a mapy. Text se</a:t>
            </a:r>
          </a:p>
          <a:p>
            <a:r>
              <a:rPr lang="cs-CZ" dirty="0" smtClean="0"/>
              <a:t>	     objeví po kliknutí se světelným efektem. Obrázky a mapy i se zvukovým </a:t>
            </a:r>
          </a:p>
          <a:p>
            <a:r>
              <a:rPr lang="cs-CZ" dirty="0" smtClean="0"/>
              <a:t>	     efektem.</a:t>
            </a:r>
          </a:p>
          <a:p>
            <a:r>
              <a:rPr lang="cs-CZ" dirty="0" smtClean="0"/>
              <a:t>Str.8 – mapa přírodní poměry.</a:t>
            </a:r>
          </a:p>
          <a:p>
            <a:r>
              <a:rPr lang="cs-CZ" dirty="0" smtClean="0"/>
              <a:t>Str.9 až 13 – vybrané národní parky Kanady. Text se po kliknutí objeví se  </a:t>
            </a:r>
          </a:p>
          <a:p>
            <a:r>
              <a:rPr lang="cs-CZ" dirty="0" smtClean="0"/>
              <a:t>	       světelným efektem a fotografie i se zvukovým efektem.</a:t>
            </a:r>
          </a:p>
          <a:p>
            <a:r>
              <a:rPr lang="cs-CZ" dirty="0" smtClean="0"/>
              <a:t>Str.14 – popis vybraných měst Kanady.</a:t>
            </a:r>
          </a:p>
          <a:p>
            <a:r>
              <a:rPr lang="cs-CZ" dirty="0" smtClean="0"/>
              <a:t>Str.15 až 19 – kvízové otázky na vybraná města Kanady. Dvě nesprávné odpovědi </a:t>
            </a:r>
          </a:p>
          <a:p>
            <a:r>
              <a:rPr lang="cs-CZ" dirty="0" smtClean="0"/>
              <a:t>	         se po kliknutí ztratí se světelným efektem. Při kliknutí na správnou</a:t>
            </a:r>
          </a:p>
          <a:p>
            <a:r>
              <a:rPr lang="cs-CZ" dirty="0" smtClean="0"/>
              <a:t>	         odpověď se změní barva pole a objeví se fotka města se světelným </a:t>
            </a:r>
          </a:p>
          <a:p>
            <a:r>
              <a:rPr lang="cs-CZ" dirty="0" smtClean="0"/>
              <a:t>	         i zvukovým efektem.</a:t>
            </a:r>
          </a:p>
          <a:p>
            <a:r>
              <a:rPr lang="cs-CZ" dirty="0" smtClean="0"/>
              <a:t>Str.20 a 21 – obsahují kvízové otázky z učiva. Dvě nesprávné odpovědi se po kliknutí </a:t>
            </a:r>
          </a:p>
          <a:p>
            <a:r>
              <a:rPr lang="cs-CZ" dirty="0" smtClean="0"/>
              <a:t>	       ztratí se světelným efektem. Při kliknutí na správnou odpověď se změní </a:t>
            </a:r>
          </a:p>
          <a:p>
            <a:r>
              <a:rPr lang="cs-CZ" dirty="0" smtClean="0"/>
              <a:t>	       barva pole a ozve se zvukový efekt.</a:t>
            </a:r>
          </a:p>
          <a:p>
            <a:r>
              <a:rPr lang="cs-CZ" dirty="0" smtClean="0"/>
              <a:t>Str.22 – pracovní list. Otázky z učiva.</a:t>
            </a:r>
          </a:p>
          <a:p>
            <a:r>
              <a:rPr lang="cs-CZ" dirty="0" smtClean="0"/>
              <a:t>Str.23 – pracovní list (řešení).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lna 1"/>
          <p:cNvSpPr/>
          <p:nvPr/>
        </p:nvSpPr>
        <p:spPr>
          <a:xfrm>
            <a:off x="2555776" y="2348880"/>
            <a:ext cx="4392488" cy="2520280"/>
          </a:xfrm>
          <a:prstGeom prst="wave">
            <a:avLst>
              <a:gd name="adj1" fmla="val 12500"/>
              <a:gd name="adj2" fmla="val 6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KANADA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3082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Základní údaje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548680"/>
            <a:ext cx="737894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státní zřízení </a:t>
            </a:r>
            <a:r>
              <a:rPr lang="cs-CZ" sz="2400" dirty="0" smtClean="0">
                <a:latin typeface="Comic Sans MS" pitchFamily="66" charset="0"/>
              </a:rPr>
              <a:t>– federativní konstituční monarchie</a:t>
            </a:r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rozloha – </a:t>
            </a:r>
            <a:r>
              <a:rPr lang="cs-CZ" sz="2400" dirty="0" smtClean="0">
                <a:latin typeface="Comic Sans MS" pitchFamily="66" charset="0"/>
              </a:rPr>
              <a:t>9 984 680 km²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(2. místo na světě)</a:t>
            </a:r>
          </a:p>
          <a:p>
            <a:r>
              <a:rPr lang="cs-CZ" sz="2400" b="1" dirty="0" smtClean="0">
                <a:latin typeface="Comic Sans MS" pitchFamily="66" charset="0"/>
              </a:rPr>
              <a:t>počet obyvatel </a:t>
            </a:r>
            <a:r>
              <a:rPr lang="cs-CZ" sz="2400" dirty="0" smtClean="0">
                <a:latin typeface="Comic Sans MS" pitchFamily="66" charset="0"/>
              </a:rPr>
              <a:t>– asi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33 milionů </a:t>
            </a:r>
          </a:p>
          <a:p>
            <a:r>
              <a:rPr lang="cs-CZ" sz="2400" b="1" dirty="0" smtClean="0">
                <a:latin typeface="Comic Sans MS" pitchFamily="66" charset="0"/>
              </a:rPr>
              <a:t>hlava státu</a:t>
            </a:r>
            <a:r>
              <a:rPr lang="cs-CZ" sz="2400" dirty="0" smtClean="0">
                <a:latin typeface="Comic Sans MS" pitchFamily="66" charset="0"/>
              </a:rPr>
              <a:t> – britská královna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(Alžběta II)</a:t>
            </a:r>
          </a:p>
          <a:p>
            <a:r>
              <a:rPr lang="cs-CZ" sz="2400" b="1" dirty="0" smtClean="0">
                <a:latin typeface="Comic Sans MS" pitchFamily="66" charset="0"/>
              </a:rPr>
              <a:t>politická moc</a:t>
            </a:r>
            <a:r>
              <a:rPr lang="cs-CZ" sz="2400" dirty="0" smtClean="0">
                <a:latin typeface="Comic Sans MS" pitchFamily="66" charset="0"/>
              </a:rPr>
              <a:t> –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premiér a vláda </a:t>
            </a:r>
            <a:r>
              <a:rPr lang="cs-CZ" sz="2400" dirty="0" smtClean="0">
                <a:latin typeface="Comic Sans MS" pitchFamily="66" charset="0"/>
              </a:rPr>
              <a:t>(voleni lidmi)</a:t>
            </a:r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úřední jazyky </a:t>
            </a:r>
            <a:r>
              <a:rPr lang="cs-CZ" sz="2400" dirty="0" smtClean="0">
                <a:latin typeface="Comic Sans MS" pitchFamily="66" charset="0"/>
              </a:rPr>
              <a:t>–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angličtina, francouzština</a:t>
            </a:r>
          </a:p>
          <a:p>
            <a:r>
              <a:rPr lang="cs-CZ" sz="2400" b="1" dirty="0" smtClean="0">
                <a:latin typeface="Comic Sans MS" pitchFamily="66" charset="0"/>
              </a:rPr>
              <a:t>nejvyšší bod </a:t>
            </a:r>
            <a:r>
              <a:rPr lang="cs-CZ" sz="2400" dirty="0" smtClean="0">
                <a:latin typeface="Comic Sans MS" pitchFamily="66" charset="0"/>
              </a:rPr>
              <a:t>– Mount Logan (5 959 m.</a:t>
            </a:r>
            <a:r>
              <a:rPr lang="cs-CZ" sz="2400" dirty="0" err="1" smtClean="0">
                <a:latin typeface="Comic Sans MS" pitchFamily="66" charset="0"/>
              </a:rPr>
              <a:t>n.m</a:t>
            </a:r>
            <a:r>
              <a:rPr lang="cs-CZ" sz="2400" dirty="0" smtClean="0">
                <a:latin typeface="Comic Sans MS" pitchFamily="66" charset="0"/>
              </a:rPr>
              <a:t>)</a:t>
            </a:r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náboženství </a:t>
            </a:r>
            <a:r>
              <a:rPr lang="cs-CZ" sz="2400" dirty="0" smtClean="0">
                <a:latin typeface="Comic Sans MS" pitchFamily="66" charset="0"/>
              </a:rPr>
              <a:t>– křesťanství (většina)</a:t>
            </a:r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měna </a:t>
            </a:r>
            <a:r>
              <a:rPr lang="cs-CZ" sz="2400" dirty="0" smtClean="0">
                <a:latin typeface="Comic Sans MS" pitchFamily="66" charset="0"/>
              </a:rPr>
              <a:t>– kanadský dolar (CAD)</a:t>
            </a:r>
          </a:p>
          <a:p>
            <a:r>
              <a:rPr lang="cs-CZ" sz="2400" b="1" dirty="0" smtClean="0">
                <a:latin typeface="Comic Sans MS" pitchFamily="66" charset="0"/>
              </a:rPr>
              <a:t>hlavní město </a:t>
            </a:r>
            <a:r>
              <a:rPr lang="cs-CZ" sz="2400" dirty="0" smtClean="0">
                <a:latin typeface="Comic Sans MS" pitchFamily="66" charset="0"/>
              </a:rPr>
              <a:t>-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Ottawa</a:t>
            </a:r>
            <a:r>
              <a:rPr lang="cs-CZ" sz="2400" dirty="0" smtClean="0">
                <a:latin typeface="Comic Sans MS" pitchFamily="66" charset="0"/>
              </a:rPr>
              <a:t> 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4338" name="Picture 2" descr="Soubor:Flag of Canada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293096"/>
            <a:ext cx="4307632" cy="2376264"/>
          </a:xfrm>
          <a:prstGeom prst="rect">
            <a:avLst/>
          </a:prstGeom>
          <a:noFill/>
        </p:spPr>
      </p:pic>
      <p:pic>
        <p:nvPicPr>
          <p:cNvPr id="14340" name="Picture 4" descr="Soubor:Canada (orthographic projection)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3068960"/>
            <a:ext cx="4067944" cy="364085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Kanada je rozčlenená na 10 provincií a 3 spolkové teritóriá">
            <a:hlinkClick r:id="rId3" tooltip="Kanada je rozčlenená na 10 provincií a 3 spolkové teritóriá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196752"/>
            <a:ext cx="7920880" cy="542505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99792" y="188640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Mapa územního členění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620688"/>
            <a:ext cx="3667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10 provincií a 3 teritoria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88640"/>
            <a:ext cx="27574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Obyvatelstvo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897" y="692696"/>
            <a:ext cx="88521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Dnešní Kanaďané jsou potomky evropských přistěhovalců</a:t>
            </a:r>
          </a:p>
          <a:p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Anglokanaďané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 (60%) a </a:t>
            </a:r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Frankokanaďané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 (30%). </a:t>
            </a:r>
            <a:r>
              <a:rPr lang="cs-CZ" sz="2400" dirty="0" smtClean="0">
                <a:latin typeface="Comic Sans MS" pitchFamily="66" charset="0"/>
              </a:rPr>
              <a:t>Zbytek jsou</a:t>
            </a:r>
          </a:p>
          <a:p>
            <a:r>
              <a:rPr lang="cs-CZ" sz="2400" dirty="0" smtClean="0">
                <a:latin typeface="Comic Sans MS" pitchFamily="66" charset="0"/>
              </a:rPr>
              <a:t>potomci původních obyvatel (indiánů a Eskymáků).</a:t>
            </a:r>
          </a:p>
          <a:p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916832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Vnitřní problém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492896"/>
            <a:ext cx="86613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Francouzsky</a:t>
            </a:r>
            <a:r>
              <a:rPr lang="cs-CZ" sz="2400" dirty="0" smtClean="0">
                <a:latin typeface="Comic Sans MS" pitchFamily="66" charset="0"/>
              </a:rPr>
              <a:t> mluvící obyvatelstvo provincie </a:t>
            </a:r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Québec</a:t>
            </a:r>
            <a:r>
              <a:rPr lang="cs-CZ" sz="2400" dirty="0" smtClean="0">
                <a:latin typeface="Comic Sans MS" pitchFamily="66" charset="0"/>
              </a:rPr>
              <a:t> se chce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separovat</a:t>
            </a:r>
            <a:r>
              <a:rPr lang="cs-CZ" sz="2400" dirty="0" smtClean="0">
                <a:latin typeface="Comic Sans MS" pitchFamily="66" charset="0"/>
              </a:rPr>
              <a:t> (odtrhnout) a založit vlastní stát.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Montreal</a:t>
            </a:r>
            <a:r>
              <a:rPr lang="cs-CZ" sz="2400" dirty="0" smtClean="0">
                <a:latin typeface="Comic Sans MS" pitchFamily="66" charset="0"/>
              </a:rPr>
              <a:t> se </a:t>
            </a:r>
          </a:p>
          <a:p>
            <a:r>
              <a:rPr lang="cs-CZ" sz="2400" dirty="0" smtClean="0">
                <a:latin typeface="Comic Sans MS" pitchFamily="66" charset="0"/>
              </a:rPr>
              <a:t>považuje za druhé největší francouzské město na světě.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3717032"/>
            <a:ext cx="27286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Hospodářství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509120"/>
            <a:ext cx="870783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Kanada je jedním z nejbohatších států na světě.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Ekonomika</a:t>
            </a:r>
            <a:r>
              <a:rPr lang="cs-CZ" sz="2400" dirty="0" smtClean="0">
                <a:latin typeface="Comic Sans MS" pitchFamily="66" charset="0"/>
              </a:rPr>
              <a:t> </a:t>
            </a:r>
          </a:p>
          <a:p>
            <a:r>
              <a:rPr lang="cs-CZ" sz="2400" dirty="0" smtClean="0">
                <a:latin typeface="Comic Sans MS" pitchFamily="66" charset="0"/>
              </a:rPr>
              <a:t>je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tržní</a:t>
            </a:r>
            <a:r>
              <a:rPr lang="cs-CZ" sz="2400" dirty="0" smtClean="0">
                <a:latin typeface="Comic Sans MS" pitchFamily="66" charset="0"/>
              </a:rPr>
              <a:t> a je založena na službách, obchodě a financích. Má </a:t>
            </a:r>
          </a:p>
          <a:p>
            <a:r>
              <a:rPr lang="cs-CZ" sz="2400" dirty="0" smtClean="0">
                <a:latin typeface="Comic Sans MS" pitchFamily="66" charset="0"/>
              </a:rPr>
              <a:t>velké zásoby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ropy</a:t>
            </a:r>
            <a:r>
              <a:rPr lang="cs-CZ" sz="2400" dirty="0" smtClean="0">
                <a:latin typeface="Comic Sans MS" pitchFamily="66" charset="0"/>
              </a:rPr>
              <a:t> (2. místo na světě). Těží se také hodně 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dřeva</a:t>
            </a:r>
            <a:r>
              <a:rPr lang="cs-CZ" sz="2400" dirty="0" smtClean="0">
                <a:latin typeface="Comic Sans MS" pitchFamily="66" charset="0"/>
              </a:rPr>
              <a:t> (rozsáhlé lesy). Vyváží také elektrickou energii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(vodní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elektrárny).</a:t>
            </a:r>
            <a:r>
              <a:rPr lang="cs-CZ" sz="2400" dirty="0" smtClean="0">
                <a:latin typeface="Comic Sans MS" pitchFamily="66" charset="0"/>
              </a:rPr>
              <a:t>  </a:t>
            </a:r>
          </a:p>
          <a:p>
            <a:r>
              <a:rPr lang="cs-CZ" sz="2400" dirty="0" smtClean="0">
                <a:latin typeface="Comic Sans MS" pitchFamily="66" charset="0"/>
              </a:rPr>
              <a:t> </a:t>
            </a:r>
            <a:endParaRPr lang="cs-CZ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4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4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4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4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4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4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88640"/>
            <a:ext cx="2539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Zemědělství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92696"/>
            <a:ext cx="91422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Velké farmy</a:t>
            </a:r>
            <a:r>
              <a:rPr lang="cs-CZ" sz="2400" dirty="0" smtClean="0">
                <a:latin typeface="Comic Sans MS" pitchFamily="66" charset="0"/>
              </a:rPr>
              <a:t> na jihu, moderní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mechanizace</a:t>
            </a:r>
            <a:r>
              <a:rPr lang="cs-CZ" sz="2400" dirty="0" smtClean="0">
                <a:latin typeface="Comic Sans MS" pitchFamily="66" charset="0"/>
              </a:rPr>
              <a:t> = dostatek potravin.</a:t>
            </a:r>
          </a:p>
          <a:p>
            <a:r>
              <a:rPr lang="cs-CZ" sz="2400" dirty="0" smtClean="0">
                <a:latin typeface="Comic Sans MS" pitchFamily="66" charset="0"/>
              </a:rPr>
              <a:t>Rostlinná výroba – pěstování pšenice a kukuřice.</a:t>
            </a:r>
          </a:p>
          <a:p>
            <a:r>
              <a:rPr lang="cs-CZ" sz="2400" dirty="0" smtClean="0">
                <a:latin typeface="Comic Sans MS" pitchFamily="66" charset="0"/>
              </a:rPr>
              <a:t>Živočišná výroba – chov skotu,drůbeže a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kožešinových zvířat.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Rybolov</a:t>
            </a:r>
            <a:r>
              <a:rPr lang="cs-CZ" sz="2400" dirty="0" smtClean="0">
                <a:latin typeface="Comic Sans MS" pitchFamily="66" charset="0"/>
              </a:rPr>
              <a:t> – hlavně na pobřeží.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2276872"/>
            <a:ext cx="17700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Doprava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780928"/>
            <a:ext cx="83904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Osobní doprava </a:t>
            </a:r>
            <a:r>
              <a:rPr lang="cs-CZ" sz="2400" dirty="0" smtClean="0">
                <a:latin typeface="Comic Sans MS" pitchFamily="66" charset="0"/>
              </a:rPr>
              <a:t>– vzhledem k rozloze převážně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letecká.</a:t>
            </a:r>
          </a:p>
          <a:p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Nákladní doprava </a:t>
            </a:r>
            <a:r>
              <a:rPr lang="cs-CZ" sz="2400" dirty="0" smtClean="0">
                <a:latin typeface="Comic Sans MS" pitchFamily="66" charset="0"/>
              </a:rPr>
              <a:t>– hlavně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železniční a vodní.</a:t>
            </a:r>
          </a:p>
          <a:p>
            <a:r>
              <a:rPr lang="cs-CZ" sz="2400" dirty="0" smtClean="0">
                <a:latin typeface="Comic Sans MS" pitchFamily="66" charset="0"/>
              </a:rPr>
              <a:t>Systém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silnic a dálnic</a:t>
            </a:r>
            <a:r>
              <a:rPr lang="cs-CZ" sz="2400" dirty="0" smtClean="0">
                <a:latin typeface="Comic Sans MS" pitchFamily="66" charset="0"/>
              </a:rPr>
              <a:t> je napojen na dopravní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systém USA.</a:t>
            </a:r>
            <a:endParaRPr lang="cs-CZ" sz="24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4005064"/>
            <a:ext cx="23567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Styl života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2968" y="4581128"/>
            <a:ext cx="90268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Vzhledem nejdelší nestřežené hranici na světě (s USA),</a:t>
            </a:r>
          </a:p>
          <a:p>
            <a:r>
              <a:rPr lang="cs-CZ" sz="2400" dirty="0" smtClean="0">
                <a:latin typeface="Comic Sans MS" pitchFamily="66" charset="0"/>
              </a:rPr>
              <a:t>společné řeči (angličtina), společné televizní kanály, sportovní</a:t>
            </a:r>
          </a:p>
          <a:p>
            <a:r>
              <a:rPr lang="cs-CZ" sz="2400" dirty="0" smtClean="0">
                <a:latin typeface="Comic Sans MS" pitchFamily="66" charset="0"/>
              </a:rPr>
              <a:t>soutěže a ligy (NHL) aj., je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Kanada na USA úzce napojena.</a:t>
            </a:r>
            <a:r>
              <a:rPr lang="cs-CZ" sz="2400" dirty="0" smtClean="0">
                <a:latin typeface="Comic Sans MS" pitchFamily="66" charset="0"/>
              </a:rPr>
              <a:t>  </a:t>
            </a:r>
          </a:p>
          <a:p>
            <a:r>
              <a:rPr lang="cs-CZ" sz="2400" dirty="0" smtClean="0">
                <a:latin typeface="Comic Sans MS" pitchFamily="66" charset="0"/>
              </a:rPr>
              <a:t>Oblíbené sporty – zvláště zimní (lyžování, hokej, bruslení …). </a:t>
            </a: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332656"/>
            <a:ext cx="4931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Mapa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- přírodní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poměry</a:t>
            </a:r>
            <a:endParaRPr lang="cs-CZ" sz="32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pic>
        <p:nvPicPr>
          <p:cNvPr id="1026" name="Picture 2" descr="https://www.email.cz/download/i/PYilK89zUCH6QeuakONYz7VXnUnES1mfIZEt-kXA99ak2qFbjg9M_-gfsqH0q74tMTfKuU8/kANADA%20MAP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8208912" cy="547260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79712" y="1916832"/>
            <a:ext cx="5261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C000"/>
                </a:solidFill>
              </a:rPr>
              <a:t>.</a:t>
            </a:r>
            <a:endParaRPr lang="cs-CZ" sz="96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2564904"/>
            <a:ext cx="2039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Narrow" pitchFamily="34" charset="0"/>
              </a:rPr>
              <a:t>M0UNT LOGAN</a:t>
            </a:r>
            <a:endParaRPr lang="cs-CZ" sz="2400" b="1" dirty="0">
              <a:solidFill>
                <a:srgbClr val="FFC000"/>
              </a:solidFill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34195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Ochrana přírody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92696"/>
            <a:ext cx="4269117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Vybrané národní parky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800" b="1" dirty="0" err="1" smtClean="0">
                <a:solidFill>
                  <a:srgbClr val="00B050"/>
                </a:solidFill>
                <a:latin typeface="Comic Sans MS" pitchFamily="66" charset="0"/>
              </a:rPr>
              <a:t>Banff</a:t>
            </a:r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– termální prameny</a:t>
            </a:r>
          </a:p>
          <a:p>
            <a:r>
              <a:rPr lang="cs-CZ" sz="2400" dirty="0" smtClean="0">
                <a:latin typeface="Comic Sans MS" pitchFamily="66" charset="0"/>
              </a:rPr>
              <a:t>	   jezera, město </a:t>
            </a:r>
            <a:r>
              <a:rPr lang="cs-CZ" sz="2400" dirty="0" err="1" smtClean="0">
                <a:latin typeface="Comic Sans MS" pitchFamily="66" charset="0"/>
              </a:rPr>
              <a:t>Banff</a:t>
            </a:r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	   druhý nejstarší NP</a:t>
            </a:r>
          </a:p>
          <a:p>
            <a:r>
              <a:rPr lang="cs-CZ" sz="2400" dirty="0" smtClean="0">
                <a:latin typeface="Comic Sans MS" pitchFamily="66" charset="0"/>
              </a:rPr>
              <a:t>	   v Americe. (1885) </a:t>
            </a:r>
            <a:endParaRPr lang="cs-CZ" sz="2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pic>
        <p:nvPicPr>
          <p:cNvPr id="1026" name="Picture 2" descr="Soubor:Moraine lak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573016"/>
            <a:ext cx="4395762" cy="294516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6519446"/>
            <a:ext cx="15985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jezero </a:t>
            </a:r>
            <a:r>
              <a:rPr lang="cs-CZ" sz="1600" dirty="0" err="1" smtClean="0"/>
              <a:t>Moraine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1028" name="Picture 4" descr="Soubor:Banff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3573016"/>
            <a:ext cx="4177509" cy="29523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940152" y="6519446"/>
            <a:ext cx="19506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údolí a město </a:t>
            </a:r>
            <a:r>
              <a:rPr lang="cs-CZ" sz="1600" dirty="0" err="1" smtClean="0"/>
              <a:t>Banff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6228184" y="321297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 smtClean="0"/>
              <a:t>golfové hřiště</a:t>
            </a:r>
            <a:endParaRPr lang="cs-CZ" sz="1600" dirty="0"/>
          </a:p>
        </p:txBody>
      </p:sp>
      <p:pic>
        <p:nvPicPr>
          <p:cNvPr id="1030" name="Picture 6" descr="Soubor:Banff2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548680"/>
            <a:ext cx="4176464" cy="27291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olumbiaGorge CapeHor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01008"/>
            <a:ext cx="4248472" cy="305070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75656" y="6519446"/>
            <a:ext cx="15055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řeka Columbia</a:t>
            </a:r>
            <a:endParaRPr lang="cs-CZ" sz="1600" dirty="0"/>
          </a:p>
        </p:txBody>
      </p:sp>
      <p:pic>
        <p:nvPicPr>
          <p:cNvPr id="3076" name="Picture 4" descr="Soubor:Helen056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3501008"/>
            <a:ext cx="4248472" cy="30603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48064" y="6519446"/>
            <a:ext cx="36295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Mount St. Helen – velký výbuch 1980 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88640"/>
            <a:ext cx="7907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Comic Sans MS" pitchFamily="66" charset="0"/>
              </a:rPr>
              <a:t>Kaskádové pohoří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– hodně činných i spících vulkánů</a:t>
            </a:r>
            <a:endParaRPr lang="cs-CZ" sz="2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pic>
        <p:nvPicPr>
          <p:cNvPr id="3078" name="Picture 6" descr="Soubor:BakerRiverWashington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692696"/>
            <a:ext cx="4320480" cy="244827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475656" y="3140968"/>
            <a:ext cx="16674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údolí řeky </a:t>
            </a:r>
            <a:r>
              <a:rPr lang="cs-CZ" sz="1600" dirty="0" err="1" smtClean="0"/>
              <a:t>Baker</a:t>
            </a:r>
            <a:endParaRPr lang="cs-CZ" sz="1600" dirty="0"/>
          </a:p>
        </p:txBody>
      </p:sp>
      <p:pic>
        <p:nvPicPr>
          <p:cNvPr id="3080" name="Picture 8" descr="Soubor:Rainiersourdoughridg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644008" y="692697"/>
            <a:ext cx="4333242" cy="244827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228184" y="3140968"/>
            <a:ext cx="14606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Mount </a:t>
            </a:r>
            <a:r>
              <a:rPr lang="cs-CZ" sz="1600" dirty="0" err="1" smtClean="0"/>
              <a:t>Rainier</a:t>
            </a:r>
            <a:endParaRPr lang="cs-CZ" sz="16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Jasper prirod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73016"/>
            <a:ext cx="4392488" cy="2945161"/>
          </a:xfrm>
          <a:prstGeom prst="rect">
            <a:avLst/>
          </a:prstGeom>
          <a:noFill/>
        </p:spPr>
      </p:pic>
      <p:pic>
        <p:nvPicPr>
          <p:cNvPr id="2052" name="Picture 4" descr="Soubor:Maligne lak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573016"/>
            <a:ext cx="4323754" cy="2945161"/>
          </a:xfrm>
          <a:prstGeom prst="rect">
            <a:avLst/>
          </a:prstGeom>
          <a:noFill/>
        </p:spPr>
      </p:pic>
      <p:pic>
        <p:nvPicPr>
          <p:cNvPr id="2054" name="Picture 6" descr="Soubor:Jasper town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44008" y="548681"/>
            <a:ext cx="4320480" cy="26642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0"/>
            <a:ext cx="7518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  <a:latin typeface="Comic Sans MS" pitchFamily="66" charset="0"/>
              </a:rPr>
              <a:t>Jasper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– město </a:t>
            </a:r>
            <a:r>
              <a:rPr lang="cs-CZ" sz="2400" dirty="0" err="1" smtClean="0">
                <a:latin typeface="Comic Sans MS" pitchFamily="66" charset="0"/>
              </a:rPr>
              <a:t>Jasper</a:t>
            </a:r>
            <a:r>
              <a:rPr lang="cs-CZ" sz="2400" dirty="0" smtClean="0">
                <a:latin typeface="Comic Sans MS" pitchFamily="66" charset="0"/>
              </a:rPr>
              <a:t> v údolí obklopeném jezery </a:t>
            </a:r>
            <a:endParaRPr lang="cs-CZ" sz="2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pic>
        <p:nvPicPr>
          <p:cNvPr id="2056" name="Picture 8" descr="Soubor:Grizzlymumcubs-c01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548680"/>
            <a:ext cx="4320480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47664" y="3212976"/>
            <a:ext cx="15520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medvěd grizzly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6519446"/>
            <a:ext cx="15167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jezero </a:t>
            </a:r>
            <a:r>
              <a:rPr lang="cs-CZ" sz="1600" dirty="0" err="1" smtClean="0"/>
              <a:t>Maligne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3212976"/>
            <a:ext cx="14173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město </a:t>
            </a:r>
            <a:r>
              <a:rPr lang="cs-CZ" sz="1600" dirty="0" err="1" smtClean="0"/>
              <a:t>Jasper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6519446"/>
            <a:ext cx="14029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údolí </a:t>
            </a:r>
            <a:r>
              <a:rPr lang="cs-CZ" sz="1600" dirty="0" err="1" smtClean="0"/>
              <a:t>Maligne</a:t>
            </a:r>
            <a:endParaRPr lang="cs-CZ" sz="16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Takakkaw fall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620688"/>
            <a:ext cx="3829050" cy="593102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56176" y="6519446"/>
            <a:ext cx="20833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vodopády </a:t>
            </a:r>
            <a:r>
              <a:rPr lang="cs-CZ" sz="1600" dirty="0" err="1" smtClean="0"/>
              <a:t>Takakkaw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2052" name="Picture 4" descr="Soubor:Twin fall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645024"/>
            <a:ext cx="4860032" cy="28961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63688" y="6519446"/>
            <a:ext cx="15465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vodopády </a:t>
            </a:r>
            <a:r>
              <a:rPr lang="cs-CZ" sz="1600" dirty="0" err="1" smtClean="0"/>
              <a:t>Twin</a:t>
            </a:r>
            <a:endParaRPr lang="cs-CZ" sz="1600" dirty="0"/>
          </a:p>
        </p:txBody>
      </p:sp>
      <p:pic>
        <p:nvPicPr>
          <p:cNvPr id="2054" name="Picture 6" descr="Soubor:Emerald lak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620688"/>
            <a:ext cx="4824535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835696" y="3284984"/>
            <a:ext cx="15632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jezero </a:t>
            </a:r>
            <a:r>
              <a:rPr lang="cs-CZ" sz="1600" dirty="0" err="1" smtClean="0"/>
              <a:t>Emerald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0"/>
            <a:ext cx="4791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  <a:latin typeface="Comic Sans MS" pitchFamily="66" charset="0"/>
              </a:rPr>
              <a:t>Yoho</a:t>
            </a:r>
            <a:r>
              <a:rPr lang="cs-CZ" sz="28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– hory, vodopády a jezera</a:t>
            </a:r>
            <a:endParaRPr lang="cs-CZ" sz="2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7/7b/Eastbound_over_SCB.jpg/220px-Eastbound_over_SC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692696"/>
            <a:ext cx="3684491" cy="579802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940152" y="6519446"/>
            <a:ext cx="25026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most přes </a:t>
            </a:r>
            <a:r>
              <a:rPr lang="cs-CZ" sz="1600" dirty="0" err="1" smtClean="0"/>
              <a:t>Stoney</a:t>
            </a:r>
            <a:r>
              <a:rPr lang="cs-CZ" sz="1600" dirty="0" smtClean="0"/>
              <a:t>  </a:t>
            </a:r>
            <a:r>
              <a:rPr lang="cs-CZ" sz="1600" dirty="0" err="1" smtClean="0"/>
              <a:t>Creek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1028" name="Picture 4" descr="Soubor:Glacier np canada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645024"/>
            <a:ext cx="4896544" cy="284161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51720" y="6519446"/>
            <a:ext cx="8899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ledovec</a:t>
            </a:r>
            <a:endParaRPr lang="cs-CZ" sz="1600" dirty="0"/>
          </a:p>
        </p:txBody>
      </p:sp>
      <p:pic>
        <p:nvPicPr>
          <p:cNvPr id="1030" name="Picture 6" descr="Soubor:Glacier np canad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692696"/>
            <a:ext cx="4896544" cy="25755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403648" y="3284984"/>
            <a:ext cx="21916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průsmyk </a:t>
            </a:r>
            <a:r>
              <a:rPr lang="cs-CZ" sz="1600" dirty="0" err="1" smtClean="0"/>
              <a:t>Rogers</a:t>
            </a:r>
            <a:r>
              <a:rPr lang="cs-CZ" sz="1600" dirty="0" smtClean="0"/>
              <a:t> </a:t>
            </a:r>
            <a:r>
              <a:rPr lang="cs-CZ" sz="1600" dirty="0" err="1" smtClean="0"/>
              <a:t>Pass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0"/>
            <a:ext cx="5253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  <a:latin typeface="Comic Sans MS" pitchFamily="66" charset="0"/>
              </a:rPr>
              <a:t>Glacier</a:t>
            </a:r>
            <a:r>
              <a:rPr lang="cs-CZ" sz="28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- více než 400 ledovců</a:t>
            </a:r>
            <a:endParaRPr lang="cs-CZ" sz="28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63888" y="188640"/>
            <a:ext cx="13981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Města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96752"/>
            <a:ext cx="8695009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Ottawa </a:t>
            </a:r>
            <a:r>
              <a:rPr lang="cs-CZ" sz="2400" dirty="0" smtClean="0">
                <a:latin typeface="Comic Sans MS" pitchFamily="66" charset="0"/>
              </a:rPr>
              <a:t>-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hlavní město</a:t>
            </a:r>
            <a:r>
              <a:rPr lang="cs-CZ" sz="2400" dirty="0" smtClean="0">
                <a:latin typeface="Comic Sans MS" pitchFamily="66" charset="0"/>
              </a:rPr>
              <a:t>, sídlo vlády, budova parlamentu,</a:t>
            </a:r>
          </a:p>
          <a:p>
            <a:r>
              <a:rPr lang="cs-CZ" sz="2400" dirty="0" smtClean="0">
                <a:latin typeface="Comic Sans MS" pitchFamily="66" charset="0"/>
              </a:rPr>
              <a:t>	        zákaz výstavby mrakodrapů, provincie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Ontário</a:t>
            </a:r>
          </a:p>
          <a:p>
            <a:r>
              <a:rPr lang="cs-CZ" sz="2800" b="1" dirty="0" smtClean="0">
                <a:latin typeface="Comic Sans MS" pitchFamily="66" charset="0"/>
              </a:rPr>
              <a:t>Montreal </a:t>
            </a:r>
            <a:r>
              <a:rPr lang="cs-CZ" sz="2400" dirty="0" smtClean="0">
                <a:latin typeface="Comic Sans MS" pitchFamily="66" charset="0"/>
              </a:rPr>
              <a:t>- druhé největší město (</a:t>
            </a:r>
            <a:r>
              <a:rPr lang="cs-CZ" sz="2400" dirty="0" smtClean="0">
                <a:latin typeface="Comic Sans MS" pitchFamily="66" charset="0"/>
              </a:rPr>
              <a:t>frankofonní</a:t>
            </a:r>
            <a:r>
              <a:rPr lang="cs-CZ" sz="2400" dirty="0" smtClean="0">
                <a:latin typeface="Comic Sans MS" pitchFamily="66" charset="0"/>
              </a:rPr>
              <a:t>), hokejový</a:t>
            </a:r>
          </a:p>
          <a:p>
            <a:r>
              <a:rPr lang="cs-CZ" sz="2400" dirty="0" smtClean="0">
                <a:latin typeface="Comic Sans MS" pitchFamily="66" charset="0"/>
              </a:rPr>
              <a:t>		klub </a:t>
            </a:r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Canadiens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(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24</a:t>
            </a:r>
            <a:r>
              <a:rPr lang="cs-CZ" sz="2400" dirty="0" smtClean="0">
                <a:latin typeface="Comic Sans MS" pitchFamily="66" charset="0"/>
              </a:rPr>
              <a:t> x vyhráli </a:t>
            </a:r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Stanley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Cup</a:t>
            </a:r>
            <a:r>
              <a:rPr lang="cs-CZ" sz="2400" dirty="0" smtClean="0">
                <a:latin typeface="Comic Sans MS" pitchFamily="66" charset="0"/>
              </a:rPr>
              <a:t>)</a:t>
            </a:r>
          </a:p>
          <a:p>
            <a:r>
              <a:rPr lang="cs-CZ" sz="2400" dirty="0" smtClean="0">
                <a:latin typeface="Comic Sans MS" pitchFamily="66" charset="0"/>
              </a:rPr>
              <a:t>		OH (1976), provincie </a:t>
            </a:r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Québec</a:t>
            </a:r>
            <a:endParaRPr lang="cs-CZ" sz="2400" dirty="0" smtClean="0">
              <a:solidFill>
                <a:srgbClr val="00B050"/>
              </a:solidFill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Toronto </a:t>
            </a:r>
            <a:r>
              <a:rPr lang="cs-CZ" sz="2400" dirty="0" smtClean="0">
                <a:latin typeface="Comic Sans MS" pitchFamily="66" charset="0"/>
              </a:rPr>
              <a:t>- největší město,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nejvyšší budova Ameriky</a:t>
            </a:r>
          </a:p>
          <a:p>
            <a:r>
              <a:rPr lang="cs-CZ" sz="2400" dirty="0" smtClean="0">
                <a:latin typeface="Comic Sans MS" pitchFamily="66" charset="0"/>
              </a:rPr>
              <a:t>	       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CN </a:t>
            </a:r>
            <a:r>
              <a:rPr lang="cs-CZ" sz="2400" dirty="0" err="1" smtClean="0">
                <a:solidFill>
                  <a:srgbClr val="00B050"/>
                </a:solidFill>
                <a:latin typeface="Comic Sans MS" pitchFamily="66" charset="0"/>
              </a:rPr>
              <a:t>Tower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 (553 m)</a:t>
            </a:r>
            <a:r>
              <a:rPr lang="cs-CZ" sz="2400" dirty="0" smtClean="0">
                <a:latin typeface="Comic Sans MS" pitchFamily="66" charset="0"/>
              </a:rPr>
              <a:t>, provincie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Ontário</a:t>
            </a:r>
          </a:p>
          <a:p>
            <a:r>
              <a:rPr lang="cs-CZ" sz="2800" b="1" dirty="0" smtClean="0">
                <a:latin typeface="Comic Sans MS" pitchFamily="66" charset="0"/>
              </a:rPr>
              <a:t>Vancouver </a:t>
            </a:r>
            <a:r>
              <a:rPr lang="cs-CZ" sz="2400" dirty="0" smtClean="0">
                <a:latin typeface="Comic Sans MS" pitchFamily="66" charset="0"/>
              </a:rPr>
              <a:t>– přístav (Tichý oceán),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ZOH (2010)</a:t>
            </a:r>
            <a:r>
              <a:rPr lang="cs-CZ" sz="2400" dirty="0" smtClean="0">
                <a:latin typeface="Comic Sans MS" pitchFamily="66" charset="0"/>
              </a:rPr>
              <a:t>, provincie</a:t>
            </a:r>
          </a:p>
          <a:p>
            <a:r>
              <a:rPr lang="cs-CZ" sz="2400" b="1" dirty="0" smtClean="0">
                <a:latin typeface="Comic Sans MS" pitchFamily="66" charset="0"/>
              </a:rPr>
              <a:t>		 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Britská Kolumbie</a:t>
            </a:r>
          </a:p>
          <a:p>
            <a:r>
              <a:rPr lang="cs-CZ" sz="2800" b="1" dirty="0" smtClean="0">
                <a:latin typeface="Comic Sans MS" pitchFamily="66" charset="0"/>
              </a:rPr>
              <a:t>Calgary </a:t>
            </a:r>
            <a:r>
              <a:rPr lang="cs-CZ" sz="2400" dirty="0" smtClean="0">
                <a:latin typeface="Comic Sans MS" pitchFamily="66" charset="0"/>
              </a:rPr>
              <a:t>- středisko zimních sportů a turismu,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ZOH (1988)</a:t>
            </a:r>
          </a:p>
          <a:p>
            <a:r>
              <a:rPr lang="cs-CZ" sz="2400" b="1" dirty="0" smtClean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        provincie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Alberta</a:t>
            </a:r>
          </a:p>
          <a:p>
            <a:r>
              <a:rPr lang="cs-CZ" sz="2800" b="1" dirty="0" err="1" smtClean="0">
                <a:latin typeface="Comic Sans MS" pitchFamily="66" charset="0"/>
              </a:rPr>
              <a:t>Edmonton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-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ropa</a:t>
            </a:r>
            <a:r>
              <a:rPr lang="cs-CZ" sz="2400" dirty="0" smtClean="0">
                <a:latin typeface="Comic Sans MS" pitchFamily="66" charset="0"/>
              </a:rPr>
              <a:t> a </a:t>
            </a:r>
            <a:r>
              <a:rPr lang="cs-CZ" sz="2400" dirty="0" smtClean="0">
                <a:latin typeface="Comic Sans MS" pitchFamily="66" charset="0"/>
              </a:rPr>
              <a:t>ropný </a:t>
            </a:r>
            <a:r>
              <a:rPr lang="cs-CZ" sz="2400" dirty="0" smtClean="0">
                <a:latin typeface="Comic Sans MS" pitchFamily="66" charset="0"/>
              </a:rPr>
              <a:t>průmysl, provincie </a:t>
            </a:r>
            <a:r>
              <a:rPr lang="cs-CZ" sz="2400" dirty="0" smtClean="0">
                <a:solidFill>
                  <a:srgbClr val="00B050"/>
                </a:solidFill>
                <a:latin typeface="Comic Sans MS" pitchFamily="66" charset="0"/>
              </a:rPr>
              <a:t>Alberta</a:t>
            </a:r>
            <a:endParaRPr lang="cs-CZ" sz="2800" b="1" dirty="0" smtClean="0">
              <a:solidFill>
                <a:srgbClr val="00B050"/>
              </a:solidFill>
              <a:latin typeface="Comic Sans MS" pitchFamily="66" charset="0"/>
            </a:endParaRPr>
          </a:p>
          <a:p>
            <a:endParaRPr lang="cs-CZ" sz="28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latin typeface="Comic Sans MS" pitchFamily="66" charset="0"/>
              </a:rPr>
              <a:t>  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332656"/>
            <a:ext cx="4273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Hlavní město Kanady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539552" y="1484784"/>
            <a:ext cx="2232248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MONTREAL</a:t>
            </a:r>
            <a:endParaRPr lang="cs-CZ" sz="2400" dirty="0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539552" y="3140968"/>
            <a:ext cx="2304256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VANCOUVER</a:t>
            </a:r>
            <a:endParaRPr lang="cs-CZ" sz="2400" dirty="0"/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539552" y="4797152"/>
            <a:ext cx="2232248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OTTAWA</a:t>
            </a:r>
            <a:endParaRPr lang="cs-CZ" sz="2400" dirty="0"/>
          </a:p>
        </p:txBody>
      </p:sp>
      <p:pic>
        <p:nvPicPr>
          <p:cNvPr id="8194" name="Picture 2" descr="Soubor:OttawaCollage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980728"/>
            <a:ext cx="5328592" cy="5705476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81980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Druhé největší francouzské město světa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755576" y="1628800"/>
            <a:ext cx="2232248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WINNIPEG</a:t>
            </a:r>
            <a:endParaRPr lang="cs-CZ" sz="2400" dirty="0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3419872" y="1628800"/>
            <a:ext cx="2232248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MONTREAL</a:t>
            </a:r>
            <a:endParaRPr lang="cs-CZ" sz="2400" dirty="0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6084168" y="1628800"/>
            <a:ext cx="2232248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CALGARY</a:t>
            </a:r>
            <a:endParaRPr lang="cs-CZ" sz="2400" dirty="0"/>
          </a:p>
        </p:txBody>
      </p:sp>
      <p:pic>
        <p:nvPicPr>
          <p:cNvPr id="7170" name="Picture 2" descr="Soubor:Montreal Twilight Panorama 2006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852936"/>
            <a:ext cx="8352928" cy="37452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32656"/>
            <a:ext cx="773961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Město, ve kterém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byly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poslední ZOH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v roce 2010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Obdélník s odříznutým příčným rohem 2"/>
          <p:cNvSpPr/>
          <p:nvPr/>
        </p:nvSpPr>
        <p:spPr>
          <a:xfrm>
            <a:off x="611560" y="1628800"/>
            <a:ext cx="2376264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VANCOUVER</a:t>
            </a:r>
            <a:endParaRPr lang="cs-CZ" sz="2400" dirty="0"/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3491880" y="1628800"/>
            <a:ext cx="2160240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TORONTO</a:t>
            </a:r>
            <a:endParaRPr lang="cs-CZ" sz="2400" dirty="0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6084168" y="1628800"/>
            <a:ext cx="2232248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EDMONTON</a:t>
            </a:r>
            <a:endParaRPr lang="cs-CZ" sz="2400" dirty="0"/>
          </a:p>
        </p:txBody>
      </p:sp>
      <p:pic>
        <p:nvPicPr>
          <p:cNvPr id="6146" name="Picture 2" descr="Soubor:Vancouver ib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852936"/>
            <a:ext cx="8640960" cy="373608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 thruBlk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326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Město, ve kterém je největší budova Kanady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Obdélník s odříznutým příčným rohem 2"/>
          <p:cNvSpPr/>
          <p:nvPr/>
        </p:nvSpPr>
        <p:spPr>
          <a:xfrm>
            <a:off x="827584" y="1484784"/>
            <a:ext cx="2160240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CALGARY</a:t>
            </a:r>
            <a:endParaRPr lang="cs-CZ" sz="2400" dirty="0"/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6156176" y="1484784"/>
            <a:ext cx="2088232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TORONTO</a:t>
            </a:r>
            <a:endParaRPr lang="cs-CZ" sz="2400" dirty="0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3563888" y="1484784"/>
            <a:ext cx="2088232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HALIFAX</a:t>
            </a:r>
            <a:endParaRPr lang="cs-CZ" sz="2400" dirty="0"/>
          </a:p>
        </p:txBody>
      </p:sp>
      <p:pic>
        <p:nvPicPr>
          <p:cNvPr id="5122" name="Picture 2" descr="Soubor:Skyline of Toronto viewed from Harbou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636912"/>
            <a:ext cx="8640960" cy="39967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32656"/>
            <a:ext cx="70294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Město, ve kterém se konaly ZOH 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           v roce 1988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6084168" y="1772816"/>
            <a:ext cx="2160240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CALGARY</a:t>
            </a:r>
            <a:endParaRPr lang="cs-CZ" sz="2400" dirty="0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827584" y="1772816"/>
            <a:ext cx="2016224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OTTAWA</a:t>
            </a:r>
            <a:endParaRPr lang="cs-CZ" sz="2400" dirty="0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3347864" y="1772816"/>
            <a:ext cx="2232248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MONTREAL</a:t>
            </a:r>
            <a:endParaRPr lang="cs-CZ" sz="2400" dirty="0"/>
          </a:p>
        </p:txBody>
      </p:sp>
      <p:pic>
        <p:nvPicPr>
          <p:cNvPr id="4098" name="Picture 2" descr="Soubor:PengrowthSaddledomeDa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924944"/>
            <a:ext cx="8568952" cy="371475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51520" y="2132856"/>
            <a:ext cx="33123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ALBERTA</a:t>
            </a:r>
            <a:endParaRPr lang="cs-CZ" sz="2800" dirty="0"/>
          </a:p>
        </p:txBody>
      </p:sp>
      <p:sp>
        <p:nvSpPr>
          <p:cNvPr id="3" name="Elipsa 2"/>
          <p:cNvSpPr/>
          <p:nvPr/>
        </p:nvSpPr>
        <p:spPr>
          <a:xfrm>
            <a:off x="2771800" y="1268760"/>
            <a:ext cx="34563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QUÉBEC</a:t>
            </a:r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5076056" y="2204864"/>
            <a:ext cx="33123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NUNAVUT</a:t>
            </a:r>
            <a:endParaRPr lang="cs-CZ" sz="2800" dirty="0"/>
          </a:p>
        </p:txBody>
      </p:sp>
      <p:sp>
        <p:nvSpPr>
          <p:cNvPr id="5" name="Elipsa 4"/>
          <p:cNvSpPr/>
          <p:nvPr/>
        </p:nvSpPr>
        <p:spPr>
          <a:xfrm>
            <a:off x="251520" y="5229200"/>
            <a:ext cx="33843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VODNÍ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2411760" y="4365104"/>
            <a:ext cx="37444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JADERNÉ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5004048" y="5229200"/>
            <a:ext cx="33843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TEPELNÉ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60648"/>
            <a:ext cx="9305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Provincie, která se chce odtrhnout od Kanady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3501008"/>
            <a:ext cx="52437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Nejvíc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používané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elektrárny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3" grpId="1" animBg="1"/>
      <p:bldP spid="4" grpId="0" animBg="1"/>
      <p:bldP spid="5" grpId="0" animBg="1"/>
      <p:bldP spid="6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51520" y="1988840"/>
            <a:ext cx="35283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VODNÍ</a:t>
            </a:r>
            <a:endParaRPr lang="cs-CZ" sz="2800" dirty="0"/>
          </a:p>
        </p:txBody>
      </p:sp>
      <p:sp>
        <p:nvSpPr>
          <p:cNvPr id="3" name="Elipsa 2"/>
          <p:cNvSpPr/>
          <p:nvPr/>
        </p:nvSpPr>
        <p:spPr>
          <a:xfrm>
            <a:off x="2843808" y="1124744"/>
            <a:ext cx="33843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ŽELEZNIČNÍ</a:t>
            </a:r>
            <a:endParaRPr lang="cs-CZ" sz="2800" dirty="0"/>
          </a:p>
        </p:txBody>
      </p:sp>
      <p:sp>
        <p:nvSpPr>
          <p:cNvPr id="4" name="Elipsa 3"/>
          <p:cNvSpPr/>
          <p:nvPr/>
        </p:nvSpPr>
        <p:spPr>
          <a:xfrm>
            <a:off x="5292080" y="1916832"/>
            <a:ext cx="35283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LETECKÁ</a:t>
            </a:r>
            <a:endParaRPr lang="cs-CZ" sz="2800" dirty="0"/>
          </a:p>
        </p:txBody>
      </p:sp>
      <p:sp>
        <p:nvSpPr>
          <p:cNvPr id="8" name="Elipsa 7"/>
          <p:cNvSpPr/>
          <p:nvPr/>
        </p:nvSpPr>
        <p:spPr>
          <a:xfrm>
            <a:off x="2843808" y="4437112"/>
            <a:ext cx="35283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MONTREAL</a:t>
            </a:r>
            <a:endParaRPr lang="cs-CZ" sz="2800" dirty="0"/>
          </a:p>
        </p:txBody>
      </p:sp>
      <p:sp>
        <p:nvSpPr>
          <p:cNvPr id="9" name="Elipsa 8"/>
          <p:cNvSpPr/>
          <p:nvPr/>
        </p:nvSpPr>
        <p:spPr>
          <a:xfrm>
            <a:off x="5364088" y="5301208"/>
            <a:ext cx="35283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CALGARY</a:t>
            </a:r>
            <a:endParaRPr lang="cs-CZ" sz="2800" dirty="0"/>
          </a:p>
        </p:txBody>
      </p:sp>
      <p:sp>
        <p:nvSpPr>
          <p:cNvPr id="10" name="Elipsa 9"/>
          <p:cNvSpPr/>
          <p:nvPr/>
        </p:nvSpPr>
        <p:spPr>
          <a:xfrm>
            <a:off x="251520" y="5301208"/>
            <a:ext cx="35283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TORONTO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3732" y="188640"/>
            <a:ext cx="894026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Druh dopravy nejvíc používaný k přepravě osob</a:t>
            </a:r>
            <a:endParaRPr lang="cs-CZ" sz="30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3501008"/>
            <a:ext cx="66223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Město, kde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byly </a:t>
            </a: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LOH v roce 1976</a:t>
            </a:r>
            <a:endParaRPr lang="cs-CZ" sz="30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8" grpId="0" animBg="1"/>
      <p:bldP spid="9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260648"/>
            <a:ext cx="1983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Pracovní list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7648248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 Na kolik provincií a teritorií se dělí území Kanady?</a:t>
            </a:r>
          </a:p>
          <a:p>
            <a:endParaRPr lang="cs-CZ" sz="2000" dirty="0" smtClean="0"/>
          </a:p>
          <a:p>
            <a:r>
              <a:rPr lang="cs-CZ" sz="2000" dirty="0" smtClean="0"/>
              <a:t>2. Které úřední jazyky platí v Kanadě?</a:t>
            </a:r>
          </a:p>
          <a:p>
            <a:endParaRPr lang="cs-CZ" sz="2000" dirty="0" smtClean="0"/>
          </a:p>
          <a:p>
            <a:r>
              <a:rPr lang="cs-CZ" sz="2000" dirty="0" smtClean="0"/>
              <a:t>3. Jak se jmenuje hlavní město Kanady?</a:t>
            </a:r>
          </a:p>
          <a:p>
            <a:endParaRPr lang="cs-CZ" sz="2000" dirty="0" smtClean="0"/>
          </a:p>
          <a:p>
            <a:r>
              <a:rPr lang="cs-CZ" sz="2000" dirty="0" smtClean="0"/>
              <a:t>4. Který symbol je na vlajce Kanady?</a:t>
            </a:r>
          </a:p>
          <a:p>
            <a:endParaRPr lang="cs-CZ" sz="2000" dirty="0" smtClean="0"/>
          </a:p>
          <a:p>
            <a:r>
              <a:rPr lang="cs-CZ" sz="2000" dirty="0" smtClean="0"/>
              <a:t>5. Které druhy sportů jsou v Kanadě nejoblíbenější?</a:t>
            </a:r>
          </a:p>
          <a:p>
            <a:endParaRPr lang="cs-CZ" sz="2000" dirty="0" smtClean="0"/>
          </a:p>
          <a:p>
            <a:r>
              <a:rPr lang="cs-CZ" sz="2000" dirty="0" smtClean="0"/>
              <a:t>6. Ve kterém městě je nejvyšší budova Ameriky?</a:t>
            </a:r>
          </a:p>
          <a:p>
            <a:endParaRPr lang="cs-CZ" sz="2000" dirty="0" smtClean="0"/>
          </a:p>
          <a:p>
            <a:r>
              <a:rPr lang="cs-CZ" sz="2000" dirty="0" smtClean="0"/>
              <a:t>7. Jak se jmenuje klub NHL, který získal </a:t>
            </a:r>
            <a:r>
              <a:rPr lang="cs-CZ" sz="2000" dirty="0" err="1" smtClean="0"/>
              <a:t>nejvíckrát</a:t>
            </a:r>
            <a:r>
              <a:rPr lang="cs-CZ" sz="2000" dirty="0" smtClean="0"/>
              <a:t> </a:t>
            </a:r>
            <a:r>
              <a:rPr lang="cs-CZ" sz="2000" dirty="0" err="1" smtClean="0"/>
              <a:t>Stanley</a:t>
            </a:r>
            <a:r>
              <a:rPr lang="cs-CZ" sz="2000" dirty="0" smtClean="0"/>
              <a:t> </a:t>
            </a:r>
            <a:r>
              <a:rPr lang="cs-CZ" sz="2000" dirty="0" err="1" smtClean="0"/>
              <a:t>Cup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  <a:p>
            <a:r>
              <a:rPr lang="cs-CZ" sz="2000" dirty="0" smtClean="0"/>
              <a:t>8. Který Národní park je v Americe druhý nejstarší?</a:t>
            </a:r>
          </a:p>
          <a:p>
            <a:endParaRPr lang="cs-CZ" sz="2000" dirty="0" smtClean="0"/>
          </a:p>
          <a:p>
            <a:r>
              <a:rPr lang="cs-CZ" sz="2000" dirty="0" smtClean="0"/>
              <a:t>9. Kdo je hlavou státu v Kanadě?</a:t>
            </a:r>
          </a:p>
          <a:p>
            <a:endParaRPr lang="cs-CZ" sz="2000" dirty="0" smtClean="0"/>
          </a:p>
          <a:p>
            <a:r>
              <a:rPr lang="cs-CZ" sz="2000" dirty="0" smtClean="0"/>
              <a:t>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340768"/>
            <a:ext cx="928903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1. Na kolik provincií a teritorií se dělí území Kanady? </a:t>
            </a:r>
            <a:r>
              <a:rPr lang="cs-CZ" dirty="0" smtClean="0">
                <a:solidFill>
                  <a:srgbClr val="FFFF00"/>
                </a:solidFill>
              </a:rPr>
              <a:t>(10 provincií a 3 teritoria)</a:t>
            </a:r>
          </a:p>
          <a:p>
            <a:endParaRPr lang="cs-CZ" dirty="0" smtClean="0"/>
          </a:p>
          <a:p>
            <a:r>
              <a:rPr lang="cs-CZ" dirty="0" smtClean="0"/>
              <a:t>2. Které úřední jazyky platí v Kanadě? </a:t>
            </a:r>
            <a:r>
              <a:rPr lang="cs-CZ" dirty="0" smtClean="0">
                <a:solidFill>
                  <a:srgbClr val="FFFF00"/>
                </a:solidFill>
              </a:rPr>
              <a:t>(angličtina a francouzština)</a:t>
            </a:r>
          </a:p>
          <a:p>
            <a:endParaRPr lang="cs-CZ" dirty="0" smtClean="0"/>
          </a:p>
          <a:p>
            <a:r>
              <a:rPr lang="cs-CZ" dirty="0" smtClean="0"/>
              <a:t>3. Jak se jmenuje hlavní město Kanady? </a:t>
            </a:r>
            <a:r>
              <a:rPr lang="cs-CZ" dirty="0" smtClean="0">
                <a:solidFill>
                  <a:srgbClr val="FFFF00"/>
                </a:solidFill>
              </a:rPr>
              <a:t>(Ottawa)</a:t>
            </a:r>
          </a:p>
          <a:p>
            <a:endParaRPr lang="cs-CZ" dirty="0" smtClean="0"/>
          </a:p>
          <a:p>
            <a:r>
              <a:rPr lang="cs-CZ" dirty="0" smtClean="0"/>
              <a:t>4. Který symbol je na vlajce Kanady? </a:t>
            </a:r>
            <a:r>
              <a:rPr lang="cs-CZ" dirty="0" smtClean="0">
                <a:solidFill>
                  <a:srgbClr val="FFFF00"/>
                </a:solidFill>
              </a:rPr>
              <a:t>(javorový list)</a:t>
            </a:r>
          </a:p>
          <a:p>
            <a:endParaRPr lang="cs-CZ" dirty="0" smtClean="0"/>
          </a:p>
          <a:p>
            <a:r>
              <a:rPr lang="cs-CZ" dirty="0" smtClean="0"/>
              <a:t>5. Které druhy sportů jsou v Kanadě nejoblíbenější? </a:t>
            </a:r>
            <a:r>
              <a:rPr lang="cs-CZ" dirty="0" smtClean="0">
                <a:solidFill>
                  <a:srgbClr val="FFFF00"/>
                </a:solidFill>
              </a:rPr>
              <a:t>(zimní sporty)</a:t>
            </a:r>
          </a:p>
          <a:p>
            <a:endParaRPr lang="cs-CZ" dirty="0" smtClean="0"/>
          </a:p>
          <a:p>
            <a:r>
              <a:rPr lang="cs-CZ" dirty="0" smtClean="0"/>
              <a:t>6. Ve kterém městě je nejvyšší budova Ameriky? </a:t>
            </a:r>
            <a:r>
              <a:rPr lang="cs-CZ" dirty="0" smtClean="0">
                <a:solidFill>
                  <a:srgbClr val="FFFF00"/>
                </a:solidFill>
              </a:rPr>
              <a:t>(Toronto)</a:t>
            </a:r>
          </a:p>
          <a:p>
            <a:endParaRPr lang="cs-CZ" dirty="0" smtClean="0"/>
          </a:p>
          <a:p>
            <a:r>
              <a:rPr lang="cs-CZ" dirty="0" smtClean="0"/>
              <a:t>7. Jak se jmenuje klub NHL, který získal </a:t>
            </a:r>
            <a:r>
              <a:rPr lang="cs-CZ" dirty="0" err="1" smtClean="0"/>
              <a:t>nejvíckrát</a:t>
            </a:r>
            <a:r>
              <a:rPr lang="cs-CZ" dirty="0" smtClean="0"/>
              <a:t> </a:t>
            </a:r>
            <a:r>
              <a:rPr lang="cs-CZ" dirty="0" err="1" smtClean="0"/>
              <a:t>Stanley</a:t>
            </a:r>
            <a:r>
              <a:rPr lang="cs-CZ" dirty="0" smtClean="0"/>
              <a:t> </a:t>
            </a:r>
            <a:r>
              <a:rPr lang="cs-CZ" dirty="0" err="1" smtClean="0"/>
              <a:t>Cup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FF00"/>
                </a:solidFill>
              </a:rPr>
              <a:t>(Montreal </a:t>
            </a:r>
            <a:r>
              <a:rPr lang="cs-CZ" dirty="0" err="1" smtClean="0">
                <a:solidFill>
                  <a:srgbClr val="FFFF00"/>
                </a:solidFill>
              </a:rPr>
              <a:t>Canadiens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endParaRPr lang="cs-CZ" dirty="0" smtClean="0"/>
          </a:p>
          <a:p>
            <a:r>
              <a:rPr lang="cs-CZ" dirty="0" smtClean="0"/>
              <a:t>8. Který Národní park je v Americe druhý nejstarší? 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Banff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endParaRPr lang="cs-CZ" dirty="0" smtClean="0"/>
          </a:p>
          <a:p>
            <a:r>
              <a:rPr lang="cs-CZ" dirty="0" smtClean="0"/>
              <a:t>9. Kdo je hlavou státu v Kanadě? </a:t>
            </a:r>
            <a:r>
              <a:rPr lang="cs-CZ" dirty="0" smtClean="0">
                <a:solidFill>
                  <a:srgbClr val="FFFF00"/>
                </a:solidFill>
              </a:rPr>
              <a:t>(britská královna Alžběta II.)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15816" y="476672"/>
            <a:ext cx="31983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Pracovní list -řešení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08720"/>
            <a:ext cx="86409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http://upload.wikimedia.org/wikipedia/commons/thumb/c/cf/Flag_of_Canada.svg/800px-Flag_of_Canada.svg.png </a:t>
            </a:r>
          </a:p>
          <a:p>
            <a:r>
              <a:rPr lang="cs-CZ" dirty="0" smtClean="0"/>
              <a:t>http://upload.wikimedia.org/wikipedia/commons/thumb/c/c7/Canada_%28orthographic_projection%29.svg/541px-Canada_%28orthographic_projection%29.svg.png http://upload.wikimedia.org/wikipedia/commons/thumb/1/14/Political_map_of_Canada.png/650px-Political_map_of_Canada.png </a:t>
            </a:r>
          </a:p>
          <a:p>
            <a:r>
              <a:rPr lang="cs-CZ" dirty="0" smtClean="0"/>
              <a:t>http://upload.wikimedia.org/wikipedia/commons/3/31/Moraine_lake.JPG http://upload.wikimedia.org/wikipedia/commons/5/57/Banff.JPGúdolíaměstoBanff</a:t>
            </a:r>
          </a:p>
          <a:p>
            <a:r>
              <a:rPr lang="cs-CZ" dirty="0" smtClean="0"/>
              <a:t>http://upload.wikimedia.org/wikipedia/commons/e/e1/Banff2.JPGgolfovéhřiště http://upload.wikimedia.org/wikipedia/commons/thumb/e/e5/ColumbiaGorge_CapeHorn.jpg/778px-ColumbiaGorge_CapeHorn.jpg http://upload.wikimedia.org/wikipedia/commons/thumb/c/c0/Helen056.jpg/800px-Helen056.jpg http://upload.wikimedia.org/wikipedia/commons/3/3e/BakerRiverWashington.jpg http://upload.wikimedia.org/wikipedia/commons/4/47/Rainiersourdoughridge.jpg http://upload.wikimedia.org/wikipedia/commons/e/e4/Jasper_priroda.JPG http://upload.wikimedia.org/wikipedia/commons/b/b4/Maligne_lake.JPG http://upload.wikimedia.org/wikipedia/commons/9/9f/Jasper_town.JPG</a:t>
            </a:r>
          </a:p>
          <a:p>
            <a:r>
              <a:rPr lang="cs-CZ" dirty="0" smtClean="0"/>
              <a:t>http://upload.wikimedia.org/wikipedia/commons/thumb/2/2d/Grizzlymumcubs-c01.jpg/800px-Grizzlymumcubs-c01.jpg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26064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Zdroje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92696"/>
            <a:ext cx="9144000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http://upload.wikimedia.org/wikipedia/commons/thumb/6/6a/Takakkaw_falls.JPG/402px-Takakkaw_falls.JPG</a:t>
            </a:r>
          </a:p>
          <a:p>
            <a:r>
              <a:rPr lang="cs-CZ" dirty="0" smtClean="0"/>
              <a:t>http://upload.wikimedia.org/wikipedia/commons/c/c6/Twin_falls.JPG</a:t>
            </a:r>
          </a:p>
          <a:p>
            <a:r>
              <a:rPr lang="cs-CZ" dirty="0" smtClean="0"/>
              <a:t>http://upload.wikimedia.org/wikipedia/commons/7/77/Emerald_lake.JPG</a:t>
            </a:r>
          </a:p>
          <a:p>
            <a:r>
              <a:rPr lang="cs-CZ" dirty="0" smtClean="0"/>
              <a:t>http://upload.wikimedia.org/wikipedia/commons/thumb/7/7b/Eastbound_over_SCB.jpg/400px-Eastbound_over_SCB.jpgmost</a:t>
            </a:r>
          </a:p>
          <a:p>
            <a:r>
              <a:rPr lang="cs-CZ" dirty="0" smtClean="0"/>
              <a:t>http://upload.wikimedia.org/wikipedia/commons/thumb/6/6f/Glacier_np_canada2.JPG/800px-Glacier_np_canada2.JPGledovec</a:t>
            </a:r>
          </a:p>
          <a:p>
            <a:r>
              <a:rPr lang="cs-CZ" dirty="0" smtClean="0"/>
              <a:t>http://upload.wikimedia.org/wikipedia/commons/thumb/5/54/Glacier_np_canada.JPG/800px-Glacier_np_canada.JPGprůsmyk</a:t>
            </a:r>
          </a:p>
          <a:p>
            <a:r>
              <a:rPr lang="cs-CZ" dirty="0" smtClean="0"/>
              <a:t>http://upload.wikimedia.org/wikipedia/commons/thumb/c/cc/OttawaCollage.png/406px-OttawaCollage.png</a:t>
            </a:r>
          </a:p>
          <a:p>
            <a:r>
              <a:rPr lang="cs-CZ" dirty="0" smtClean="0"/>
              <a:t>http://upload.wikimedia.org/wikipedia/commons/thumb/4/47/Montreal_Twilight_Panorama_2006.jpg/700px-Montreal_Twilight_Panorama_2006.jpg</a:t>
            </a:r>
          </a:p>
          <a:p>
            <a:r>
              <a:rPr lang="cs-CZ" dirty="0" smtClean="0"/>
              <a:t>http://upload.wikimedia.org/wikipedia/commons/thumb/1/13/Vancouver_ib.jpg/800px-Vancouver_ib.jpg</a:t>
            </a:r>
          </a:p>
          <a:p>
            <a:r>
              <a:rPr lang="cs-CZ" dirty="0" smtClean="0"/>
              <a:t>http://upload.wikimedia.org/wikipedia/commons/thumb/2/26/Skyline_of_Toronto_viewed_from_Harbour.jpg/800px-Skyline_of_Toronto_viewed_from_Harbour.jpg</a:t>
            </a:r>
          </a:p>
          <a:p>
            <a:r>
              <a:rPr lang="cs-CZ" dirty="0" smtClean="0"/>
              <a:t>http://upload.wikimedia.org/wikipedia/commons/thumb/0/04/PengrowthSaddledomeDay.jpg/800px-PengrowthSaddledomeDay.jpgCalgary</a:t>
            </a:r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1375</TotalTime>
  <Words>879</Words>
  <Application>Microsoft Office PowerPoint</Application>
  <PresentationFormat>Předvádění na obrazovce (4:3)</PresentationFormat>
  <Paragraphs>214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101</cp:revision>
  <dcterms:created xsi:type="dcterms:W3CDTF">2013-11-25T22:18:09Z</dcterms:created>
  <dcterms:modified xsi:type="dcterms:W3CDTF">2014-08-26T09:25:47Z</dcterms:modified>
</cp:coreProperties>
</file>