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70" r:id="rId6"/>
    <p:sldId id="261" r:id="rId7"/>
    <p:sldId id="263" r:id="rId8"/>
    <p:sldId id="264" r:id="rId9"/>
    <p:sldId id="265" r:id="rId10"/>
    <p:sldId id="266" r:id="rId11"/>
    <p:sldId id="267" r:id="rId12"/>
    <p:sldId id="269" r:id="rId13"/>
    <p:sldId id="271" r:id="rId14"/>
    <p:sldId id="272" r:id="rId15"/>
    <p:sldId id="273" r:id="rId16"/>
    <p:sldId id="274" r:id="rId17"/>
    <p:sldId id="276" r:id="rId18"/>
    <p:sldId id="277" r:id="rId19"/>
    <p:sldId id="275" r:id="rId20"/>
    <p:sldId id="262" r:id="rId21"/>
    <p:sldId id="26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34" autoAdjust="0"/>
    <p:restoredTop sz="94660"/>
  </p:normalViewPr>
  <p:slideViewPr>
    <p:cSldViewPr>
      <p:cViewPr>
        <p:scale>
          <a:sx n="90" d="100"/>
          <a:sy n="90" d="100"/>
        </p:scale>
        <p:origin x="-498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6AD6-75B0-4F45-8AF2-F8E1F5D86C2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57A76-4BD0-4A65-B5DC-CB8409CD9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6AD6-75B0-4F45-8AF2-F8E1F5D86C2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57A76-4BD0-4A65-B5DC-CB8409CD9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6AD6-75B0-4F45-8AF2-F8E1F5D86C2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57A76-4BD0-4A65-B5DC-CB8409CD9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6AD6-75B0-4F45-8AF2-F8E1F5D86C2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57A76-4BD0-4A65-B5DC-CB8409CD9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6AD6-75B0-4F45-8AF2-F8E1F5D86C2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57A76-4BD0-4A65-B5DC-CB8409CD9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6AD6-75B0-4F45-8AF2-F8E1F5D86C2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557A76-4BD0-4A65-B5DC-CB8409CD9B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6AD6-75B0-4F45-8AF2-F8E1F5D86C2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57A76-4BD0-4A65-B5DC-CB8409CD9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6AD6-75B0-4F45-8AF2-F8E1F5D86C2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9557A76-4BD0-4A65-B5DC-CB8409CD9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26B36AD6-75B0-4F45-8AF2-F8E1F5D86C2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57A76-4BD0-4A65-B5DC-CB8409CD9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6AD6-75B0-4F45-8AF2-F8E1F5D86C2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57A76-4BD0-4A65-B5DC-CB8409CD9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6AD6-75B0-4F45-8AF2-F8E1F5D86C2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57A76-4BD0-4A65-B5DC-CB8409CD9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6B36AD6-75B0-4F45-8AF2-F8E1F5D86C2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9557A76-4BD0-4A65-B5DC-CB8409CD9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9.wav"/><Relationship Id="rId7" Type="http://schemas.openxmlformats.org/officeDocument/2006/relationships/image" Target="../media/image17.jpeg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audio" Target="../media/audio10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audio" Target="../media/audio1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audio" Target="../media/audio1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audio" Target="../media/audio1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audio" Target="../media/audio1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audio" Target="../media/audio1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1.wav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3/3e/Izzyd.jpg" TargetMode="External"/><Relationship Id="rId13" Type="http://schemas.openxmlformats.org/officeDocument/2006/relationships/hyperlink" Target="http://upload.wikimedia.org/wikipedia/commons/thumb/f/fc/Coiba.JPG/800px-Coiba.JPG" TargetMode="External"/><Relationship Id="rId3" Type="http://schemas.openxmlformats.org/officeDocument/2006/relationships/hyperlink" Target="http://upload.wikimedia.org/wikipedia/commons/6/61/Great_Blue_Hole.jpg" TargetMode="External"/><Relationship Id="rId7" Type="http://schemas.openxmlformats.org/officeDocument/2006/relationships/hyperlink" Target="http://upload.wikimedia.org/wikipedia/commons/thumb/e/e9/23_Teguc_Hauptpl.JPG/800px-23_Teguc_Hauptpl.JPG" TargetMode="External"/><Relationship Id="rId12" Type="http://schemas.openxmlformats.org/officeDocument/2006/relationships/hyperlink" Target="http://upload.wikimedia.org/wikipedia/commons/2/23/A_gorgeous_waterfall_on_isla_del_coco.jpg" TargetMode="External"/><Relationship Id="rId2" Type="http://schemas.openxmlformats.org/officeDocument/2006/relationships/hyperlink" Target="http://upload.wikimedia.org/wikipedia/commons/thumb/7/78/Altun_Ha_Belize.jpg/800px-Altun_Ha_Beliz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c/c6/Rio_platano.jpg/800px-Rio_platano.jpg" TargetMode="External"/><Relationship Id="rId11" Type="http://schemas.openxmlformats.org/officeDocument/2006/relationships/hyperlink" Target="http://upload.wikimedia.org/wikipedia/commons/thumb/5/55/Basilica-de-la-Asuncion.JPG/800px-Basilica-de-la-Asuncion.JPG" TargetMode="External"/><Relationship Id="rId5" Type="http://schemas.openxmlformats.org/officeDocument/2006/relationships/hyperlink" Target="http://upload.wikimedia.org/wikipedia/commons/thumb/e/ea/Belize-tikal.jpg/450px-Belize-tikal.jpg" TargetMode="External"/><Relationship Id="rId10" Type="http://schemas.openxmlformats.org/officeDocument/2006/relationships/hyperlink" Target="http://upload.wikimedia.org/wikipedia/commons/5/50/Nicaragua_lake.JPG" TargetMode="External"/><Relationship Id="rId4" Type="http://schemas.openxmlformats.org/officeDocument/2006/relationships/hyperlink" Target="http://upload.wikimedia.org/wikipedia/commons/thumb/5/5c/Tajumulco_volcano_01.jpg/800px-Tajumulco_volcano_01.jpg" TargetMode="External"/><Relationship Id="rId9" Type="http://schemas.openxmlformats.org/officeDocument/2006/relationships/hyperlink" Target="http://upload.wikimedia.org/wikipedia/commons/thumb/8/87/Ceren_01.jpg/800px-Ceren_01.jpg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6/6d/Forest_on_Barro_Colorado.png/513px-Forest_on_Barro_Colorado.png" TargetMode="External"/><Relationship Id="rId13" Type="http://schemas.openxmlformats.org/officeDocument/2006/relationships/hyperlink" Target="http://upload.wikimedia.org/wikipedia/commons/thumb/c/cf/05.Cop%C3%A1n_(38).JPG/799px-05.Cop%C3%A1n_(38).JPG" TargetMode="External"/><Relationship Id="rId3" Type="http://schemas.openxmlformats.org/officeDocument/2006/relationships/hyperlink" Target="http://upload.wikimedia.org/wikipedia/commons/thumb/0/0e/Panama_city_skyline.jpg/800px-Panama_city_skyline.jpg" TargetMode="External"/><Relationship Id="rId7" Type="http://schemas.openxmlformats.org/officeDocument/2006/relationships/hyperlink" Target="http://upload.wikimedia.org/wikipedia/commons/thumb/8/8e/Puente_de_las_am%C3%A9ricas.jpg/448px-Puente_de_las_am%C3%A9ricas.jpg" TargetMode="External"/><Relationship Id="rId12" Type="http://schemas.openxmlformats.org/officeDocument/2006/relationships/hyperlink" Target="http://upload.wikimedia.org/wikipedia/commons/thumb/d/d2/Gulf_of_Honduras.jpg/465px-Gulf_of_Honduras.jpg" TargetMode="External"/><Relationship Id="rId2" Type="http://schemas.openxmlformats.org/officeDocument/2006/relationships/hyperlink" Target="http://upload.wikimedia.org/wikipedia/commons/thumb/f/f7/Panama_Canal_Gatun_Locks.jpg/800px-Panama_Canal_Gatun_Lock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e/ec/Panama_Canal_Rough_Diagram.png/622px-Panama_Canal_Rough_Diagram.png" TargetMode="External"/><Relationship Id="rId11" Type="http://schemas.openxmlformats.org/officeDocument/2006/relationships/hyperlink" Target="http://upload.wikimedia.org/wikipedia/commons/thumb/c/c9/Belmopan_Parliament.jpg/800px-Belmopan_Parliament.jpg" TargetMode="External"/><Relationship Id="rId5" Type="http://schemas.openxmlformats.org/officeDocument/2006/relationships/hyperlink" Target="http://upload.wikimedia.org/wikipedia/commons/thumb/9/93/Hurricane_Mitch_1998_oct_26_2028Z.jpg/536px-Hurricane_Mitch_1998_oct_26_2028Z.jpg" TargetMode="External"/><Relationship Id="rId10" Type="http://schemas.openxmlformats.org/officeDocument/2006/relationships/hyperlink" Target="http://upload.wikimedia.org/wikipedia/commons/thumb/2/2f/Satellite_image_of_Belize_in_May_2001.jpg/387px-Satellite_image_of_Belize_in_May_2001.jpg" TargetMode="External"/><Relationship Id="rId4" Type="http://schemas.openxmlformats.org/officeDocument/2006/relationships/hyperlink" Target="http://upload.wikimedia.org/wikipedia/commons/thumb/7/77/DirkvdM_casco_viejo.jpg/800px-DirkvdM_casco_viejo.jpg" TargetMode="External"/><Relationship Id="rId9" Type="http://schemas.openxmlformats.org/officeDocument/2006/relationships/hyperlink" Target="http://upload.wikimedia.org/wikipedia/commons/0/0a/Standing_jagua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547664" y="260648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971600" y="1772816"/>
            <a:ext cx="7200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b="1" dirty="0"/>
              <a:t>DIGITÁLNÍ UČEBNÍ MATERIÁL: </a:t>
            </a:r>
            <a:r>
              <a:rPr lang="cs-CZ" b="1" dirty="0" smtClean="0"/>
              <a:t>VY_32_INOVACE_06_Z67_07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50636812"/>
              </p:ext>
            </p:extLst>
          </p:nvPr>
        </p:nvGraphicFramePr>
        <p:xfrm>
          <a:off x="539552" y="2708920"/>
          <a:ext cx="8136904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36304"/>
                <a:gridCol w="5400600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Borovský Štefan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6.12.2013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smtClean="0"/>
                        <a:t>Tematická </a:t>
                      </a:r>
                      <a:r>
                        <a:rPr lang="cs-CZ" dirty="0" smtClean="0"/>
                        <a:t>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 6. a 7. 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Střední Amerika – pevninská část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19191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ookman Old Style" pitchFamily="18" charset="0"/>
              </a:rPr>
              <a:t>Anotace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916832"/>
            <a:ext cx="9355446" cy="45550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Bookman Old Style" pitchFamily="18" charset="0"/>
              </a:rPr>
              <a:t>Prezentace obsahuje učivo jedné vyučovací hodiny – Střední Amerika </a:t>
            </a:r>
          </a:p>
          <a:p>
            <a:r>
              <a:rPr lang="cs-CZ" dirty="0" smtClean="0">
                <a:latin typeface="Bookman Old Style" pitchFamily="18" charset="0"/>
              </a:rPr>
              <a:t>						     (pevninská část)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Str.4 až 12 – obsahují výklad učiva obohacený o mapky a fotografie. Text se</a:t>
            </a:r>
          </a:p>
          <a:p>
            <a:r>
              <a:rPr lang="cs-CZ" dirty="0" smtClean="0">
                <a:latin typeface="Bookman Old Style" pitchFamily="18" charset="0"/>
              </a:rPr>
              <a:t>	        objeví po kliknutí se světelným efektem a fotky i se zvukovým</a:t>
            </a:r>
          </a:p>
          <a:p>
            <a:r>
              <a:rPr lang="cs-CZ" dirty="0" smtClean="0">
                <a:latin typeface="Bookman Old Style" pitchFamily="18" charset="0"/>
              </a:rPr>
              <a:t>	        efektem.</a:t>
            </a:r>
          </a:p>
          <a:p>
            <a:r>
              <a:rPr lang="cs-CZ" dirty="0" smtClean="0">
                <a:latin typeface="Bookman Old Style" pitchFamily="18" charset="0"/>
              </a:rPr>
              <a:t>Str.13 až 17 – kvízové otázky. Dvě nesprávné odpovědi se po kliknutí ztratí se </a:t>
            </a:r>
          </a:p>
          <a:p>
            <a:r>
              <a:rPr lang="cs-CZ" dirty="0" smtClean="0">
                <a:latin typeface="Bookman Old Style" pitchFamily="18" charset="0"/>
              </a:rPr>
              <a:t>                      světelným efektem. Při kliknutí na správnou odpověď se zvýrazní </a:t>
            </a:r>
          </a:p>
          <a:p>
            <a:r>
              <a:rPr lang="cs-CZ" dirty="0" smtClean="0">
                <a:latin typeface="Bookman Old Style" pitchFamily="18" charset="0"/>
              </a:rPr>
              <a:t>	         pole a objeví se fotky se světelným i zvukovým efektem.</a:t>
            </a:r>
          </a:p>
          <a:p>
            <a:r>
              <a:rPr lang="cs-CZ" dirty="0" smtClean="0">
                <a:latin typeface="Bookman Old Style" pitchFamily="18" charset="0"/>
              </a:rPr>
              <a:t>Str.18 - kvízové otázky z učiva. Dvě nesprávné odpovědi se po kliknutí ztratí se </a:t>
            </a:r>
          </a:p>
          <a:p>
            <a:r>
              <a:rPr lang="cs-CZ" dirty="0" smtClean="0">
                <a:latin typeface="Bookman Old Style" pitchFamily="18" charset="0"/>
              </a:rPr>
              <a:t>	světelným efektem. Při kliknutí na správnou odpověď se změní barva </a:t>
            </a:r>
          </a:p>
          <a:p>
            <a:r>
              <a:rPr lang="cs-CZ" dirty="0" smtClean="0">
                <a:latin typeface="Bookman Old Style" pitchFamily="18" charset="0"/>
              </a:rPr>
              <a:t>             pole a ozve se zvukový efekt.</a:t>
            </a:r>
          </a:p>
          <a:p>
            <a:r>
              <a:rPr lang="cs-CZ" dirty="0" smtClean="0">
                <a:latin typeface="Bookman Old Style" pitchFamily="18" charset="0"/>
              </a:rPr>
              <a:t>Str.19 – pracovní list. Žáci doplní slepou mapu Střední Ameriky. (</a:t>
            </a:r>
            <a:r>
              <a:rPr lang="cs-CZ" smtClean="0">
                <a:latin typeface="Bookman Old Style" pitchFamily="18" charset="0"/>
              </a:rPr>
              <a:t>řešení str.4)</a:t>
            </a:r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	</a:t>
            </a:r>
          </a:p>
          <a:p>
            <a:endParaRPr lang="cs-CZ" dirty="0" smtClean="0"/>
          </a:p>
          <a:p>
            <a:r>
              <a:rPr lang="cs-CZ" dirty="0" smtClean="0"/>
              <a:t>	        </a:t>
            </a:r>
            <a:r>
              <a:rPr lang="cs-CZ" sz="2000" dirty="0" smtClean="0">
                <a:latin typeface="Bookman Old Style" pitchFamily="18" charset="0"/>
              </a:rPr>
              <a:t>	 </a:t>
            </a:r>
            <a:endParaRPr lang="cs-CZ" sz="20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1691680" y="548680"/>
            <a:ext cx="5688632" cy="3168352"/>
          </a:xfrm>
          <a:prstGeom prst="ellips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C000"/>
                </a:solidFill>
                <a:latin typeface="Bookman Old Style" pitchFamily="18" charset="0"/>
              </a:rPr>
              <a:t>STŘEDNÍ AMERIKA</a:t>
            </a:r>
            <a:endParaRPr lang="cs-CZ" sz="54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188624" y="1628800"/>
            <a:ext cx="72008" cy="4571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ukončení 3"/>
          <p:cNvSpPr/>
          <p:nvPr/>
        </p:nvSpPr>
        <p:spPr>
          <a:xfrm>
            <a:off x="2267744" y="4293096"/>
            <a:ext cx="4464496" cy="1584176"/>
          </a:xfrm>
          <a:prstGeom prst="flowChartTerminator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C000"/>
                </a:solidFill>
                <a:latin typeface="Bookman Old Style" pitchFamily="18" charset="0"/>
              </a:rPr>
              <a:t>Pevninská   část</a:t>
            </a:r>
            <a:endParaRPr lang="cs-CZ" sz="40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0"/>
            <a:ext cx="37866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  <a:latin typeface="Bookman Old Style" pitchFamily="18" charset="0"/>
              </a:rPr>
              <a:t>Pevninská část</a:t>
            </a:r>
            <a:endParaRPr lang="cs-CZ" sz="36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340768"/>
            <a:ext cx="914224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7 států – Guatemala,Belize,Honduras,Salvador, Panama,</a:t>
            </a:r>
          </a:p>
          <a:p>
            <a:r>
              <a:rPr lang="cs-CZ" sz="2400" b="1" dirty="0">
                <a:latin typeface="Bookman Old Style" pitchFamily="18" charset="0"/>
              </a:rPr>
              <a:t>	</a:t>
            </a:r>
            <a:r>
              <a:rPr lang="cs-CZ" sz="2400" b="1" dirty="0" smtClean="0">
                <a:latin typeface="Bookman Old Style" pitchFamily="18" charset="0"/>
              </a:rPr>
              <a:t>     Nikaragua a Kostarika.</a:t>
            </a:r>
            <a:endParaRPr lang="cs-CZ" sz="2400" b="1" dirty="0"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4564" y="548680"/>
            <a:ext cx="87094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Od poloostrova Yucatan k Panamskému průplavu, nebo 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od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Mexika ke Kolumbii.</a:t>
            </a:r>
            <a:endParaRPr lang="cs-CZ" sz="24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pic>
        <p:nvPicPr>
          <p:cNvPr id="18434" name="Picture 2" descr="https://www.email.cz/download/i/3_Y5Mnnx5-CI0FGuvxUHVh6eenB8jXN_mQ96CBS3uWUskwANlfI6LFNm1ajfcmG0Wn7twLQ/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276872"/>
            <a:ext cx="8136904" cy="43924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2060848"/>
            <a:ext cx="29722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Bookman Old Style" pitchFamily="18" charset="0"/>
              </a:rPr>
              <a:t>Obyvatelstvo</a:t>
            </a:r>
            <a:endParaRPr lang="cs-CZ" sz="3200" b="1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2636912"/>
            <a:ext cx="938590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Nejrozšířenější etnikum (asi 67%) 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mesticové</a:t>
            </a:r>
            <a:r>
              <a:rPr lang="cs-CZ" sz="2400" dirty="0" smtClean="0">
                <a:latin typeface="Bookman Old Style" pitchFamily="18" charset="0"/>
              </a:rPr>
              <a:t> (míšenci bílé </a:t>
            </a:r>
          </a:p>
          <a:p>
            <a:r>
              <a:rPr lang="cs-CZ" sz="2400" dirty="0" smtClean="0">
                <a:latin typeface="Bookman Old Style" pitchFamily="18" charset="0"/>
              </a:rPr>
              <a:t>rasy a indiánů),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původní obyvatelé </a:t>
            </a:r>
            <a:r>
              <a:rPr lang="cs-CZ" sz="2400" dirty="0" smtClean="0">
                <a:latin typeface="Bookman Old Style" pitchFamily="18" charset="0"/>
              </a:rPr>
              <a:t>(asi 17%),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běloši (</a:t>
            </a:r>
            <a:r>
              <a:rPr lang="cs-CZ" sz="2400" dirty="0" smtClean="0">
                <a:latin typeface="Bookman Old Style" pitchFamily="18" charset="0"/>
              </a:rPr>
              <a:t>asi 14%)</a:t>
            </a:r>
          </a:p>
          <a:p>
            <a:r>
              <a:rPr lang="cs-CZ" sz="2400" dirty="0" smtClean="0">
                <a:latin typeface="Bookman Old Style" pitchFamily="18" charset="0"/>
              </a:rPr>
              <a:t>a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černoši nebo mulati </a:t>
            </a:r>
            <a:r>
              <a:rPr lang="cs-CZ" sz="2400" dirty="0" smtClean="0">
                <a:latin typeface="Bookman Old Style" pitchFamily="18" charset="0"/>
              </a:rPr>
              <a:t>(asi 2%).    </a:t>
            </a:r>
          </a:p>
          <a:p>
            <a:r>
              <a:rPr lang="cs-CZ" sz="2400" dirty="0" smtClean="0">
                <a:latin typeface="Bookman Old Style" pitchFamily="18" charset="0"/>
              </a:rPr>
              <a:t>  </a:t>
            </a:r>
            <a:endParaRPr lang="cs-CZ" sz="2400" dirty="0"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19672" y="3789040"/>
            <a:ext cx="58785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Bookman Old Style" pitchFamily="18" charset="0"/>
              </a:rPr>
              <a:t>Hospodářství a ekonomika</a:t>
            </a:r>
            <a:endParaRPr lang="cs-CZ" sz="3200" b="1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4293096"/>
            <a:ext cx="940513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Všechny státy oblasti patří mezi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rozvojové</a:t>
            </a:r>
            <a:r>
              <a:rPr lang="cs-CZ" sz="2400" dirty="0" smtClean="0">
                <a:latin typeface="Bookman Old Style" pitchFamily="18" charset="0"/>
              </a:rPr>
              <a:t>. Jejich ekonomika</a:t>
            </a:r>
          </a:p>
          <a:p>
            <a:r>
              <a:rPr lang="cs-CZ" sz="2400" dirty="0" smtClean="0">
                <a:latin typeface="Bookman Old Style" pitchFamily="18" charset="0"/>
              </a:rPr>
              <a:t>je založena na zemědělství, těžbě nerostných surovin a dřeva.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Nejvyspělejšími státy </a:t>
            </a:r>
            <a:r>
              <a:rPr lang="cs-CZ" sz="2400" dirty="0" smtClean="0">
                <a:latin typeface="Bookman Old Style" pitchFamily="18" charset="0"/>
              </a:rPr>
              <a:t>jsou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Kostarika a Panama</a:t>
            </a:r>
            <a:r>
              <a:rPr lang="cs-CZ" sz="2400" dirty="0" smtClean="0">
                <a:latin typeface="Bookman Old Style" pitchFamily="18" charset="0"/>
              </a:rPr>
              <a:t>. Naopak 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nejchudšími</a:t>
            </a:r>
            <a:r>
              <a:rPr lang="cs-CZ" sz="2400" dirty="0" smtClean="0">
                <a:latin typeface="Bookman Old Style" pitchFamily="18" charset="0"/>
              </a:rPr>
              <a:t> jsou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Belize, Nikaragua a Honduras. </a:t>
            </a:r>
          </a:p>
          <a:p>
            <a:r>
              <a:rPr lang="cs-CZ" sz="2400" b="1" dirty="0" smtClean="0">
                <a:latin typeface="Bookman Old Style" pitchFamily="18" charset="0"/>
              </a:rPr>
              <a:t>Environmentální problémy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odlesňování</a:t>
            </a:r>
            <a:r>
              <a:rPr lang="cs-CZ" sz="2400" dirty="0" smtClean="0">
                <a:latin typeface="Bookman Old Style" pitchFamily="18" charset="0"/>
              </a:rPr>
              <a:t> a následná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eroze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půdy,</a:t>
            </a:r>
            <a:r>
              <a:rPr lang="cs-CZ" sz="2400" dirty="0" smtClean="0">
                <a:latin typeface="Bookman Old Style" pitchFamily="18" charset="0"/>
              </a:rPr>
              <a:t> znečišťování ovzduší, vod a půdy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(těžební průmysl).   </a:t>
            </a:r>
            <a:endParaRPr lang="cs-CZ" sz="24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43808" y="0"/>
            <a:ext cx="36760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Bookman Old Style" pitchFamily="18" charset="0"/>
              </a:rPr>
              <a:t>Přírodní poměry</a:t>
            </a:r>
            <a:endParaRPr lang="cs-CZ" sz="3200" b="1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476672"/>
            <a:ext cx="915507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Střední Amerika leží z velké části na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Karibské tektonické 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desce</a:t>
            </a:r>
            <a:r>
              <a:rPr lang="cs-CZ" sz="2400" dirty="0" smtClean="0">
                <a:latin typeface="Bookman Old Style" pitchFamily="18" charset="0"/>
              </a:rPr>
              <a:t>. Charakteristický pro tuto oblast je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vulkanizmus </a:t>
            </a:r>
            <a:r>
              <a:rPr lang="cs-CZ" sz="2400" dirty="0" smtClean="0">
                <a:latin typeface="Bookman Old Style" pitchFamily="18" charset="0"/>
              </a:rPr>
              <a:t>a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zemětřesení</a:t>
            </a:r>
            <a:r>
              <a:rPr lang="cs-CZ" sz="2400" dirty="0" smtClean="0">
                <a:latin typeface="Bookman Old Style" pitchFamily="18" charset="0"/>
              </a:rPr>
              <a:t>. Podnebí je tropické a střídají se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dvě roční 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období (dešťů a sucha). </a:t>
            </a:r>
            <a:r>
              <a:rPr lang="cs-CZ" sz="2400" dirty="0" smtClean="0">
                <a:latin typeface="Bookman Old Style" pitchFamily="18" charset="0"/>
              </a:rPr>
              <a:t>Region je často sužován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hurikány.  </a:t>
            </a:r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188640"/>
            <a:ext cx="1758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Bookman Old Style" pitchFamily="18" charset="0"/>
              </a:rPr>
              <a:t>BELIZE</a:t>
            </a:r>
            <a:endParaRPr lang="cs-CZ" sz="3200" b="1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700808"/>
            <a:ext cx="923041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Hlavní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Belmopan</a:t>
            </a:r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b="1" dirty="0" smtClean="0">
                <a:latin typeface="Bookman Old Style" pitchFamily="18" charset="0"/>
              </a:rPr>
              <a:t>Úřední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angličtina</a:t>
            </a:r>
          </a:p>
          <a:p>
            <a:r>
              <a:rPr lang="cs-CZ" sz="2400" b="1" dirty="0" smtClean="0">
                <a:latin typeface="Bookman Old Style" pitchFamily="18" charset="0"/>
              </a:rPr>
              <a:t>Státní zřízení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konstituční monarchie</a:t>
            </a:r>
          </a:p>
          <a:p>
            <a:r>
              <a:rPr lang="cs-CZ" sz="2400" dirty="0" smtClean="0">
                <a:latin typeface="Bookman Old Style" pitchFamily="18" charset="0"/>
              </a:rPr>
              <a:t>Typická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„banánová republika“. </a:t>
            </a:r>
            <a:r>
              <a:rPr lang="cs-CZ" sz="2400" dirty="0" smtClean="0">
                <a:latin typeface="Bookman Old Style" pitchFamily="18" charset="0"/>
              </a:rPr>
              <a:t>Chudá rozvojová země, která</a:t>
            </a:r>
          </a:p>
          <a:p>
            <a:r>
              <a:rPr lang="cs-CZ" sz="2400" dirty="0" smtClean="0">
                <a:latin typeface="Bookman Old Style" pitchFamily="18" charset="0"/>
              </a:rPr>
              <a:t>vyváží ropu, banány, cukr… . </a:t>
            </a:r>
            <a:r>
              <a:rPr lang="cs-CZ" sz="2400" b="1" dirty="0" smtClean="0">
                <a:latin typeface="Bookman Old Style" pitchFamily="18" charset="0"/>
              </a:rPr>
              <a:t>  </a:t>
            </a:r>
            <a:endParaRPr lang="cs-CZ" sz="2400" b="1" dirty="0">
              <a:latin typeface="Bookman Old Styl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836712"/>
            <a:ext cx="77123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Bývalá britská kolonie </a:t>
            </a:r>
            <a:r>
              <a:rPr lang="cs-CZ" sz="2400" dirty="0" smtClean="0">
                <a:latin typeface="Bookman Old Style" pitchFamily="18" charset="0"/>
              </a:rPr>
              <a:t>Britský Honduras, která se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osamostatnila</a:t>
            </a:r>
            <a:r>
              <a:rPr lang="cs-CZ" sz="2400" dirty="0" smtClean="0">
                <a:latin typeface="Bookman Old Style" pitchFamily="18" charset="0"/>
              </a:rPr>
              <a:t> v roce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1981</a:t>
            </a:r>
            <a:r>
              <a:rPr lang="cs-CZ" sz="2400" dirty="0" smtClean="0">
                <a:latin typeface="Bookman Old Style" pitchFamily="18" charset="0"/>
              </a:rPr>
              <a:t>.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17410" name="Picture 2" descr="Soubor:Altun Ha Beliz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3356992"/>
            <a:ext cx="4392488" cy="3168352"/>
          </a:xfrm>
          <a:prstGeom prst="rect">
            <a:avLst/>
          </a:prstGeom>
          <a:noFill/>
        </p:spPr>
      </p:pic>
      <p:pic>
        <p:nvPicPr>
          <p:cNvPr id="17412" name="Picture 4" descr="Soubor:Great Blue Hol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3356992"/>
            <a:ext cx="4248471" cy="316835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115616" y="6519446"/>
            <a:ext cx="25508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Altun</a:t>
            </a:r>
            <a:r>
              <a:rPr lang="cs-CZ" sz="1600" dirty="0" smtClean="0"/>
              <a:t> Ha (Mayská kultura)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8104" y="6519446"/>
            <a:ext cx="27142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Great </a:t>
            </a:r>
            <a:r>
              <a:rPr lang="cs-CZ" sz="1600" dirty="0" err="1" smtClean="0"/>
              <a:t>Blue</a:t>
            </a:r>
            <a:r>
              <a:rPr lang="cs-CZ" sz="1600" dirty="0" smtClean="0"/>
              <a:t> Hole (UNESCO)</a:t>
            </a:r>
            <a:endParaRPr lang="cs-CZ" sz="1600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450" decel="100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188640"/>
            <a:ext cx="29241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Bookman Old Style" pitchFamily="18" charset="0"/>
              </a:rPr>
              <a:t>GUATEMALA</a:t>
            </a:r>
            <a:endParaRPr lang="cs-CZ" sz="3200" b="1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692696"/>
            <a:ext cx="86036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Nedávno ukončená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občanská válka </a:t>
            </a:r>
            <a:r>
              <a:rPr lang="cs-CZ" sz="2400" dirty="0" smtClean="0">
                <a:latin typeface="Bookman Old Style" pitchFamily="18" charset="0"/>
              </a:rPr>
              <a:t>(1996) =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nefungující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demokracie.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0" y="1484784"/>
            <a:ext cx="932338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Hlavní město </a:t>
            </a:r>
            <a:r>
              <a:rPr lang="cs-CZ" sz="2400" dirty="0" smtClean="0">
                <a:latin typeface="Bookman Old Style" pitchFamily="18" charset="0"/>
              </a:rPr>
              <a:t>-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Ciudad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 de Guatemala  </a:t>
            </a:r>
          </a:p>
          <a:p>
            <a:r>
              <a:rPr lang="cs-CZ" sz="2400" b="1" dirty="0" smtClean="0">
                <a:latin typeface="Bookman Old Style" pitchFamily="18" charset="0"/>
              </a:rPr>
              <a:t>Úřední jazyk </a:t>
            </a:r>
            <a:r>
              <a:rPr lang="cs-CZ" sz="2400" dirty="0" smtClean="0">
                <a:latin typeface="Bookman Old Style" pitchFamily="18" charset="0"/>
              </a:rPr>
              <a:t>-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španělština</a:t>
            </a:r>
          </a:p>
          <a:p>
            <a:r>
              <a:rPr lang="cs-CZ" sz="2400" b="1" dirty="0" smtClean="0">
                <a:latin typeface="Bookman Old Style" pitchFamily="18" charset="0"/>
              </a:rPr>
              <a:t>Státní zřízení </a:t>
            </a:r>
            <a:r>
              <a:rPr lang="cs-CZ" sz="2400" dirty="0" smtClean="0">
                <a:latin typeface="Bookman Old Style" pitchFamily="18" charset="0"/>
              </a:rPr>
              <a:t>-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prezidentská republika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Rozvojový zemědělský stát</a:t>
            </a:r>
            <a:r>
              <a:rPr lang="cs-CZ" sz="2400" dirty="0" smtClean="0">
                <a:latin typeface="Bookman Old Style" pitchFamily="18" charset="0"/>
              </a:rPr>
              <a:t>. Vyváží hlavně kávu, kakao, cukr,</a:t>
            </a:r>
          </a:p>
          <a:p>
            <a:r>
              <a:rPr lang="cs-CZ" sz="2400" dirty="0" smtClean="0">
                <a:latin typeface="Bookman Old Style" pitchFamily="18" charset="0"/>
              </a:rPr>
              <a:t>banány… .  </a:t>
            </a:r>
          </a:p>
          <a:p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31746" name="Picture 2" descr="Soubor:Tajumulco volcano 0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3356992"/>
            <a:ext cx="4392488" cy="316835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6519446"/>
            <a:ext cx="544687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Tajumulco</a:t>
            </a:r>
            <a:r>
              <a:rPr lang="cs-CZ" sz="1600" dirty="0" smtClean="0"/>
              <a:t> – nejvyšší hora Střední Ameriky (4 220 m.</a:t>
            </a:r>
            <a:r>
              <a:rPr lang="cs-CZ" sz="1600" dirty="0" err="1" smtClean="0"/>
              <a:t>n.m</a:t>
            </a:r>
            <a:r>
              <a:rPr lang="cs-CZ" sz="1600" dirty="0" smtClean="0"/>
              <a:t>.)</a:t>
            </a:r>
            <a:endParaRPr lang="cs-CZ" sz="1600" dirty="0"/>
          </a:p>
        </p:txBody>
      </p:sp>
      <p:pic>
        <p:nvPicPr>
          <p:cNvPr id="31748" name="Picture 4" descr="Soubor:Belize-tikal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3356992"/>
            <a:ext cx="4286250" cy="316835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724128" y="6519446"/>
            <a:ext cx="218399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Tikal (Mayská kultura)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4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4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4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4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4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4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8" dur="10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10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0"/>
            <a:ext cx="26629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Bookman Old Style" pitchFamily="18" charset="0"/>
              </a:rPr>
              <a:t>HONDURAS</a:t>
            </a:r>
            <a:endParaRPr lang="cs-CZ" sz="3200" b="1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836712"/>
            <a:ext cx="921598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Fungující demokracie do června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2009</a:t>
            </a:r>
            <a:r>
              <a:rPr lang="cs-CZ" sz="2400" dirty="0" smtClean="0">
                <a:latin typeface="Bookman Old Style" pitchFamily="18" charset="0"/>
              </a:rPr>
              <a:t>, kdy se odehrál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státní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převrat.</a:t>
            </a:r>
            <a:r>
              <a:rPr lang="cs-CZ" sz="2400" dirty="0" smtClean="0">
                <a:latin typeface="Bookman Old Style" pitchFamily="18" charset="0"/>
              </a:rPr>
              <a:t> Od té doby tzv.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„hybridní režim“.</a:t>
            </a:r>
          </a:p>
          <a:p>
            <a:endParaRPr lang="cs-CZ" sz="2400" dirty="0"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700808"/>
            <a:ext cx="899156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Hlavní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Tegucigalpa</a:t>
            </a:r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b="1" dirty="0" smtClean="0">
                <a:latin typeface="Bookman Old Style" pitchFamily="18" charset="0"/>
              </a:rPr>
              <a:t>Úřední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španělština</a:t>
            </a:r>
          </a:p>
          <a:p>
            <a:r>
              <a:rPr lang="cs-CZ" sz="2400" b="1" dirty="0" smtClean="0">
                <a:latin typeface="Bookman Old Style" pitchFamily="18" charset="0"/>
              </a:rPr>
              <a:t>Státní zřízení </a:t>
            </a:r>
            <a:r>
              <a:rPr lang="cs-CZ" sz="2400" dirty="0" smtClean="0">
                <a:latin typeface="Bookman Old Style" pitchFamily="18" charset="0"/>
              </a:rPr>
              <a:t>– „hybridní režim“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Rozvojový zemědělský stát</a:t>
            </a:r>
            <a:r>
              <a:rPr lang="cs-CZ" sz="2400" dirty="0" smtClean="0">
                <a:latin typeface="Bookman Old Style" pitchFamily="18" charset="0"/>
              </a:rPr>
              <a:t>. Vyváží kávu, banány, palmový </a:t>
            </a:r>
          </a:p>
          <a:p>
            <a:r>
              <a:rPr lang="cs-CZ" sz="2400" dirty="0" smtClean="0">
                <a:latin typeface="Bookman Old Style" pitchFamily="18" charset="0"/>
              </a:rPr>
              <a:t>olej… .   </a:t>
            </a:r>
            <a:endParaRPr lang="cs-CZ" sz="2400" b="1" dirty="0">
              <a:latin typeface="Bookman Old Style" pitchFamily="18" charset="0"/>
            </a:endParaRPr>
          </a:p>
        </p:txBody>
      </p:sp>
      <p:pic>
        <p:nvPicPr>
          <p:cNvPr id="32770" name="Picture 2" descr="Soubor:Rio platan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3" y="3501008"/>
            <a:ext cx="4464496" cy="302433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99592" y="6519446"/>
            <a:ext cx="326082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Biosférická rezervace </a:t>
            </a:r>
            <a:r>
              <a:rPr lang="cs-CZ" sz="1600" dirty="0" err="1" smtClean="0"/>
              <a:t>Rió</a:t>
            </a:r>
            <a:r>
              <a:rPr lang="cs-CZ" sz="1600" dirty="0" smtClean="0"/>
              <a:t> </a:t>
            </a:r>
            <a:r>
              <a:rPr lang="cs-CZ" sz="1600" dirty="0" err="1" smtClean="0"/>
              <a:t>Plátano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3768" y="404664"/>
            <a:ext cx="40158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F0"/>
                </a:solidFill>
                <a:latin typeface="Bookman Old Style" pitchFamily="18" charset="0"/>
              </a:rPr>
              <a:t>honduras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 = hluboký záliv</a:t>
            </a:r>
            <a:endParaRPr lang="cs-CZ" sz="2400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pic>
        <p:nvPicPr>
          <p:cNvPr id="14338" name="Picture 2" descr="Soubor:23 Teguc Hauptp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3501008"/>
            <a:ext cx="4176464" cy="30243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652120" y="6519446"/>
            <a:ext cx="230351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Tegucigalpa - katedrála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800" decel="100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800" decel="100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00" decel="100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0"/>
            <a:ext cx="25731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Bookman Old Style" pitchFamily="18" charset="0"/>
              </a:rPr>
              <a:t>SALVADOR</a:t>
            </a:r>
            <a:endParaRPr lang="cs-CZ" sz="3200" b="1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836712"/>
            <a:ext cx="840807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Občanská válka</a:t>
            </a:r>
            <a:r>
              <a:rPr lang="cs-CZ" sz="2400" dirty="0" smtClean="0">
                <a:latin typeface="Bookman Old Style" pitchFamily="18" charset="0"/>
              </a:rPr>
              <a:t> ukončena v roce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1992</a:t>
            </a:r>
            <a:r>
              <a:rPr lang="cs-CZ" sz="2400" dirty="0" smtClean="0">
                <a:latin typeface="Bookman Old Style" pitchFamily="18" charset="0"/>
              </a:rPr>
              <a:t>. V současnosti 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nefungující demokracie</a:t>
            </a:r>
            <a:r>
              <a:rPr lang="cs-CZ" sz="2400" dirty="0" smtClean="0">
                <a:latin typeface="Bookman Old Style" pitchFamily="18" charset="0"/>
              </a:rPr>
              <a:t>.</a:t>
            </a:r>
          </a:p>
          <a:p>
            <a:endParaRPr lang="cs-CZ" sz="2400" dirty="0"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628800"/>
            <a:ext cx="940994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Hlavní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San Salvador</a:t>
            </a:r>
            <a:r>
              <a:rPr lang="cs-CZ" sz="2400" dirty="0" smtClean="0">
                <a:latin typeface="Bookman Old Style" pitchFamily="18" charset="0"/>
              </a:rPr>
              <a:t>	    </a:t>
            </a:r>
            <a:r>
              <a:rPr lang="cs-CZ" sz="2400" b="1" dirty="0" smtClean="0">
                <a:latin typeface="Bookman Old Style" pitchFamily="18" charset="0"/>
              </a:rPr>
              <a:t>Úřední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španělština</a:t>
            </a:r>
          </a:p>
          <a:p>
            <a:r>
              <a:rPr lang="cs-CZ" sz="2400" b="1" dirty="0" smtClean="0">
                <a:latin typeface="Bookman Old Style" pitchFamily="18" charset="0"/>
              </a:rPr>
              <a:t>Státní zřízení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prezidentská republika</a:t>
            </a:r>
          </a:p>
          <a:p>
            <a:r>
              <a:rPr lang="cs-CZ" sz="2400" dirty="0" smtClean="0">
                <a:latin typeface="Bookman Old Style" pitchFamily="18" charset="0"/>
              </a:rPr>
              <a:t>Rozvojový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zemědělsko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 –průmyslový stát</a:t>
            </a:r>
            <a:r>
              <a:rPr lang="cs-CZ" sz="2400" dirty="0" smtClean="0">
                <a:latin typeface="Bookman Old Style" pitchFamily="18" charset="0"/>
              </a:rPr>
              <a:t>. Vyváží kávu, papír,</a:t>
            </a:r>
          </a:p>
          <a:p>
            <a:r>
              <a:rPr lang="cs-CZ" sz="2400" dirty="0" smtClean="0">
                <a:latin typeface="Bookman Old Style" pitchFamily="18" charset="0"/>
              </a:rPr>
              <a:t>léčiva… . </a:t>
            </a:r>
          </a:p>
          <a:p>
            <a:r>
              <a:rPr lang="cs-CZ" sz="2400" dirty="0" smtClean="0">
                <a:latin typeface="Bookman Old Style" pitchFamily="18" charset="0"/>
              </a:rPr>
              <a:t> 		</a:t>
            </a:r>
            <a:endParaRPr lang="cs-CZ" sz="2400" b="1" dirty="0">
              <a:latin typeface="Bookman Old Style" pitchFamily="18" charset="0"/>
            </a:endParaRPr>
          </a:p>
        </p:txBody>
      </p:sp>
      <p:pic>
        <p:nvPicPr>
          <p:cNvPr id="33794" name="Picture 2" descr="Soubor:Izzy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3212976"/>
            <a:ext cx="4391025" cy="331236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619672" y="6525344"/>
            <a:ext cx="13580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Sopka </a:t>
            </a:r>
            <a:r>
              <a:rPr lang="cs-CZ" sz="1600" dirty="0" err="1" smtClean="0"/>
              <a:t>Izalco</a:t>
            </a:r>
            <a:endParaRPr lang="cs-CZ" sz="1600" dirty="0"/>
          </a:p>
        </p:txBody>
      </p:sp>
      <p:pic>
        <p:nvPicPr>
          <p:cNvPr id="33796" name="Picture 4" descr="Soubor:Ceren 0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75853" y="3212976"/>
            <a:ext cx="4188635" cy="331236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860032" y="6519446"/>
            <a:ext cx="402706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Joya</a:t>
            </a:r>
            <a:r>
              <a:rPr lang="cs-CZ" sz="1600" dirty="0" smtClean="0"/>
              <a:t> de </a:t>
            </a:r>
            <a:r>
              <a:rPr lang="cs-CZ" sz="1600" dirty="0" err="1" smtClean="0"/>
              <a:t>Cerén</a:t>
            </a:r>
            <a:r>
              <a:rPr lang="cs-CZ" sz="1600" dirty="0" smtClean="0"/>
              <a:t> (UNESCO) Mayská kultura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59832" y="404664"/>
            <a:ext cx="29851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F0"/>
                </a:solidFill>
                <a:latin typeface="Bookman Old Style" pitchFamily="18" charset="0"/>
              </a:rPr>
              <a:t>salvador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 = spasitel</a:t>
            </a:r>
            <a:endParaRPr lang="cs-CZ" sz="2400" dirty="0">
              <a:solidFill>
                <a:srgbClr val="00B0F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188640"/>
            <a:ext cx="28087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Bookman Old Style" pitchFamily="18" charset="0"/>
              </a:rPr>
              <a:t>NIKARAGUA</a:t>
            </a:r>
            <a:endParaRPr lang="cs-CZ" sz="3200" b="1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764704"/>
            <a:ext cx="92448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Jeden z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nejchudších států </a:t>
            </a:r>
            <a:r>
              <a:rPr lang="cs-CZ" sz="2400" dirty="0" smtClean="0">
                <a:latin typeface="Bookman Old Style" pitchFamily="18" charset="0"/>
              </a:rPr>
              <a:t>Ameriky. U vlády jsou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Sandinisté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(marxisté).</a:t>
            </a:r>
            <a:endParaRPr lang="cs-CZ" sz="2400" dirty="0"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556792"/>
            <a:ext cx="891301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Hlavní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Managua</a:t>
            </a:r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b="1" dirty="0" smtClean="0">
                <a:latin typeface="Bookman Old Style" pitchFamily="18" charset="0"/>
              </a:rPr>
              <a:t>Úřední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španělština</a:t>
            </a:r>
          </a:p>
          <a:p>
            <a:r>
              <a:rPr lang="cs-CZ" sz="2400" b="1" dirty="0" smtClean="0">
                <a:latin typeface="Bookman Old Style" pitchFamily="18" charset="0"/>
              </a:rPr>
              <a:t>Státní zřízení </a:t>
            </a:r>
            <a:r>
              <a:rPr lang="cs-CZ" sz="2400" dirty="0" smtClean="0">
                <a:latin typeface="Bookman Old Style" pitchFamily="18" charset="0"/>
              </a:rPr>
              <a:t>– prezidentská republika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Export</a:t>
            </a:r>
            <a:r>
              <a:rPr lang="cs-CZ" sz="2400" dirty="0" smtClean="0">
                <a:latin typeface="Bookman Old Style" pitchFamily="18" charset="0"/>
              </a:rPr>
              <a:t> tvoří převážně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zemědělské výrobky a mořské plody</a:t>
            </a:r>
            <a:r>
              <a:rPr lang="cs-CZ" sz="2400" dirty="0" smtClean="0">
                <a:latin typeface="Bookman Old Style" pitchFamily="18" charset="0"/>
              </a:rPr>
              <a:t>.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2050" name="Picture 2" descr="Soubor:Nicaragua lak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2852936"/>
            <a:ext cx="4187957" cy="367240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403648" y="6519446"/>
            <a:ext cx="17331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jezero Nicaragua</a:t>
            </a:r>
            <a:endParaRPr lang="cs-CZ" sz="1600" dirty="0"/>
          </a:p>
        </p:txBody>
      </p:sp>
      <p:pic>
        <p:nvPicPr>
          <p:cNvPr id="2052" name="Picture 4" descr="Soubor:Basilica-de-la-Asuncio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2852936"/>
            <a:ext cx="4501008" cy="367240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220072" y="6488668"/>
            <a:ext cx="28857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katedrála v Leónu (UNESCO)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0"/>
            <a:ext cx="280237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Bookman Old Style" pitchFamily="18" charset="0"/>
              </a:rPr>
              <a:t>KOSTARIKA</a:t>
            </a:r>
          </a:p>
          <a:p>
            <a:endParaRPr lang="cs-CZ" sz="3200" b="1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980728"/>
            <a:ext cx="86869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Demokratická republika </a:t>
            </a:r>
            <a:r>
              <a:rPr lang="cs-CZ" sz="2400" dirty="0" smtClean="0">
                <a:latin typeface="Bookman Old Style" pitchFamily="18" charset="0"/>
              </a:rPr>
              <a:t>od roku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1902</a:t>
            </a:r>
            <a:r>
              <a:rPr lang="cs-CZ" sz="2400" dirty="0" smtClean="0">
                <a:latin typeface="Bookman Old Style" pitchFamily="18" charset="0"/>
              </a:rPr>
              <a:t>. V roce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1949 </a:t>
            </a:r>
            <a:r>
              <a:rPr lang="cs-CZ" sz="2400" dirty="0" smtClean="0">
                <a:latin typeface="Bookman Old Style" pitchFamily="18" charset="0"/>
              </a:rPr>
              <a:t>byla</a:t>
            </a:r>
          </a:p>
          <a:p>
            <a:r>
              <a:rPr lang="cs-CZ" sz="2400" dirty="0" smtClean="0">
                <a:latin typeface="Bookman Old Style" pitchFamily="18" charset="0"/>
              </a:rPr>
              <a:t>změněna ústava a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rozpuštěna armáda.</a:t>
            </a:r>
            <a:endParaRPr lang="cs-CZ" sz="24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772816"/>
            <a:ext cx="891301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Hlavní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San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José</a:t>
            </a:r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b="1" dirty="0" smtClean="0">
                <a:latin typeface="Bookman Old Style" pitchFamily="18" charset="0"/>
              </a:rPr>
              <a:t>Úřední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španělština</a:t>
            </a:r>
          </a:p>
          <a:p>
            <a:r>
              <a:rPr lang="cs-CZ" sz="2400" b="1" dirty="0" smtClean="0">
                <a:latin typeface="Bookman Old Style" pitchFamily="18" charset="0"/>
              </a:rPr>
              <a:t>Státní zřízení </a:t>
            </a:r>
            <a:r>
              <a:rPr lang="cs-CZ" sz="2400" dirty="0" smtClean="0">
                <a:latin typeface="Bookman Old Style" pitchFamily="18" charset="0"/>
              </a:rPr>
              <a:t>– prezidentská republika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Nejvyspělejší stát oblasti.</a:t>
            </a:r>
            <a:endParaRPr lang="cs-CZ" sz="24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pic>
        <p:nvPicPr>
          <p:cNvPr id="23554" name="Picture 2" descr="Soubor:A gorgeous waterfall on isla del coc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3" y="3276984"/>
            <a:ext cx="4176463" cy="324836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331640" y="6519446"/>
            <a:ext cx="216918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Kokosový ostrov (NP)</a:t>
            </a:r>
            <a:endParaRPr lang="cs-CZ" sz="1600" dirty="0"/>
          </a:p>
        </p:txBody>
      </p:sp>
      <p:pic>
        <p:nvPicPr>
          <p:cNvPr id="23556" name="Picture 4" descr="Soubor:Coib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3284984"/>
            <a:ext cx="4416491" cy="324036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940152" y="6519446"/>
            <a:ext cx="19928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/>
              <a:t>Coiba</a:t>
            </a:r>
            <a:r>
              <a:rPr lang="cs-CZ" sz="1600" dirty="0" smtClean="0"/>
              <a:t> (UNESCO)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39752" y="476672"/>
            <a:ext cx="42274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F0"/>
                </a:solidFill>
                <a:latin typeface="Bookman Old Style" pitchFamily="18" charset="0"/>
              </a:rPr>
              <a:t>costa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 </a:t>
            </a:r>
            <a:r>
              <a:rPr lang="cs-CZ" sz="2400" dirty="0" err="1" smtClean="0">
                <a:solidFill>
                  <a:srgbClr val="00B0F0"/>
                </a:solidFill>
                <a:latin typeface="Bookman Old Style" pitchFamily="18" charset="0"/>
              </a:rPr>
              <a:t>rica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 = bohaté pobřeží</a:t>
            </a:r>
            <a:endParaRPr lang="cs-CZ" sz="2400" dirty="0">
              <a:solidFill>
                <a:srgbClr val="00B0F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0"/>
            <a:ext cx="20297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Bookman Old Style" pitchFamily="18" charset="0"/>
              </a:rPr>
              <a:t>PANAMA</a:t>
            </a:r>
            <a:endParaRPr lang="cs-CZ" sz="3200" b="1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9837" y="404664"/>
            <a:ext cx="88841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Vyspělý stát, </a:t>
            </a:r>
            <a:r>
              <a:rPr lang="cs-CZ" sz="2400" dirty="0" smtClean="0">
                <a:latin typeface="Bookman Old Style" pitchFamily="18" charset="0"/>
              </a:rPr>
              <a:t>který kontroluje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strategický průplav </a:t>
            </a:r>
            <a:r>
              <a:rPr lang="cs-CZ" sz="2400" dirty="0" smtClean="0">
                <a:latin typeface="Bookman Old Style" pitchFamily="18" charset="0"/>
              </a:rPr>
              <a:t>od roku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1999. </a:t>
            </a:r>
            <a:r>
              <a:rPr lang="cs-CZ" sz="2400" dirty="0" smtClean="0">
                <a:latin typeface="Bookman Old Style" pitchFamily="18" charset="0"/>
              </a:rPr>
              <a:t>Fungující demokracie.</a:t>
            </a:r>
            <a:endParaRPr lang="cs-CZ" sz="2400" dirty="0"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124744"/>
            <a:ext cx="57246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latin typeface="Bookman Old Style" pitchFamily="18" charset="0"/>
              </a:rPr>
              <a:t>Hlavní město </a:t>
            </a:r>
            <a:r>
              <a:rPr lang="cs-CZ" sz="2200" dirty="0" smtClean="0">
                <a:latin typeface="Bookman Old Style" pitchFamily="18" charset="0"/>
              </a:rPr>
              <a:t>- </a:t>
            </a:r>
            <a:r>
              <a:rPr lang="cs-CZ" sz="2200" dirty="0" err="1" smtClean="0">
                <a:solidFill>
                  <a:srgbClr val="FFFF00"/>
                </a:solidFill>
                <a:latin typeface="Bookman Old Style" pitchFamily="18" charset="0"/>
              </a:rPr>
              <a:t>Ciudad</a:t>
            </a:r>
            <a:r>
              <a:rPr lang="cs-CZ" sz="2200" dirty="0" smtClean="0">
                <a:solidFill>
                  <a:srgbClr val="FFFF00"/>
                </a:solidFill>
                <a:latin typeface="Bookman Old Style" pitchFamily="18" charset="0"/>
              </a:rPr>
              <a:t> de </a:t>
            </a:r>
            <a:r>
              <a:rPr lang="cs-CZ" sz="2200" dirty="0" err="1" smtClean="0">
                <a:solidFill>
                  <a:srgbClr val="FFFF00"/>
                </a:solidFill>
                <a:latin typeface="Bookman Old Style" pitchFamily="18" charset="0"/>
              </a:rPr>
              <a:t>Panamá</a:t>
            </a:r>
            <a:r>
              <a:rPr lang="cs-CZ" sz="2200" dirty="0" smtClean="0">
                <a:latin typeface="Bookman Old Style" pitchFamily="18" charset="0"/>
              </a:rPr>
              <a:t>	</a:t>
            </a:r>
          </a:p>
          <a:p>
            <a:r>
              <a:rPr lang="cs-CZ" sz="2200" b="1" dirty="0" smtClean="0">
                <a:latin typeface="Bookman Old Style" pitchFamily="18" charset="0"/>
              </a:rPr>
              <a:t>Úřední jazyk </a:t>
            </a:r>
            <a:r>
              <a:rPr lang="cs-CZ" sz="2200" dirty="0" smtClean="0">
                <a:latin typeface="Bookman Old Style" pitchFamily="18" charset="0"/>
              </a:rPr>
              <a:t>– </a:t>
            </a:r>
            <a:r>
              <a:rPr lang="cs-CZ" sz="2200" dirty="0" smtClean="0">
                <a:solidFill>
                  <a:srgbClr val="FFFF00"/>
                </a:solidFill>
                <a:latin typeface="Bookman Old Style" pitchFamily="18" charset="0"/>
              </a:rPr>
              <a:t>španělština</a:t>
            </a:r>
            <a:r>
              <a:rPr lang="cs-CZ" sz="2200" dirty="0" smtClean="0">
                <a:latin typeface="Bookman Old Style" pitchFamily="18" charset="0"/>
              </a:rPr>
              <a:t> </a:t>
            </a:r>
          </a:p>
          <a:p>
            <a:r>
              <a:rPr lang="cs-CZ" sz="2200" b="1" dirty="0" smtClean="0">
                <a:latin typeface="Bookman Old Style" pitchFamily="18" charset="0"/>
              </a:rPr>
              <a:t>Státní zřízení </a:t>
            </a:r>
            <a:r>
              <a:rPr lang="cs-CZ" sz="2200" dirty="0" smtClean="0">
                <a:latin typeface="Bookman Old Style" pitchFamily="18" charset="0"/>
              </a:rPr>
              <a:t>– </a:t>
            </a:r>
            <a:r>
              <a:rPr lang="cs-CZ" sz="2200" dirty="0" smtClean="0">
                <a:solidFill>
                  <a:srgbClr val="FFFF00"/>
                </a:solidFill>
                <a:latin typeface="Bookman Old Style" pitchFamily="18" charset="0"/>
              </a:rPr>
              <a:t>prezidentská </a:t>
            </a:r>
          </a:p>
          <a:p>
            <a:r>
              <a:rPr lang="cs-CZ" sz="2200" dirty="0" smtClean="0">
                <a:solidFill>
                  <a:srgbClr val="FFFF00"/>
                </a:solidFill>
                <a:latin typeface="Bookman Old Style" pitchFamily="18" charset="0"/>
              </a:rPr>
              <a:t>		       republika</a:t>
            </a:r>
          </a:p>
          <a:p>
            <a:r>
              <a:rPr lang="cs-CZ" sz="2400" dirty="0" smtClean="0">
                <a:latin typeface="Bookman Old Style" pitchFamily="18" charset="0"/>
              </a:rPr>
              <a:t>Při tvorbě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HNP</a:t>
            </a:r>
            <a:r>
              <a:rPr lang="cs-CZ" sz="2400" dirty="0" smtClean="0">
                <a:latin typeface="Bookman Old Style" pitchFamily="18" charset="0"/>
              </a:rPr>
              <a:t> hraje důležitou </a:t>
            </a:r>
          </a:p>
          <a:p>
            <a:r>
              <a:rPr lang="cs-CZ" sz="2400" dirty="0" smtClean="0">
                <a:latin typeface="Bookman Old Style" pitchFamily="18" charset="0"/>
              </a:rPr>
              <a:t>roli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 zemědělství, rybolov, výtěžek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z provozu průplavu a turizmus.</a:t>
            </a:r>
            <a:endParaRPr lang="cs-CZ" sz="24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pic>
        <p:nvPicPr>
          <p:cNvPr id="25602" name="Picture 2" descr="Soubor:Panama Canal Gatun Lock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789040"/>
            <a:ext cx="4275808" cy="273630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0" y="6519446"/>
            <a:ext cx="47355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zdymadla na Panamském průplavu (</a:t>
            </a:r>
            <a:r>
              <a:rPr lang="cs-CZ" sz="1600" dirty="0" err="1" smtClean="0"/>
              <a:t>Gatun</a:t>
            </a:r>
            <a:r>
              <a:rPr lang="cs-CZ" sz="1600" dirty="0" smtClean="0"/>
              <a:t> </a:t>
            </a:r>
            <a:r>
              <a:rPr lang="cs-CZ" sz="1600" dirty="0" err="1" smtClean="0"/>
              <a:t>Locks</a:t>
            </a:r>
            <a:r>
              <a:rPr lang="cs-CZ" sz="1600" dirty="0" smtClean="0"/>
              <a:t>)</a:t>
            </a:r>
            <a:endParaRPr lang="cs-CZ" sz="1600" dirty="0"/>
          </a:p>
        </p:txBody>
      </p:sp>
      <p:pic>
        <p:nvPicPr>
          <p:cNvPr id="25604" name="Picture 4" descr="Soubor:Panama city skylin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60032" y="3789040"/>
            <a:ext cx="4116908" cy="275848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220072" y="6519446"/>
            <a:ext cx="349326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Ciudad</a:t>
            </a:r>
            <a:r>
              <a:rPr lang="cs-CZ" sz="1600" dirty="0" smtClean="0"/>
              <a:t> de </a:t>
            </a:r>
            <a:r>
              <a:rPr lang="cs-CZ" sz="1600" dirty="0" err="1" smtClean="0"/>
              <a:t>Panamá</a:t>
            </a:r>
            <a:r>
              <a:rPr lang="cs-CZ" sz="1600" dirty="0" smtClean="0"/>
              <a:t> - moderní město</a:t>
            </a:r>
            <a:endParaRPr lang="cs-CZ" sz="1600" dirty="0"/>
          </a:p>
        </p:txBody>
      </p:sp>
      <p:pic>
        <p:nvPicPr>
          <p:cNvPr id="25606" name="Picture 6" descr="Soubor:DirkvdM casco viejo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32040" y="836712"/>
            <a:ext cx="4035636" cy="259228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364088" y="3429000"/>
            <a:ext cx="324159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Ciudad</a:t>
            </a:r>
            <a:r>
              <a:rPr lang="cs-CZ" sz="1600" dirty="0" smtClean="0"/>
              <a:t> de </a:t>
            </a:r>
            <a:r>
              <a:rPr lang="cs-CZ" sz="1600" dirty="0" err="1" smtClean="0"/>
              <a:t>Panamá</a:t>
            </a:r>
            <a:r>
              <a:rPr lang="cs-CZ" sz="1600" dirty="0" smtClean="0"/>
              <a:t> – staré město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10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2" dur="10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2191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Vítr, ničící pobřeží států Střední Ameriky 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03848" y="908720"/>
            <a:ext cx="280831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HURIKÁN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1520" y="908720"/>
            <a:ext cx="2534847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TORNÁDO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444208" y="908720"/>
            <a:ext cx="244827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ORKÁN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1026" name="Picture 2" descr="Soubor:Hurricane Mitch 1998 oct 26 2028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132856"/>
            <a:ext cx="8640960" cy="439248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547664" y="6519446"/>
            <a:ext cx="62985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Hurikán </a:t>
            </a:r>
            <a:r>
              <a:rPr lang="cs-CZ" sz="1600" dirty="0" err="1" smtClean="0"/>
              <a:t>Mitch</a:t>
            </a:r>
            <a:r>
              <a:rPr lang="cs-CZ" sz="1600" dirty="0" smtClean="0"/>
              <a:t> (1998) – druhý nejničivější v historii (18 000 mrtvých)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899797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 Stát, na jehož území se nachází průplav,</a:t>
            </a:r>
          </a:p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	spojující Atlantský a Tichý oceán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1196752"/>
            <a:ext cx="288032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KOSTARIKA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347864" y="1196752"/>
            <a:ext cx="25922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PANAMA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228184" y="1196752"/>
            <a:ext cx="273630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BELIZE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28674" name="Picture 2" descr="Soubor:Panama Canal Rough Diagram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348880"/>
            <a:ext cx="4968552" cy="381642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79512" y="6165304"/>
            <a:ext cx="4942443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1880 – Francouzi začali a USA 1914 </a:t>
            </a:r>
            <a:r>
              <a:rPr lang="cs-CZ" dirty="0" smtClean="0"/>
              <a:t>dokončily</a:t>
            </a:r>
            <a:endParaRPr lang="cs-CZ" dirty="0" smtClean="0"/>
          </a:p>
          <a:p>
            <a:r>
              <a:rPr lang="cs-CZ" dirty="0" smtClean="0"/>
              <a:t>       (asi 25 000 obětí – většina černochů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pic>
        <p:nvPicPr>
          <p:cNvPr id="28676" name="Picture 4" descr="Soubor:Puente de las américa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2348880"/>
            <a:ext cx="3600400" cy="41213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868144" y="6488668"/>
            <a:ext cx="25058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Bridge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Americas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1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88640"/>
            <a:ext cx="775244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Podnebí typické pro oblast Střední </a:t>
            </a:r>
          </a:p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			Ameriky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20" y="1340768"/>
            <a:ext cx="273630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MÍRNÉ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75856" y="1340768"/>
            <a:ext cx="266429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TROPICKÉ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228184" y="1340768"/>
            <a:ext cx="266429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POLÁRNÍ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29698" name="Picture 2" descr="Soubor:Forest on Barro Colorad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564904"/>
            <a:ext cx="4176464" cy="396044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331640" y="6519446"/>
            <a:ext cx="208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tropický deštný les</a:t>
            </a:r>
            <a:endParaRPr lang="cs-CZ" dirty="0"/>
          </a:p>
        </p:txBody>
      </p:sp>
      <p:pic>
        <p:nvPicPr>
          <p:cNvPr id="29700" name="Picture 4" descr="Soubor:Standing jagua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2564904"/>
            <a:ext cx="4312103" cy="352839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444208" y="6165304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jaguár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1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88640"/>
            <a:ext cx="803136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Stát, ve kterém je úředním jazykem </a:t>
            </a:r>
          </a:p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			angličtina   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1412776"/>
            <a:ext cx="266429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SALVADOR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059832" y="1412776"/>
            <a:ext cx="244827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BELIZE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796136" y="1412776"/>
            <a:ext cx="309634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GUATEMALA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31746" name="Picture 2" descr="Soubor:Satellite image of Belize in May 2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564904"/>
            <a:ext cx="3830191" cy="398680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076056" y="6519446"/>
            <a:ext cx="38683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satelitní snímek Belize a útesová bariéra</a:t>
            </a:r>
            <a:endParaRPr lang="cs-CZ" sz="1600" dirty="0"/>
          </a:p>
        </p:txBody>
      </p:sp>
      <p:pic>
        <p:nvPicPr>
          <p:cNvPr id="31748" name="Picture 4" descr="Soubor:Belmopan Parliame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2564904"/>
            <a:ext cx="4700757" cy="398261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115616" y="6519446"/>
            <a:ext cx="29193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Belmopan</a:t>
            </a:r>
            <a:r>
              <a:rPr lang="cs-CZ" sz="1600" dirty="0" smtClean="0"/>
              <a:t> budova parlamentu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329798" cy="5693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100" b="1" dirty="0" smtClean="0">
                <a:solidFill>
                  <a:srgbClr val="FFC000"/>
                </a:solidFill>
                <a:latin typeface="Bookman Old Style" pitchFamily="18" charset="0"/>
              </a:rPr>
              <a:t>Stát, který má ve svém jménu hluboký záliv</a:t>
            </a:r>
            <a:endParaRPr lang="cs-CZ" sz="31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20" y="908720"/>
            <a:ext cx="288032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NIKARAGUA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347864" y="908720"/>
            <a:ext cx="273630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HONDURAS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300192" y="908720"/>
            <a:ext cx="25922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PANAMA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32770" name="Picture 2" descr="Soubor:Gulf of Hondura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132856"/>
            <a:ext cx="3853061" cy="440933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436096" y="6519446"/>
            <a:ext cx="32287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satelitní snímek Honduraský záliv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6309320"/>
            <a:ext cx="318548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Copán</a:t>
            </a:r>
            <a:r>
              <a:rPr lang="cs-CZ" sz="1600" dirty="0" smtClean="0"/>
              <a:t> – centrum Mayské kultury</a:t>
            </a:r>
            <a:endParaRPr lang="cs-CZ" sz="1600" dirty="0"/>
          </a:p>
        </p:txBody>
      </p:sp>
      <p:pic>
        <p:nvPicPr>
          <p:cNvPr id="5124" name="Picture 4" descr="Soubor:05.Copán (38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132856"/>
            <a:ext cx="4638293" cy="40324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60" y="0"/>
            <a:ext cx="91390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Největší kočkovitá šelma střední Ameriky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20" y="764704"/>
            <a:ext cx="266429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JAGUÁR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75856" y="764704"/>
            <a:ext cx="273630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LEVHART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444208" y="764704"/>
            <a:ext cx="244827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GEPARD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1844824"/>
            <a:ext cx="67056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Nejvyšší hora Střední Ameriky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79512" y="2636912"/>
            <a:ext cx="266429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IZALCO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059832" y="2636912"/>
            <a:ext cx="309634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TAJUMULCO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372200" y="2636912"/>
            <a:ext cx="25922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ORIZABA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3645024"/>
            <a:ext cx="863890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Tektonická deska, na které leží Střední</a:t>
            </a:r>
          </a:p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			     Amerika		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79512" y="4725144"/>
            <a:ext cx="460851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SEVEROAMERICKÁ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076056" y="4725144"/>
            <a:ext cx="388843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JIHOAMERICKÁ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059832" y="5805264"/>
            <a:ext cx="388843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KARIBSKÁ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6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10155" y="188640"/>
            <a:ext cx="30187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Pracovní list 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30722" name="Picture 2" descr="https://www.email.cz/download/i/qmToXGkLG2C4-eVM_ZjpgGREjJ7Q6BF0ZHHkJm8TIFnwGiBwf6X7p7kMw9ZFGE_i4CTb7h4/St%C5%99edn%C3%AD%20Ameri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764704"/>
            <a:ext cx="8496944" cy="554461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23528" y="6457890"/>
            <a:ext cx="21771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Bookman Old Style" pitchFamily="18" charset="0"/>
              </a:rPr>
              <a:t>Řešení viz str.4 </a:t>
            </a:r>
            <a:endParaRPr lang="cs-CZ" sz="20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20688"/>
            <a:ext cx="9144000" cy="100642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http://upload.wikimedia.org/wikipedia/commons/0/04/Centralamerican-subcontinen.png</a:t>
            </a:r>
          </a:p>
          <a:p>
            <a:r>
              <a:rPr lang="cs-CZ" dirty="0" smtClean="0">
                <a:hlinkClick r:id="rId2"/>
              </a:rPr>
              <a:t>http://upload.wikimedia.org/wikipedia/commons/thumb/7/78/Altun_Ha_Belize.jpg/800px-Altun_Ha_Belize.jpg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http://upload.wikimedia.org/wikipedia/commons/6/61/Great_Blue_Hole.jpg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http://upload.wikimedia.org/wikipedia/commons/thumb/5/5c/Tajumulco_volcano_01.jpg/800px-Tajumulco_volcano_01.jpg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http://upload.wikimedia.org/wikipedia/commons/thumb/e/ea/Belize-tikal.jpg/450px-Belize-tikal.jpg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http://upload.wikimedia.org/wikipedia/commons/thumb/c/c6/Rio_platano.jpg/800px-Rio_platano.jpg</a:t>
            </a:r>
            <a:r>
              <a:rPr lang="cs-CZ" dirty="0" smtClean="0"/>
              <a:t> </a:t>
            </a:r>
            <a:r>
              <a:rPr lang="cs-CZ" dirty="0" smtClean="0">
                <a:hlinkClick r:id="rId7"/>
              </a:rPr>
              <a:t>http://upload.wikimedia.org/wikipedia/commons/thumb/e/e9/23_Teguc_Hauptpl.JPG/800px-23_Teguc_Hauptpl.JPG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http://upload.wikimedia.org/wikipedia/commons/3/3e/Izzyd.jpg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http://upload.wikimedia.org/wikipedia/commons/thumb/8/87/Ceren_01.jpg/800px-Ceren_01.jpg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http://upload.wikimedia.org/wikipedia/commons/5/50/Nicaragua_lake.JPG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http://upload.wikimedia.org/wikipedia/commons/thumb/5/55/Basilica-de-la-Asuncion.JPG/800px-Basilica-de-la-Asuncion.JPG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http://upload.wikimedia.org/wikipedia/commons/2/23/A_gorgeous_waterfall_on_isla_del_coco.jpg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http://upload.wikimedia.org/wikipedia/commons/thumb/f/fc/Coiba.JPG/800px-Coiba.JPG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0"/>
            <a:ext cx="16979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Bookman Old Style" pitchFamily="18" charset="0"/>
              </a:rPr>
              <a:t>Zdroje</a:t>
            </a:r>
            <a:endParaRPr lang="cs-CZ" sz="3600" b="1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260648"/>
            <a:ext cx="9144000" cy="100642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http://upload.wikimedia.org/wikipedia/commons/thumb/f/f7/Panama_Canal_Gatun_Locks.jpg/800px-Panama_Canal_Gatun_Locks.jpg</a:t>
            </a:r>
            <a:r>
              <a:rPr lang="cs-CZ" dirty="0" smtClean="0"/>
              <a:t> </a:t>
            </a:r>
            <a:r>
              <a:rPr lang="cs-CZ" dirty="0" smtClean="0">
                <a:hlinkClick r:id="rId3"/>
              </a:rPr>
              <a:t>http://upload.wikimedia.org/wikipedia/commons/thumb/0/0e/Panama_city_skyline.jpg/800px-Panama_city_skyline.jpg</a:t>
            </a:r>
            <a:r>
              <a:rPr lang="cs-CZ" dirty="0" smtClean="0"/>
              <a:t> </a:t>
            </a:r>
            <a:r>
              <a:rPr lang="cs-CZ" dirty="0" smtClean="0">
                <a:hlinkClick r:id="rId4"/>
              </a:rPr>
              <a:t>http://upload.wikimedia.org/wikipedia/commons/thumb/7/77/DirkvdM_casco_viejo.jpg/800px-DirkvdM_casco_viejo.jpg</a:t>
            </a:r>
            <a:r>
              <a:rPr lang="cs-CZ" dirty="0" smtClean="0"/>
              <a:t> </a:t>
            </a:r>
            <a:r>
              <a:rPr lang="cs-CZ" dirty="0" smtClean="0">
                <a:hlinkClick r:id="rId5"/>
              </a:rPr>
              <a:t>http://upload.wikimedia.org/wikipedia/commons/thumb/9/93/Hurricane_Mitch_1998_oct_26_2028Z.jpg/536px-Hurricane_Mitch_1998_oct_26_2028Z.jpg</a:t>
            </a:r>
            <a:r>
              <a:rPr lang="cs-CZ" dirty="0" smtClean="0"/>
              <a:t> </a:t>
            </a:r>
            <a:r>
              <a:rPr lang="cs-CZ" dirty="0" smtClean="0">
                <a:hlinkClick r:id="rId6"/>
              </a:rPr>
              <a:t>http://upload.wikimedia.org/wikipedia/commons/thumb/e/ec/Panama_Canal_Rough_Diagram.png/622px-Panama_Canal_Rough_Diagram.png</a:t>
            </a:r>
            <a:r>
              <a:rPr lang="cs-CZ" dirty="0" smtClean="0"/>
              <a:t> </a:t>
            </a:r>
            <a:r>
              <a:rPr lang="cs-CZ" dirty="0" smtClean="0">
                <a:hlinkClick r:id="rId7"/>
              </a:rPr>
              <a:t>http://upload.wikimedia.org/wikipedia/commons/thumb/8/8e/Puente_de_las_am%C3%A9ricas.jpg/448px-Puente_de_las_am%C3%A9ricas.jpg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http://upload.wikimedia.org/wikipedia/commons/thumb/6/6d/Forest_on_Barro_Colorado.png/513px-Forest_on_Barro_Colorado.png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http://upload.wikimedia.org/wikipedia/commons/0/0a/Standing_jaguar.jpg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http://upload.wikimedia.org/wikipedia/commons/thumb/2/2f/Satellite_image_of_Belize_in_May_2001.jpg/387px-Satellite_image_of_Belize_in_May_2001.jpg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http://upload.wikimedia.org/wikipedia/commons/thumb/c/c9/Belmopan_Parliament.jpg/800px-Belmopan_Parliament.jpg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http://upload.wikimedia.org/wikipedia/commons/thumb/d/d2/Gulf_of_Honduras.jpg/465px-Gulf_of_Honduras.jpg</a:t>
            </a:r>
            <a:r>
              <a:rPr lang="cs-CZ" dirty="0" smtClean="0"/>
              <a:t> </a:t>
            </a:r>
            <a:r>
              <a:rPr lang="cs-CZ" dirty="0" smtClean="0">
                <a:hlinkClick r:id="rId13"/>
              </a:rPr>
              <a:t>http://upload.wikimedia.org/wikipedia/commons/thumb/c/cf/05.Cop%C3%A1n_%2838%29.JPG/799px-05.Cop%C3%A1n_%2838%29.JPG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1856</TotalTime>
  <Words>695</Words>
  <Application>Microsoft Office PowerPoint</Application>
  <PresentationFormat>Předvádění na obrazovce (4:3)</PresentationFormat>
  <Paragraphs>214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Technický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Dum</cp:lastModifiedBy>
  <cp:revision>178</cp:revision>
  <dcterms:created xsi:type="dcterms:W3CDTF">2013-12-06T17:06:13Z</dcterms:created>
  <dcterms:modified xsi:type="dcterms:W3CDTF">2014-08-26T09:35:23Z</dcterms:modified>
</cp:coreProperties>
</file>