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59" r:id="rId5"/>
    <p:sldId id="262" r:id="rId6"/>
    <p:sldId id="279" r:id="rId7"/>
    <p:sldId id="263" r:id="rId8"/>
    <p:sldId id="264" r:id="rId9"/>
    <p:sldId id="278" r:id="rId10"/>
    <p:sldId id="265" r:id="rId11"/>
    <p:sldId id="266" r:id="rId12"/>
    <p:sldId id="272" r:id="rId13"/>
    <p:sldId id="268" r:id="rId14"/>
    <p:sldId id="269" r:id="rId15"/>
    <p:sldId id="270" r:id="rId16"/>
    <p:sldId id="271" r:id="rId17"/>
    <p:sldId id="274" r:id="rId18"/>
    <p:sldId id="275" r:id="rId19"/>
    <p:sldId id="276" r:id="rId20"/>
    <p:sldId id="277" r:id="rId21"/>
    <p:sldId id="280" r:id="rId22"/>
    <p:sldId id="281" r:id="rId23"/>
    <p:sldId id="261" r:id="rId24"/>
    <p:sldId id="267" r:id="rId25"/>
    <p:sldId id="27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07" autoAdjust="0"/>
    <p:restoredTop sz="94660"/>
  </p:normalViewPr>
  <p:slideViewPr>
    <p:cSldViewPr>
      <p:cViewPr varScale="1">
        <p:scale>
          <a:sx n="99" d="100"/>
          <a:sy n="99" d="100"/>
        </p:scale>
        <p:origin x="-294" y="4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235D78C-F472-4904-8828-1EB962E7BE5B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FBD9F29-F49F-4579-9A5C-E80B909272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7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audio" Target="../media/audio5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7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audio" Target="../media/audio7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audio" Target="../media/audio2.wav"/><Relationship Id="rId4" Type="http://schemas.openxmlformats.org/officeDocument/2006/relationships/audio" Target="../media/audio4.wav"/><Relationship Id="rId9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7" Type="http://schemas.openxmlformats.org/officeDocument/2006/relationships/image" Target="../media/image17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0.jpeg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audio" Target="../media/audio12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audio" Target="../media/audio7.wav"/><Relationship Id="rId7" Type="http://schemas.openxmlformats.org/officeDocument/2006/relationships/image" Target="../media/image2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audio" Target="../media/audio9.wav"/><Relationship Id="rId4" Type="http://schemas.openxmlformats.org/officeDocument/2006/relationships/audio" Target="../media/audio8.wav"/><Relationship Id="rId9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audio" Target="../media/audio11.wav"/><Relationship Id="rId7" Type="http://schemas.openxmlformats.org/officeDocument/2006/relationships/image" Target="../media/image31.jpe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audio" Target="../media/audio6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7" Type="http://schemas.openxmlformats.org/officeDocument/2006/relationships/image" Target="../media/image3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audio" Target="../media/audio6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2.wav"/><Relationship Id="rId7" Type="http://schemas.openxmlformats.org/officeDocument/2006/relationships/image" Target="../media/image40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png"/><Relationship Id="rId4" Type="http://schemas.openxmlformats.org/officeDocument/2006/relationships/audio" Target="../media/audio11.wav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1/Doutnik.jpg/800px-Doutnik.jpg" TargetMode="External"/><Relationship Id="rId13" Type="http://schemas.openxmlformats.org/officeDocument/2006/relationships/hyperlink" Target="http://upload.wikimedia.org/wikipedia/commons/thumb/c/ce/Haitian_national_palace_earthquake.jpg/800px-Haitian_national_palace_earthquake.jpg" TargetMode="External"/><Relationship Id="rId3" Type="http://schemas.openxmlformats.org/officeDocument/2006/relationships/hyperlink" Target="http://upload.wikimedia.org/wikipedia/commons/thumb/0/07/Usain_Bolt_Olympics_cropped.jpg/450px-Usain_Bolt_Olympics_cropped.jpg" TargetMode="External"/><Relationship Id="rId7" Type="http://schemas.openxmlformats.org/officeDocument/2006/relationships/hyperlink" Target="http://upload.wikimedia.org/wikipedia/commons/thumb/f/f2/Mojito.jpg/240px-Mojito.jpg" TargetMode="External"/><Relationship Id="rId12" Type="http://schemas.openxmlformats.org/officeDocument/2006/relationships/hyperlink" Target="http://upload.wikimedia.org/wikipedia/commons/2/23/Vinales1.jpg" TargetMode="External"/><Relationship Id="rId2" Type="http://schemas.openxmlformats.org/officeDocument/2006/relationships/hyperlink" Target="http://upload.wikimedia.org/wikipedia/commons/thumb/a/af/CaribbeanIslands.png/800px-CaribbeanIslands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4/4d/Fidel_Castro.jpg" TargetMode="External"/><Relationship Id="rId11" Type="http://schemas.openxmlformats.org/officeDocument/2006/relationships/hyperlink" Target="http://upload.wikimedia.org/wikipedia/commons/d/dd/CienfuegosValle.JPG" TargetMode="External"/><Relationship Id="rId5" Type="http://schemas.openxmlformats.org/officeDocument/2006/relationships/hyperlink" Target="http://upload.wikimedia.org/wikipedia/commons/3/3a/Bob-Marley-in-Concert_Zurich_05-30-80.jpg" TargetMode="External"/><Relationship Id="rId10" Type="http://schemas.openxmlformats.org/officeDocument/2006/relationships/hyperlink" Target="http://upload.wikimedia.org/wikipedia/commons/thumb/0/0a/Castillo_de_la_Fuerza.jpg/800px-Castillo_de_la_Fuerza.jpg" TargetMode="External"/><Relationship Id="rId4" Type="http://schemas.openxmlformats.org/officeDocument/2006/relationships/hyperlink" Target="http://upload.wikimedia.org/wikipedia/commons/7/7d/Dreadlocked_rasta.jpg" TargetMode="External"/><Relationship Id="rId9" Type="http://schemas.openxmlformats.org/officeDocument/2006/relationships/hyperlink" Target="http://upload.wikimedia.org/wikipedia/commons/thumb/4/46/Castillo_del_Morro_by_Glogg_4.jpg/800px-Castillo_del_Morro_by_Glogg_4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8/Freshwater_Lake.jpg" TargetMode="External"/><Relationship Id="rId3" Type="http://schemas.openxmlformats.org/officeDocument/2006/relationships/hyperlink" Target="http://upload.wikimedia.org/wikipedia/commons/0/0c/2010_hispaniola_shake_map.jpg" TargetMode="External"/><Relationship Id="rId7" Type="http://schemas.openxmlformats.org/officeDocument/2006/relationships/hyperlink" Target="http://upload.wikimedia.org/wikipedia/commons/thumb/f/f4/StGeorges.jpg/800px-StGeorges.jpg" TargetMode="External"/><Relationship Id="rId2" Type="http://schemas.openxmlformats.org/officeDocument/2006/relationships/hyperlink" Target="http://upload.wikimedia.org/wikipedia/commons/thumb/a/a3/UN_headquarters_Haiti_after_2010_earthquake.jpg/800px-UN_headquarters_Haiti_after_2010_earthquak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b/be/Malecon_Center.jpghttp:/upload.wikimedia.org/wikipedia/commons/thumb/0/04/Bridgetown_barbados_parliament_building.jpg/800px-Bridgetown_barbados_parliament_building.jpg" TargetMode="External"/><Relationship Id="rId5" Type="http://schemas.openxmlformats.org/officeDocument/2006/relationships/hyperlink" Target="http://upload.wikimedia.org/wikipedia/commons/thumb/8/8a/Alcazar_de_Colon.jpg/800px-Alcazar_de_Colon.jpg" TargetMode="External"/><Relationship Id="rId4" Type="http://schemas.openxmlformats.org/officeDocument/2006/relationships/hyperlink" Target="http://upload.wikimedia.org/wikipedia/commons/thumb/c/c0/Tortuga_Island_NASA.jpg/800px-Tortuga_Island_NASA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2/Montserrat_Soufriere_volcano.jpg/791px-Montserrat_Soufriere_volcano.jpg" TargetMode="External"/><Relationship Id="rId3" Type="http://schemas.openxmlformats.org/officeDocument/2006/relationships/hyperlink" Target="http://upload.wikimedia.org/wikipedia/commons/thumb/e/ea/CastriesStLucia.JPG/800px-CastriesStLucia.JPG" TargetMode="External"/><Relationship Id="rId7" Type="http://schemas.openxmlformats.org/officeDocument/2006/relationships/hyperlink" Target="http://upload.wikimedia.org/wikipedia/commons/thumb/9/97/Plymouth_Montserrat_Heli.jpg/800px-Plymouth_Montserrat_Heli.jpg" TargetMode="External"/><Relationship Id="rId2" Type="http://schemas.openxmlformats.org/officeDocument/2006/relationships/hyperlink" Target="http://upload.wikimedia.org/wikipedia/commons/thumb/7/71/St_Johns_Antigua_2012.jpg/800px-St_Johns_Antigua_201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2/21/Montserrat_eruption.JPG" TargetMode="External"/><Relationship Id="rId11" Type="http://schemas.openxmlformats.org/officeDocument/2006/relationships/hyperlink" Target="http://upload.wikimedia.org/wikipedia/commons/b/bb/Crown_Princess_(2).jpg" TargetMode="External"/><Relationship Id="rId5" Type="http://schemas.openxmlformats.org/officeDocument/2006/relationships/hyperlink" Target="http://upload.wikimedia.org/wikipedia/commons/thumb/5/5c/Gustavia_Harbor,_Saint-Barth%C3%A9lemy.jpg/800px-Gustavia_Harbor,_Saint-Barth%C3%A9lemy.jpg" TargetMode="External"/><Relationship Id="rId10" Type="http://schemas.openxmlformats.org/officeDocument/2006/relationships/hyperlink" Target="http://upload.wikimedia.org/wikipedia/commons/5/55/Atlantis_Hotel,_Paradise_Island,_Bahamas.jpg" TargetMode="External"/><Relationship Id="rId4" Type="http://schemas.openxmlformats.org/officeDocument/2006/relationships/hyperlink" Target="http://upload.wikimedia.org/wikipedia/commons/thumb/6/64/Handelskade_Willemstad.jpg/800px-Handelskade_Willemstad.jpg" TargetMode="External"/><Relationship Id="rId9" Type="http://schemas.openxmlformats.org/officeDocument/2006/relationships/hyperlink" Target="http://upload.wikimedia.org/wikipedia/commons/thumb/b/b0/LocationBahamas.svg/800px-LocationBahamas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772816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VY_32_INOVACE_06_Z67_08 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78788519"/>
              </p:ext>
            </p:extLst>
          </p:nvPr>
        </p:nvGraphicFramePr>
        <p:xfrm>
          <a:off x="539552" y="2708920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Amerika – ostrovní část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Bookman Old Style" pitchFamily="18" charset="0"/>
              </a:rPr>
              <a:t>Anotace</a:t>
            </a:r>
            <a:endParaRPr lang="cs-CZ" sz="2800" b="1" dirty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8880957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Střední Amerika </a:t>
            </a:r>
          </a:p>
          <a:p>
            <a:r>
              <a:rPr lang="cs-CZ" dirty="0" smtClean="0">
                <a:latin typeface="Bookman Old Style" pitchFamily="18" charset="0"/>
              </a:rPr>
              <a:t>						       (ostrovní část)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18 –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Str.19 až 20 – kvízové otázky z učiva. Dvě nesprávné odpovědi se po kliknutí </a:t>
            </a:r>
          </a:p>
          <a:p>
            <a:r>
              <a:rPr lang="cs-CZ" dirty="0" smtClean="0">
                <a:latin typeface="Bookman Old Style" pitchFamily="18" charset="0"/>
              </a:rPr>
              <a:t>	         ztratí se světelným efektem. Při kliknutí na správnou odpověď</a:t>
            </a:r>
          </a:p>
          <a:p>
            <a:r>
              <a:rPr lang="cs-CZ" dirty="0" smtClean="0">
                <a:latin typeface="Bookman Old Style" pitchFamily="18" charset="0"/>
              </a:rPr>
              <a:t>	         se změní barva 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Str.21 – pracovní list. Žáci odpoví na vybrané otázky z učiva.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Str.22 – pracovní list. (řešení) </a:t>
            </a:r>
          </a:p>
          <a:p>
            <a:r>
              <a:rPr lang="cs-CZ" dirty="0" smtClean="0">
                <a:latin typeface="Bookman Old Style" pitchFamily="18" charset="0"/>
              </a:rPr>
              <a:t>	</a:t>
            </a:r>
          </a:p>
          <a:p>
            <a:endParaRPr lang="cs-CZ" dirty="0" smtClean="0"/>
          </a:p>
          <a:p>
            <a:r>
              <a:rPr lang="cs-CZ" dirty="0" smtClean="0"/>
              <a:t>	        </a:t>
            </a:r>
            <a:r>
              <a:rPr lang="cs-CZ" sz="2000" dirty="0" smtClean="0">
                <a:latin typeface="Bookman Old Style" pitchFamily="18" charset="0"/>
              </a:rPr>
              <a:t>	 </a:t>
            </a:r>
            <a:endParaRPr lang="cs-CZ" sz="2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1403648" y="476672"/>
            <a:ext cx="6408712" cy="3672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rgbClr val="92D050"/>
                </a:solidFill>
                <a:latin typeface="Bookman Old Style" pitchFamily="18" charset="0"/>
              </a:rPr>
              <a:t>STŘEDNÍ</a:t>
            </a:r>
          </a:p>
          <a:p>
            <a:pPr algn="ctr"/>
            <a:r>
              <a:rPr lang="cs-CZ" sz="5400" b="1" dirty="0" smtClean="0">
                <a:solidFill>
                  <a:srgbClr val="92D050"/>
                </a:solidFill>
                <a:latin typeface="Bookman Old Style" pitchFamily="18" charset="0"/>
              </a:rPr>
              <a:t>AMERIKA</a:t>
            </a:r>
            <a:endParaRPr lang="cs-CZ" sz="54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8" name="Vývojový diagram: ukončení 7"/>
          <p:cNvSpPr/>
          <p:nvPr/>
        </p:nvSpPr>
        <p:spPr>
          <a:xfrm>
            <a:off x="2555776" y="4653136"/>
            <a:ext cx="4032448" cy="144016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Ostrovní</a:t>
            </a:r>
          </a:p>
          <a:p>
            <a:pPr algn="ctr"/>
            <a:r>
              <a:rPr lang="cs-CZ" sz="4000" b="1" dirty="0" smtClean="0">
                <a:solidFill>
                  <a:srgbClr val="92D050"/>
                </a:solidFill>
                <a:latin typeface="Bookman Old Style" pitchFamily="18" charset="0"/>
              </a:rPr>
              <a:t>část</a:t>
            </a:r>
            <a:endParaRPr lang="cs-CZ" sz="40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 descr="Soubor:CaribbeanIsland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88840"/>
            <a:ext cx="8640960" cy="4572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059832" y="0"/>
            <a:ext cx="3052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Ostrovní část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692696"/>
            <a:ext cx="81740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3 souostroví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Velké Antily, Malé Antily a Bahamské</a:t>
            </a:r>
          </a:p>
          <a:p>
            <a:r>
              <a:rPr lang="cs-CZ" sz="2400" b="1" dirty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	    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ostrovy</a:t>
            </a:r>
          </a:p>
          <a:p>
            <a:r>
              <a:rPr lang="cs-CZ" sz="2400" dirty="0" smtClean="0">
                <a:latin typeface="Bookman Old Style" pitchFamily="18" charset="0"/>
              </a:rPr>
              <a:t>		     13 států a 19 závislých území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404664"/>
            <a:ext cx="1327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Státy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-252536" y="1124744"/>
            <a:ext cx="511256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dirty="0" smtClean="0">
                <a:latin typeface="Bookman Old Style" pitchFamily="18" charset="0"/>
              </a:rPr>
              <a:t>     </a:t>
            </a:r>
            <a:r>
              <a:rPr lang="cs-CZ" sz="2400" dirty="0" smtClean="0">
                <a:latin typeface="Bookman Old Style" pitchFamily="18" charset="0"/>
              </a:rPr>
              <a:t>1. Antigua a Barbuda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    2. Bahamy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    3. Barbados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  4. Dominika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  5. Dominikánská republika 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  6. Grenada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  7. Haiti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  8. Jamajka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  9. Kuba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10. Svatá Lucie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11. Svatý Krištof a Nevis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12. Trinidad a Tobago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  13. Svatý Vincenc a Grenadiny</a:t>
            </a:r>
          </a:p>
          <a:p>
            <a:pPr marL="457200" indent="-457200"/>
            <a:r>
              <a:rPr lang="cs-CZ" sz="2400" dirty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5148064" y="476672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Závislá území</a:t>
            </a:r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421232" y="1124744"/>
            <a:ext cx="472276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Francie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(5)</a:t>
            </a:r>
            <a:r>
              <a:rPr lang="cs-CZ" sz="2400" b="1" dirty="0" smtClean="0"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– Guadeloupe,</a:t>
            </a:r>
          </a:p>
          <a:p>
            <a:r>
              <a:rPr lang="cs-CZ" sz="2400" dirty="0" smtClean="0">
                <a:latin typeface="Bookman Old Style" pitchFamily="18" charset="0"/>
              </a:rPr>
              <a:t>Martinik, Svatý Bartoloměj,</a:t>
            </a:r>
          </a:p>
          <a:p>
            <a:r>
              <a:rPr lang="cs-CZ" sz="2400" dirty="0" smtClean="0">
                <a:latin typeface="Bookman Old Style" pitchFamily="18" charset="0"/>
              </a:rPr>
              <a:t>Svatý Martin, </a:t>
            </a:r>
            <a:r>
              <a:rPr lang="cs-CZ" sz="2400" dirty="0" err="1" smtClean="0">
                <a:latin typeface="Bookman Old Style" pitchFamily="18" charset="0"/>
              </a:rPr>
              <a:t>Clippertonův</a:t>
            </a:r>
            <a:r>
              <a:rPr lang="cs-CZ" sz="2400" dirty="0" smtClean="0">
                <a:latin typeface="Bookman Old Style" pitchFamily="18" charset="0"/>
              </a:rPr>
              <a:t> o.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Nizozemí (6) </a:t>
            </a:r>
            <a:r>
              <a:rPr lang="cs-CZ" sz="2400" dirty="0" smtClean="0">
                <a:latin typeface="Bookman Old Style" pitchFamily="18" charset="0"/>
              </a:rPr>
              <a:t>– Aruba, </a:t>
            </a:r>
            <a:r>
              <a:rPr lang="cs-CZ" sz="2400" dirty="0" err="1" smtClean="0">
                <a:latin typeface="Bookman Old Style" pitchFamily="18" charset="0"/>
              </a:rPr>
              <a:t>Saba</a:t>
            </a:r>
            <a:r>
              <a:rPr lang="cs-CZ" sz="2400" dirty="0" smtClean="0">
                <a:latin typeface="Bookman Old Style" pitchFamily="18" charset="0"/>
              </a:rPr>
              <a:t>,</a:t>
            </a:r>
          </a:p>
          <a:p>
            <a:r>
              <a:rPr lang="cs-CZ" sz="2400" dirty="0" err="1" smtClean="0">
                <a:latin typeface="Bookman Old Style" pitchFamily="18" charset="0"/>
              </a:rPr>
              <a:t>Curacao</a:t>
            </a:r>
            <a:r>
              <a:rPr lang="cs-CZ" sz="2400" dirty="0" smtClean="0">
                <a:latin typeface="Bookman Old Style" pitchFamily="18" charset="0"/>
              </a:rPr>
              <a:t>, Svatý Eustach, </a:t>
            </a:r>
          </a:p>
          <a:p>
            <a:r>
              <a:rPr lang="cs-CZ" sz="2400" dirty="0" err="1" smtClean="0">
                <a:latin typeface="Bookman Old Style" pitchFamily="18" charset="0"/>
              </a:rPr>
              <a:t>Bonaire</a:t>
            </a:r>
            <a:r>
              <a:rPr lang="cs-CZ" sz="2400" dirty="0" smtClean="0">
                <a:latin typeface="Bookman Old Style" pitchFamily="18" charset="0"/>
              </a:rPr>
              <a:t>, Svatý Martin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Británie (6)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latin typeface="Bookman Old Style" pitchFamily="18" charset="0"/>
              </a:rPr>
              <a:t>Kajmanské</a:t>
            </a:r>
            <a:r>
              <a:rPr lang="cs-CZ" sz="2400" dirty="0" smtClean="0">
                <a:latin typeface="Bookman Old Style" pitchFamily="18" charset="0"/>
              </a:rPr>
              <a:t> o.,</a:t>
            </a:r>
          </a:p>
          <a:p>
            <a:r>
              <a:rPr lang="cs-CZ" sz="2400" dirty="0" smtClean="0">
                <a:latin typeface="Bookman Old Style" pitchFamily="18" charset="0"/>
              </a:rPr>
              <a:t>Britské panenské o., Anguilla,</a:t>
            </a:r>
          </a:p>
          <a:p>
            <a:r>
              <a:rPr lang="cs-CZ" sz="2400" dirty="0" smtClean="0">
                <a:latin typeface="Bookman Old Style" pitchFamily="18" charset="0"/>
              </a:rPr>
              <a:t>Bermudy, </a:t>
            </a:r>
            <a:r>
              <a:rPr lang="cs-CZ" sz="2400" dirty="0" err="1" smtClean="0">
                <a:latin typeface="Bookman Old Style" pitchFamily="18" charset="0"/>
              </a:rPr>
              <a:t>Turks</a:t>
            </a:r>
            <a:r>
              <a:rPr lang="cs-CZ" sz="2400" dirty="0" smtClean="0">
                <a:latin typeface="Bookman Old Style" pitchFamily="18" charset="0"/>
              </a:rPr>
              <a:t> a </a:t>
            </a:r>
            <a:r>
              <a:rPr lang="cs-CZ" sz="2400" dirty="0" err="1" smtClean="0">
                <a:latin typeface="Bookman Old Style" pitchFamily="18" charset="0"/>
              </a:rPr>
              <a:t>Caicos</a:t>
            </a:r>
            <a:r>
              <a:rPr lang="cs-CZ" sz="2400" dirty="0" smtClean="0">
                <a:latin typeface="Bookman Old Style" pitchFamily="18" charset="0"/>
              </a:rPr>
              <a:t>,</a:t>
            </a:r>
          </a:p>
          <a:p>
            <a:r>
              <a:rPr lang="cs-CZ" sz="2400" dirty="0" err="1" smtClean="0">
                <a:latin typeface="Bookman Old Style" pitchFamily="18" charset="0"/>
              </a:rPr>
              <a:t>Montserrat</a:t>
            </a:r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USA (2) </a:t>
            </a:r>
            <a:r>
              <a:rPr lang="cs-CZ" sz="2400" dirty="0" smtClean="0">
                <a:latin typeface="Bookman Old Style" pitchFamily="18" charset="0"/>
              </a:rPr>
              <a:t>– Portoriko, Americké</a:t>
            </a:r>
          </a:p>
          <a:p>
            <a:r>
              <a:rPr lang="cs-CZ" sz="2400" dirty="0" smtClean="0">
                <a:latin typeface="Bookman Old Style" pitchFamily="18" charset="0"/>
              </a:rPr>
              <a:t>Panenské ostrovy 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1000"/>
                                        <p:tgtEl>
                                          <p:spTgt spid="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1000"/>
                                        <p:tgtEl>
                                          <p:spTgt spid="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1000"/>
                                        <p:tgtEl>
                                          <p:spTgt spid="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1000"/>
                                        <p:tgtEl>
                                          <p:spTgt spid="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1000"/>
                                        <p:tgtEl>
                                          <p:spTgt spid="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1000"/>
                                        <p:tgtEl>
                                          <p:spTgt spid="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60532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Obyvatelstvo a náboženství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2320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Původní obyvatelé </a:t>
            </a:r>
            <a:r>
              <a:rPr lang="cs-CZ" sz="2400" dirty="0" smtClean="0">
                <a:latin typeface="Bookman Old Style" pitchFamily="18" charset="0"/>
              </a:rPr>
              <a:t>byli téměř úplně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vyhubeni </a:t>
            </a:r>
            <a:r>
              <a:rPr lang="cs-CZ" sz="2400" dirty="0" smtClean="0">
                <a:latin typeface="Bookman Old Style" pitchFamily="18" charset="0"/>
              </a:rPr>
              <a:t>evropskými</a:t>
            </a:r>
          </a:p>
          <a:p>
            <a:r>
              <a:rPr lang="cs-CZ" sz="2400" dirty="0" smtClean="0">
                <a:latin typeface="Bookman Old Style" pitchFamily="18" charset="0"/>
              </a:rPr>
              <a:t>dobyvateli. Většinu současného obyvatelstva tvoří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černoši 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mulati</a:t>
            </a:r>
            <a:r>
              <a:rPr lang="cs-CZ" sz="2400" dirty="0" smtClean="0">
                <a:latin typeface="Bookman Old Style" pitchFamily="18" charset="0"/>
              </a:rPr>
              <a:t>. Menší část tvoří běloši. Kromě úředních jazyků je</a:t>
            </a:r>
          </a:p>
          <a:p>
            <a:r>
              <a:rPr lang="cs-CZ" sz="2400" dirty="0" smtClean="0">
                <a:latin typeface="Bookman Old Style" pitchFamily="18" charset="0"/>
              </a:rPr>
              <a:t>hodně rozšířena 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kreolština (směs afrických a evropských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jazyků)</a:t>
            </a:r>
            <a:r>
              <a:rPr lang="cs-CZ" sz="2400" dirty="0" smtClean="0">
                <a:latin typeface="Bookman Old Style" pitchFamily="18" charset="0"/>
              </a:rPr>
              <a:t>. Nejrozšířenějším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náboženstvím je katolické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křesťanství</a:t>
            </a:r>
            <a:r>
              <a:rPr lang="cs-CZ" sz="2400" dirty="0" smtClean="0">
                <a:latin typeface="Bookman Old Style" pitchFamily="18" charset="0"/>
              </a:rPr>
              <a:t>, ale jsou rozšířeny i místní náboženství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woodoo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</a:t>
            </a:r>
          </a:p>
          <a:p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rastafariánství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…).</a:t>
            </a:r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3068960"/>
            <a:ext cx="6050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Ekonomika a cestovní ruch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5842" name="Picture 2" descr="Soubor:Cayol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645024"/>
            <a:ext cx="4176464" cy="29523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27984" y="3645024"/>
            <a:ext cx="491512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Hospodářství je většinou </a:t>
            </a:r>
          </a:p>
          <a:p>
            <a:r>
              <a:rPr lang="cs-CZ" sz="2400" dirty="0" smtClean="0">
                <a:latin typeface="Bookman Old Style" pitchFamily="18" charset="0"/>
              </a:rPr>
              <a:t>založeno na vývozu tropického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ovoce</a:t>
            </a:r>
            <a:r>
              <a:rPr lang="cs-CZ" sz="2400" dirty="0" smtClean="0">
                <a:latin typeface="Bookman Old Style" pitchFamily="18" charset="0"/>
              </a:rPr>
              <a:t> (banány),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cukrové třtiny</a:t>
            </a:r>
          </a:p>
          <a:p>
            <a:r>
              <a:rPr lang="cs-CZ" sz="2400" dirty="0" smtClean="0">
                <a:latin typeface="Bookman Old Style" pitchFamily="18" charset="0"/>
              </a:rPr>
              <a:t>(cukr, rum),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tabáku</a:t>
            </a:r>
            <a:r>
              <a:rPr lang="cs-CZ" sz="2400" dirty="0" smtClean="0">
                <a:latin typeface="Bookman Old Style" pitchFamily="18" charset="0"/>
              </a:rPr>
              <a:t>…. Pro</a:t>
            </a:r>
          </a:p>
          <a:p>
            <a:r>
              <a:rPr lang="cs-CZ" sz="2400" dirty="0" smtClean="0">
                <a:latin typeface="Bookman Old Style" pitchFamily="18" charset="0"/>
              </a:rPr>
              <a:t>většinu států je důležitý i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turizmus</a:t>
            </a:r>
            <a:r>
              <a:rPr lang="cs-CZ" sz="2400" dirty="0" smtClean="0">
                <a:latin typeface="Bookman Old Style" pitchFamily="18" charset="0"/>
              </a:rPr>
              <a:t>. Známé jsou dovolené</a:t>
            </a:r>
          </a:p>
          <a:p>
            <a:r>
              <a:rPr lang="cs-CZ" sz="2400" dirty="0" smtClean="0">
                <a:latin typeface="Bookman Old Style" pitchFamily="18" charset="0"/>
              </a:rPr>
              <a:t>na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velkých výletních lodích. 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31390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Bookman Old Style" pitchFamily="18" charset="0"/>
              </a:rPr>
              <a:t>Velké Antily</a:t>
            </a:r>
            <a:endParaRPr lang="cs-CZ" sz="36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41796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státy</a:t>
            </a:r>
            <a:r>
              <a:rPr lang="cs-CZ" sz="2400" dirty="0" smtClean="0">
                <a:latin typeface="Bookman Old Style" pitchFamily="18" charset="0"/>
              </a:rPr>
              <a:t> – Kuba, Haiti, Dominikánská republika, Jamajka</a:t>
            </a:r>
          </a:p>
          <a:p>
            <a:r>
              <a:rPr lang="cs-CZ" sz="2400" b="1" dirty="0" smtClean="0">
                <a:latin typeface="Bookman Old Style" pitchFamily="18" charset="0"/>
              </a:rPr>
              <a:t>závislá území </a:t>
            </a:r>
            <a:r>
              <a:rPr lang="cs-CZ" sz="2400" dirty="0" smtClean="0">
                <a:latin typeface="Bookman Old Style" pitchFamily="18" charset="0"/>
              </a:rPr>
              <a:t>– (USA) Portoriko			        </a:t>
            </a:r>
          </a:p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			      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JAMAJKA</a:t>
            </a:r>
          </a:p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Kingston</a:t>
            </a:r>
            <a:r>
              <a:rPr lang="cs-CZ" sz="2400" dirty="0" smtClean="0">
                <a:latin typeface="Bookman Old Style" pitchFamily="18" charset="0"/>
              </a:rPr>
              <a:t>		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konstituční monarchie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Commonwealth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)</a:t>
            </a:r>
          </a:p>
          <a:p>
            <a:r>
              <a:rPr lang="cs-CZ" sz="2400" b="1" dirty="0" smtClean="0">
                <a:latin typeface="Bookman Old Style" pitchFamily="18" charset="0"/>
              </a:rPr>
              <a:t>osobnosti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Usain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Bolt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(sprinter),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Bob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Marley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(reggae zpěvák)</a:t>
            </a:r>
          </a:p>
          <a:p>
            <a:r>
              <a:rPr lang="cs-CZ" sz="2400" b="1" dirty="0" smtClean="0">
                <a:latin typeface="Bookman Old Style" pitchFamily="18" charset="0"/>
              </a:rPr>
              <a:t>náboženství</a:t>
            </a:r>
            <a:r>
              <a:rPr lang="cs-CZ" sz="2400" dirty="0" smtClean="0">
                <a:latin typeface="Bookman Old Style" pitchFamily="18" charset="0"/>
              </a:rPr>
              <a:t> – křesťanství a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rastafariánství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(dredy a čepice) </a:t>
            </a:r>
          </a:p>
          <a:p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19458" name="Picture 2" descr="Soubor:Usain Bolt Olympics cropp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140968"/>
            <a:ext cx="2808312" cy="3456384"/>
          </a:xfrm>
          <a:prstGeom prst="rect">
            <a:avLst/>
          </a:prstGeom>
          <a:noFill/>
        </p:spPr>
      </p:pic>
      <p:pic>
        <p:nvPicPr>
          <p:cNvPr id="19460" name="Picture 4" descr="Soubor:Dreadlocked rast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140968"/>
            <a:ext cx="2847141" cy="3456384"/>
          </a:xfrm>
          <a:prstGeom prst="rect">
            <a:avLst/>
          </a:prstGeom>
          <a:noFill/>
        </p:spPr>
      </p:pic>
      <p:pic>
        <p:nvPicPr>
          <p:cNvPr id="19462" name="Picture 6" descr="Soubor:Bob-Marley-in-Concert Zurich 05-30-8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3140968"/>
            <a:ext cx="2880320" cy="34563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6519446"/>
            <a:ext cx="38779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rastafarián</a:t>
            </a:r>
            <a:r>
              <a:rPr lang="cs-CZ" sz="1600" dirty="0" smtClean="0"/>
              <a:t>			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6519446"/>
            <a:ext cx="13099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Bob </a:t>
            </a:r>
            <a:r>
              <a:rPr lang="cs-CZ" sz="1600" dirty="0" err="1" smtClean="0"/>
              <a:t>Marley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6519446"/>
            <a:ext cx="11256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Usain</a:t>
            </a:r>
            <a:r>
              <a:rPr lang="cs-CZ" sz="1600" dirty="0" smtClean="0"/>
              <a:t> </a:t>
            </a:r>
            <a:r>
              <a:rPr lang="cs-CZ" sz="1600" dirty="0" err="1" smtClean="0"/>
              <a:t>Bolt</a:t>
            </a:r>
            <a:endParaRPr lang="cs-CZ" sz="16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188640"/>
            <a:ext cx="140615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KUBA</a:t>
            </a:r>
          </a:p>
          <a:p>
            <a:endParaRPr lang="cs-CZ" sz="20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911820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Havana</a:t>
            </a:r>
            <a:r>
              <a:rPr lang="cs-CZ" sz="2400" dirty="0" smtClean="0">
                <a:latin typeface="Bookman Old Style" pitchFamily="18" charset="0"/>
              </a:rPr>
              <a:t>		</a:t>
            </a:r>
            <a:r>
              <a:rPr lang="cs-CZ" sz="2400" b="1" dirty="0" smtClean="0">
                <a:latin typeface="Bookman Old Style" pitchFamily="18" charset="0"/>
              </a:rPr>
              <a:t>úřední jazyk</a:t>
            </a:r>
            <a:r>
              <a:rPr lang="cs-CZ" sz="2400" dirty="0" smtClean="0">
                <a:latin typeface="Bookman Old Style" pitchFamily="18" charset="0"/>
              </a:rPr>
              <a:t> 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socialistická republika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(vláda jedné strany)</a:t>
            </a:r>
          </a:p>
          <a:p>
            <a:r>
              <a:rPr lang="cs-CZ" sz="2400" b="1" dirty="0" smtClean="0">
                <a:latin typeface="Bookman Old Style" pitchFamily="18" charset="0"/>
              </a:rPr>
              <a:t>hlavní výrobky </a:t>
            </a:r>
            <a:r>
              <a:rPr lang="cs-CZ" sz="2400" dirty="0" smtClean="0">
                <a:latin typeface="Bookman Old Style" pitchFamily="18" charset="0"/>
              </a:rPr>
              <a:t>– tabák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(doutníky 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Habana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Cohiba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), </a:t>
            </a:r>
          </a:p>
          <a:p>
            <a:r>
              <a:rPr lang="cs-CZ" sz="2400" dirty="0" smtClean="0">
                <a:latin typeface="Bookman Old Style" pitchFamily="18" charset="0"/>
              </a:rPr>
              <a:t>		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rum</a:t>
            </a:r>
            <a:r>
              <a:rPr lang="cs-CZ" sz="2400" dirty="0" smtClean="0">
                <a:latin typeface="Bookman Old Style" pitchFamily="18" charset="0"/>
              </a:rPr>
              <a:t> (Havana </a:t>
            </a:r>
            <a:r>
              <a:rPr lang="cs-CZ" sz="2400" dirty="0" err="1" smtClean="0">
                <a:latin typeface="Bookman Old Style" pitchFamily="18" charset="0"/>
              </a:rPr>
              <a:t>Club</a:t>
            </a:r>
            <a:r>
              <a:rPr lang="cs-CZ" sz="2400" dirty="0" smtClean="0">
                <a:latin typeface="Bookman Old Style" pitchFamily="18" charset="0"/>
              </a:rPr>
              <a:t>),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cukr</a:t>
            </a:r>
          </a:p>
          <a:p>
            <a:r>
              <a:rPr lang="cs-CZ" sz="2400" dirty="0" smtClean="0">
                <a:latin typeface="Bookman Old Style" pitchFamily="18" charset="0"/>
              </a:rPr>
              <a:t>Druhá nejchudší země Ameriky.</a:t>
            </a:r>
          </a:p>
          <a:p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2050" name="Picture 2" descr="Mojit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204864"/>
            <a:ext cx="2304256" cy="43243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80312" y="6519446"/>
            <a:ext cx="7954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Mojito</a:t>
            </a:r>
            <a:endParaRPr lang="cs-CZ" sz="1600" dirty="0"/>
          </a:p>
        </p:txBody>
      </p:sp>
      <p:pic>
        <p:nvPicPr>
          <p:cNvPr id="2052" name="Picture 4" descr="Soubor:Doutni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3068960"/>
            <a:ext cx="3539885" cy="34563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851920" y="6519446"/>
            <a:ext cx="19046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kubánský doutník</a:t>
            </a:r>
            <a:endParaRPr lang="cs-CZ" sz="1600" dirty="0"/>
          </a:p>
        </p:txBody>
      </p:sp>
      <p:pic>
        <p:nvPicPr>
          <p:cNvPr id="2056" name="Picture 8" descr="http://upload.wikimedia.org/wikipedia/commons/thumb/4/4d/Fidel_Castro.jpg/220px-Fidel_Castr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068961"/>
            <a:ext cx="2736304" cy="345638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99592" y="6519446"/>
            <a:ext cx="13500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Fidel</a:t>
            </a:r>
            <a:r>
              <a:rPr lang="cs-CZ" sz="1600" dirty="0" smtClean="0"/>
              <a:t> </a:t>
            </a:r>
            <a:r>
              <a:rPr lang="cs-CZ" sz="1600" dirty="0" err="1" smtClean="0"/>
              <a:t>Castro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620688"/>
            <a:ext cx="2759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(největší ostrov)</a:t>
            </a:r>
            <a:endParaRPr lang="cs-CZ" sz="24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Castillo del Morro by Glogg 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17032"/>
            <a:ext cx="4320480" cy="284548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835696" y="0"/>
            <a:ext cx="5883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Památky UNESCO na Kubě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6519446"/>
            <a:ext cx="23567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San </a:t>
            </a:r>
            <a:r>
              <a:rPr lang="cs-CZ" sz="1600" dirty="0" err="1" smtClean="0"/>
              <a:t>Pedro</a:t>
            </a:r>
            <a:r>
              <a:rPr lang="cs-CZ" sz="1600" dirty="0" smtClean="0"/>
              <a:t> de la </a:t>
            </a:r>
            <a:r>
              <a:rPr lang="cs-CZ" sz="1600" dirty="0" err="1" smtClean="0"/>
              <a:t>Roca</a:t>
            </a:r>
            <a:endParaRPr lang="cs-CZ" sz="1600" dirty="0"/>
          </a:p>
        </p:txBody>
      </p:sp>
      <p:pic>
        <p:nvPicPr>
          <p:cNvPr id="32772" name="Picture 4" descr="Soubor:Castillo de la Fuerz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48680"/>
            <a:ext cx="4320480" cy="2808312"/>
          </a:xfrm>
          <a:prstGeom prst="rect">
            <a:avLst/>
          </a:prstGeom>
          <a:noFill/>
        </p:spPr>
      </p:pic>
      <p:pic>
        <p:nvPicPr>
          <p:cNvPr id="32774" name="Picture 6" descr="Soubor:CienfuegosVall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548681"/>
            <a:ext cx="4315239" cy="280831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56176" y="3356992"/>
            <a:ext cx="1382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Cienfuegos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32776" name="Picture 8" descr="Soubor:Vinales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3717032"/>
            <a:ext cx="4320480" cy="28083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84168" y="6519446"/>
            <a:ext cx="14302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údolí </a:t>
            </a:r>
            <a:r>
              <a:rPr lang="cs-CZ" sz="1600" dirty="0" err="1" smtClean="0"/>
              <a:t>Vinales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3356992"/>
            <a:ext cx="15279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stará Havana</a:t>
            </a:r>
            <a:endParaRPr lang="cs-CZ" sz="16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4302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HAITI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8856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Nejchudší</a:t>
            </a:r>
            <a:r>
              <a:rPr lang="cs-CZ" sz="2400" dirty="0" smtClean="0">
                <a:latin typeface="Bookman Old Style" pitchFamily="18" charset="0"/>
              </a:rPr>
              <a:t> země Ameriky. Zemi zničilo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zemětřesení</a:t>
            </a:r>
            <a:r>
              <a:rPr lang="cs-CZ" sz="2400" dirty="0" smtClean="0">
                <a:latin typeface="Bookman Old Style" pitchFamily="18" charset="0"/>
              </a:rPr>
              <a:t> v roce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(2010). </a:t>
            </a:r>
          </a:p>
          <a:p>
            <a:r>
              <a:rPr lang="cs-CZ" sz="2400" b="1" dirty="0" smtClean="0">
                <a:latin typeface="Bookman Old Style" pitchFamily="18" charset="0"/>
              </a:rPr>
              <a:t>Počet obětí </a:t>
            </a:r>
            <a:r>
              <a:rPr lang="cs-CZ" sz="2400" dirty="0" smtClean="0">
                <a:latin typeface="Bookman Old Style" pitchFamily="18" charset="0"/>
              </a:rPr>
              <a:t>– asi 300 000</a:t>
            </a:r>
            <a:endParaRPr lang="cs-CZ" sz="2400" b="1" dirty="0" smtClean="0"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Port-au-Prince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fracouština</a:t>
            </a:r>
            <a:endParaRPr lang="cs-CZ" sz="2400" b="1" dirty="0" smtClean="0"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		    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kreolština</a:t>
            </a:r>
          </a:p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republika		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1506" name="Picture 2" descr="Soubor:Haitian national palace earthquak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1" y="3573016"/>
            <a:ext cx="4248472" cy="2952328"/>
          </a:xfrm>
          <a:prstGeom prst="rect">
            <a:avLst/>
          </a:prstGeom>
          <a:noFill/>
        </p:spPr>
      </p:pic>
      <p:pic>
        <p:nvPicPr>
          <p:cNvPr id="21508" name="Picture 4" descr="Soubor:UN headquarters Haiti after 2010 earthquak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41813" cy="29523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24128" y="6519446"/>
            <a:ext cx="21595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zničené ústředí OSN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6519446"/>
            <a:ext cx="28520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zničený Prezidentský palác</a:t>
            </a:r>
            <a:endParaRPr lang="cs-CZ" sz="1600" dirty="0"/>
          </a:p>
        </p:txBody>
      </p:sp>
      <p:pic>
        <p:nvPicPr>
          <p:cNvPr id="21510" name="Picture 6" descr="Soubor:2010 hispaniola shake ma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1196752"/>
            <a:ext cx="4392488" cy="20162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20072" y="3212976"/>
            <a:ext cx="32864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červená </a:t>
            </a:r>
            <a:r>
              <a:rPr lang="cs-CZ" sz="1600" dirty="0" err="1" smtClean="0"/>
              <a:t>hviezda</a:t>
            </a:r>
            <a:r>
              <a:rPr lang="cs-CZ" sz="1600" dirty="0" smtClean="0"/>
              <a:t> – epicentrum 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04664"/>
            <a:ext cx="5698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(východní část ostrova </a:t>
            </a:r>
            <a:r>
              <a:rPr lang="cs-CZ" sz="2400" b="1" dirty="0" err="1" smtClean="0">
                <a:solidFill>
                  <a:srgbClr val="92D050"/>
                </a:solidFill>
                <a:latin typeface="Bookman Old Style" pitchFamily="18" charset="0"/>
              </a:rPr>
              <a:t>Hispaniola</a:t>
            </a:r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)</a:t>
            </a:r>
            <a:endParaRPr lang="cs-CZ" sz="24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0"/>
            <a:ext cx="6345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DOMINIKÁNSKÁ REPUBLIKA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4889480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státní zřízení </a:t>
            </a:r>
            <a:r>
              <a:rPr lang="cs-CZ" sz="2400" dirty="0" smtClean="0">
                <a:latin typeface="Bookman Old Style" pitchFamily="18" charset="0"/>
              </a:rPr>
              <a:t>– republika</a:t>
            </a:r>
          </a:p>
          <a:p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španělština</a:t>
            </a:r>
            <a:endParaRPr lang="cs-CZ" sz="2400" b="1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Santo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Domingo</a:t>
            </a:r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r>
              <a:rPr lang="cs-CZ" sz="2400" dirty="0" smtClean="0">
                <a:latin typeface="Bookman Old Style" pitchFamily="18" charset="0"/>
              </a:rPr>
              <a:t>Nachází se ve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východní části</a:t>
            </a:r>
          </a:p>
          <a:p>
            <a:r>
              <a:rPr lang="cs-CZ" sz="2400" dirty="0" smtClean="0">
                <a:latin typeface="Bookman Old Style" pitchFamily="18" charset="0"/>
              </a:rPr>
              <a:t>ostrova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Hispaniola</a:t>
            </a:r>
            <a:r>
              <a:rPr lang="cs-CZ" sz="2400" dirty="0" smtClean="0">
                <a:latin typeface="Bookman Old Style" pitchFamily="18" charset="0"/>
              </a:rPr>
              <a:t>. Pro </a:t>
            </a:r>
          </a:p>
          <a:p>
            <a:r>
              <a:rPr lang="cs-CZ" sz="2400" dirty="0" smtClean="0">
                <a:latin typeface="Bookman Old Style" pitchFamily="18" charset="0"/>
              </a:rPr>
              <a:t>ekonomiku je důležitý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turistický ruch. </a:t>
            </a:r>
            <a:r>
              <a:rPr lang="cs-CZ" sz="2400" dirty="0" smtClean="0">
                <a:latin typeface="Bookman Old Style" pitchFamily="18" charset="0"/>
              </a:rPr>
              <a:t>Ostrov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Tortuga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sloužil jako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základna pirátů.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2532" name="Picture 4" descr="Soubor:Alcazar de Col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789040"/>
            <a:ext cx="4392488" cy="27345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868144" y="6519446"/>
            <a:ext cx="20714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dům Kolumbových</a:t>
            </a:r>
            <a:endParaRPr lang="cs-CZ" sz="1600" dirty="0"/>
          </a:p>
        </p:txBody>
      </p:sp>
      <p:pic>
        <p:nvPicPr>
          <p:cNvPr id="22534" name="Picture 6" descr="Soubor:Malecon Cent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836712"/>
            <a:ext cx="4248472" cy="25922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940152" y="3429000"/>
            <a:ext cx="16802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moderní město</a:t>
            </a:r>
            <a:endParaRPr lang="cs-CZ" sz="1600" dirty="0"/>
          </a:p>
        </p:txBody>
      </p:sp>
      <p:pic>
        <p:nvPicPr>
          <p:cNvPr id="22536" name="Picture 8" descr="Soubor:Tortuga Island NAS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789040"/>
            <a:ext cx="4320480" cy="273630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971600" y="6519446"/>
            <a:ext cx="26276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Tortuga</a:t>
            </a:r>
            <a:r>
              <a:rPr lang="cs-CZ" sz="1600" dirty="0" smtClean="0"/>
              <a:t> – satelitní snímek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404664"/>
            <a:ext cx="5471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(západní část ostrova </a:t>
            </a:r>
            <a:r>
              <a:rPr lang="cs-CZ" sz="2400" b="1" dirty="0" err="1" smtClean="0">
                <a:solidFill>
                  <a:srgbClr val="92D050"/>
                </a:solidFill>
                <a:latin typeface="Bookman Old Style" pitchFamily="18" charset="0"/>
              </a:rPr>
              <a:t>Hispaniola</a:t>
            </a:r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)</a:t>
            </a:r>
            <a:endParaRPr lang="cs-CZ" sz="24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San Juan from abov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996952"/>
            <a:ext cx="4536504" cy="3554760"/>
          </a:xfrm>
          <a:prstGeom prst="rect">
            <a:avLst/>
          </a:prstGeom>
          <a:noFill/>
        </p:spPr>
      </p:pic>
      <p:pic>
        <p:nvPicPr>
          <p:cNvPr id="27652" name="Picture 4" descr="Soubor:LaFortaleza SanJuan PuertoRic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996952"/>
            <a:ext cx="4104456" cy="35283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1760" y="0"/>
            <a:ext cx="477085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  PORTORIKO (USA)</a:t>
            </a:r>
          </a:p>
          <a:p>
            <a:r>
              <a:rPr lang="cs-CZ" sz="2400" b="1" dirty="0" err="1" smtClean="0">
                <a:solidFill>
                  <a:srgbClr val="92D050"/>
                </a:solidFill>
                <a:latin typeface="Bookman Old Style" pitchFamily="18" charset="0"/>
              </a:rPr>
              <a:t>Puerto</a:t>
            </a:r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 </a:t>
            </a:r>
            <a:r>
              <a:rPr lang="cs-CZ" sz="2400" b="1" dirty="0" err="1" smtClean="0">
                <a:solidFill>
                  <a:srgbClr val="92D050"/>
                </a:solidFill>
                <a:latin typeface="Bookman Old Style" pitchFamily="18" charset="0"/>
              </a:rPr>
              <a:t>Rico</a:t>
            </a:r>
            <a:r>
              <a:rPr lang="cs-CZ" sz="2400" b="1" dirty="0" smtClean="0">
                <a:solidFill>
                  <a:srgbClr val="92D050"/>
                </a:solidFill>
                <a:latin typeface="Bookman Old Style" pitchFamily="18" charset="0"/>
              </a:rPr>
              <a:t> = bohatý přístav</a:t>
            </a:r>
            <a:endParaRPr lang="cs-CZ" sz="24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908720"/>
            <a:ext cx="4078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hlavní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San Juan</a:t>
            </a:r>
            <a:endParaRPr lang="cs-CZ" sz="24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908720"/>
            <a:ext cx="42578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	     španělština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6519446"/>
            <a:ext cx="10727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hl. město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1628800"/>
            <a:ext cx="89514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Přidružený stát USA</a:t>
            </a:r>
            <a:r>
              <a:rPr lang="cs-CZ" sz="2400" dirty="0" smtClean="0">
                <a:latin typeface="Bookman Old Style" pitchFamily="18" charset="0"/>
              </a:rPr>
              <a:t>. Hospodářství je založeno na </a:t>
            </a:r>
          </a:p>
          <a:p>
            <a:r>
              <a:rPr lang="cs-CZ" sz="2400" dirty="0" smtClean="0">
                <a:latin typeface="Bookman Old Style" pitchFamily="18" charset="0"/>
              </a:rPr>
              <a:t>zemědělství a lehkém průmyslu. Mluví se španělsky a San</a:t>
            </a:r>
          </a:p>
          <a:p>
            <a:r>
              <a:rPr lang="cs-CZ" sz="2400" dirty="0" smtClean="0">
                <a:latin typeface="Bookman Old Style" pitchFamily="18" charset="0"/>
              </a:rPr>
              <a:t>Juan má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metro (od roku 2005).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6488668"/>
            <a:ext cx="13805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La </a:t>
            </a:r>
            <a:r>
              <a:rPr lang="cs-CZ" sz="1600" dirty="0" err="1" smtClean="0"/>
              <a:t>Fortaleza</a:t>
            </a:r>
            <a:endParaRPr lang="cs-CZ" sz="1600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9370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Bookman Old Style" pitchFamily="18" charset="0"/>
              </a:rPr>
              <a:t>Malé Antily</a:t>
            </a:r>
            <a:endParaRPr lang="cs-CZ" sz="36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42437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státy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Antigua a Barbuda, Barbados, Dominika, Grenada,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  Svatá Lucie, Svatý Kryštof a Nevis, Trinidad a Tobago,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	  Svatý Vincenc a Grenadiny</a:t>
            </a:r>
          </a:p>
          <a:p>
            <a:r>
              <a:rPr lang="cs-CZ" sz="2400" b="1" dirty="0" smtClean="0">
                <a:latin typeface="Bookman Old Style" pitchFamily="18" charset="0"/>
              </a:rPr>
              <a:t>závislá území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(Br.) Anguilla, </a:t>
            </a:r>
            <a:r>
              <a:rPr lang="cs-CZ" sz="2400" dirty="0" err="1" smtClean="0">
                <a:solidFill>
                  <a:srgbClr val="00B050"/>
                </a:solidFill>
                <a:latin typeface="Bookman Old Style" pitchFamily="18" charset="0"/>
              </a:rPr>
              <a:t>Montserrat</a:t>
            </a:r>
            <a:r>
              <a:rPr lang="cs-CZ" sz="2400" dirty="0" smtClean="0">
                <a:solidFill>
                  <a:srgbClr val="00B050"/>
                </a:solidFill>
                <a:latin typeface="Bookman Old Style" pitchFamily="18" charset="0"/>
              </a:rPr>
              <a:t>, Br. Panenské o.</a:t>
            </a:r>
          </a:p>
          <a:p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(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Nl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.) – Aruba,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Curacao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Bonaire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, </a:t>
            </a:r>
            <a:r>
              <a:rPr lang="cs-CZ" sz="2400" dirty="0" err="1" smtClean="0">
                <a:solidFill>
                  <a:srgbClr val="00B0F0"/>
                </a:solidFill>
                <a:latin typeface="Bookman Old Style" pitchFamily="18" charset="0"/>
              </a:rPr>
              <a:t>Saba</a:t>
            </a:r>
            <a:r>
              <a:rPr lang="cs-CZ" sz="2400" dirty="0" smtClean="0">
                <a:solidFill>
                  <a:srgbClr val="00B0F0"/>
                </a:solidFill>
                <a:latin typeface="Bookman Old Style" pitchFamily="18" charset="0"/>
              </a:rPr>
              <a:t>, S. Martin, S. Eustach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(Fr.) – Guadeloupe, Sv. Martin, Martinik, Sv. Bartoloměj</a:t>
            </a:r>
          </a:p>
          <a:p>
            <a:r>
              <a:rPr lang="cs-CZ" sz="2400" dirty="0" smtClean="0">
                <a:solidFill>
                  <a:srgbClr val="0070C0"/>
                </a:solidFill>
                <a:latin typeface="Bookman Old Style" pitchFamily="18" charset="0"/>
              </a:rPr>
              <a:t>(USA) – </a:t>
            </a:r>
            <a:r>
              <a:rPr lang="cs-CZ" sz="2400" dirty="0" err="1" smtClean="0">
                <a:solidFill>
                  <a:srgbClr val="0070C0"/>
                </a:solidFill>
                <a:latin typeface="Bookman Old Style" pitchFamily="18" charset="0"/>
              </a:rPr>
              <a:t>Amer</a:t>
            </a:r>
            <a:r>
              <a:rPr lang="cs-CZ" sz="2400" dirty="0" smtClean="0">
                <a:solidFill>
                  <a:srgbClr val="0070C0"/>
                </a:solidFill>
                <a:latin typeface="Bookman Old Style" pitchFamily="18" charset="0"/>
              </a:rPr>
              <a:t>. Panenské o.</a:t>
            </a:r>
            <a:endParaRPr lang="cs-CZ" sz="2400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2780928"/>
            <a:ext cx="2424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Bookman Old Style" pitchFamily="18" charset="0"/>
              </a:rPr>
              <a:t> BARBADOS</a:t>
            </a:r>
            <a:endParaRPr lang="cs-CZ" sz="28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140968"/>
            <a:ext cx="1034129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		      			      </a:t>
            </a:r>
            <a:r>
              <a:rPr lang="cs-CZ" sz="2400" b="1" dirty="0" smtClean="0">
                <a:latin typeface="Bookman Old Style" pitchFamily="18" charset="0"/>
              </a:rPr>
              <a:t>úřední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					      </a:t>
            </a:r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Bridgetown</a:t>
            </a:r>
          </a:p>
          <a:p>
            <a:r>
              <a:rPr lang="cs-CZ" sz="2400" dirty="0" smtClean="0">
                <a:latin typeface="Bookman Old Style" pitchFamily="18" charset="0"/>
              </a:rPr>
              <a:t>					      konstituční monarchie</a:t>
            </a:r>
          </a:p>
          <a:p>
            <a:r>
              <a:rPr lang="cs-CZ" sz="2400" dirty="0" smtClean="0">
                <a:latin typeface="Bookman Old Style" pitchFamily="18" charset="0"/>
              </a:rPr>
              <a:t>					</a:t>
            </a:r>
            <a:r>
              <a:rPr lang="cs-CZ" sz="2400" b="1" dirty="0" err="1" smtClean="0">
                <a:latin typeface="Bookman Old Style" pitchFamily="18" charset="0"/>
              </a:rPr>
              <a:t>význ</a:t>
            </a:r>
            <a:r>
              <a:rPr lang="cs-CZ" sz="2400" b="1" dirty="0" smtClean="0">
                <a:latin typeface="Bookman Old Style" pitchFamily="18" charset="0"/>
              </a:rPr>
              <a:t>. osobnost </a:t>
            </a:r>
            <a:r>
              <a:rPr lang="cs-CZ" sz="2400" dirty="0" smtClean="0">
                <a:latin typeface="Bookman Old Style" pitchFamily="18" charset="0"/>
              </a:rPr>
              <a:t>-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Rihanna</a:t>
            </a:r>
            <a:r>
              <a:rPr lang="cs-CZ" sz="2400" dirty="0" smtClean="0">
                <a:latin typeface="Bookman Old Style" pitchFamily="18" charset="0"/>
              </a:rPr>
              <a:t>	 	</a:t>
            </a:r>
          </a:p>
        </p:txBody>
      </p:sp>
      <p:pic>
        <p:nvPicPr>
          <p:cNvPr id="24580" name="Picture 4" descr="Soubor:Barbados in its region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653136"/>
            <a:ext cx="3744416" cy="18764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660232" y="6519446"/>
            <a:ext cx="8996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poloha</a:t>
            </a:r>
            <a:endParaRPr lang="cs-CZ" sz="1600" dirty="0"/>
          </a:p>
        </p:txBody>
      </p:sp>
      <p:pic>
        <p:nvPicPr>
          <p:cNvPr id="13314" name="Picture 2" descr="Soubor:Rihanna Diamonds World Tour 2013 cropp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7" y="3068960"/>
            <a:ext cx="3384375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5" dur="1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0665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Bookman Old Style" pitchFamily="18" charset="0"/>
              </a:rPr>
              <a:t>GRENADA</a:t>
            </a:r>
            <a:endParaRPr lang="cs-CZ" sz="28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5602" name="Picture 2" descr="Poloha Grenad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700809"/>
            <a:ext cx="3456384" cy="1512167"/>
          </a:xfrm>
          <a:prstGeom prst="rect">
            <a:avLst/>
          </a:prstGeom>
          <a:noFill/>
        </p:spPr>
      </p:pic>
      <p:pic>
        <p:nvPicPr>
          <p:cNvPr id="25604" name="Picture 4" descr="Soubor:StGeorg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620688"/>
            <a:ext cx="4992216" cy="25922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476672"/>
            <a:ext cx="375936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St.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Georges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konstituční monarchie</a:t>
            </a:r>
          </a:p>
          <a:p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429000"/>
            <a:ext cx="2190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Bookman Old Style" pitchFamily="18" charset="0"/>
              </a:rPr>
              <a:t>DOMINIKA</a:t>
            </a:r>
            <a:endParaRPr lang="cs-CZ" sz="28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5606" name="Picture 6" descr="Soubor:Dominica in its region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157192"/>
            <a:ext cx="3456384" cy="1516385"/>
          </a:xfrm>
          <a:prstGeom prst="rect">
            <a:avLst/>
          </a:prstGeom>
          <a:noFill/>
        </p:spPr>
      </p:pic>
      <p:pic>
        <p:nvPicPr>
          <p:cNvPr id="25608" name="Picture 8" descr="Soubor:Freshwater Lak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4077072"/>
            <a:ext cx="5040560" cy="24482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932040" y="6488668"/>
            <a:ext cx="28360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Freshwater</a:t>
            </a:r>
            <a:r>
              <a:rPr lang="cs-CZ" sz="1600" dirty="0" smtClean="0"/>
              <a:t> </a:t>
            </a:r>
            <a:r>
              <a:rPr lang="cs-CZ" sz="1600" dirty="0" err="1" smtClean="0"/>
              <a:t>Lake</a:t>
            </a:r>
            <a:r>
              <a:rPr lang="cs-CZ" sz="1600" dirty="0" smtClean="0"/>
              <a:t> (UNESCO)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3212976"/>
            <a:ext cx="2736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hl</a:t>
            </a:r>
            <a:r>
              <a:rPr lang="cs-CZ" sz="1600" dirty="0" smtClean="0"/>
              <a:t>. město </a:t>
            </a:r>
            <a:r>
              <a:rPr lang="cs-CZ" sz="1600" dirty="0" smtClean="0"/>
              <a:t>– 4 500 obyvatel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4005064"/>
            <a:ext cx="36503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Roseau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prezidentská republika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oubor:St Johns Antigua 201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548680"/>
            <a:ext cx="4930744" cy="273630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411760" y="0"/>
            <a:ext cx="4270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Bookman Old Style" pitchFamily="18" charset="0"/>
              </a:rPr>
              <a:t>ANTIGUA A BARBUDA</a:t>
            </a:r>
            <a:endParaRPr lang="cs-CZ" sz="28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04664"/>
            <a:ext cx="39260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Saint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John‘s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konstituční monarchie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6628" name="Picture 4" descr="Soubor:Antigua and Barbuda in its region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628800"/>
            <a:ext cx="3528392" cy="1656184"/>
          </a:xfrm>
          <a:prstGeom prst="rect">
            <a:avLst/>
          </a:prstGeom>
          <a:noFill/>
        </p:spPr>
      </p:pic>
      <p:pic>
        <p:nvPicPr>
          <p:cNvPr id="26630" name="Picture 6" descr="Soubor:CastriesStLuci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861048"/>
            <a:ext cx="4752528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3356992"/>
            <a:ext cx="27334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Bookman Old Style" pitchFamily="18" charset="0"/>
              </a:rPr>
              <a:t>SVATÁ LUCIE</a:t>
            </a:r>
            <a:endParaRPr lang="cs-CZ" sz="28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3861048"/>
            <a:ext cx="35990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Castries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konstituční monarchie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6632" name="Picture 8" descr="Soubor:Saint Lucia in its region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5013176"/>
            <a:ext cx="3816424" cy="165618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940152" y="3284984"/>
            <a:ext cx="10727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hl. město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6519446"/>
            <a:ext cx="10727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hl. město</a:t>
            </a:r>
            <a:endParaRPr lang="cs-CZ" sz="16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1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0"/>
            <a:ext cx="2332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CURACAO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076" name="Picture 4" descr="Soubor:Handelskade Willemsta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48680"/>
            <a:ext cx="4176464" cy="26642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366730" y="620688"/>
            <a:ext cx="487505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Willemstad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Říká se mu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Amsterdam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západního světa </a:t>
            </a:r>
            <a:r>
              <a:rPr lang="cs-CZ" sz="2400" dirty="0" smtClean="0">
                <a:latin typeface="Bookman Old Style" pitchFamily="18" charset="0"/>
              </a:rPr>
              <a:t>(architektura).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nizozemština</a:t>
            </a:r>
          </a:p>
          <a:p>
            <a:r>
              <a:rPr lang="cs-CZ" sz="2400" dirty="0" smtClean="0">
                <a:latin typeface="Bookman Old Style" pitchFamily="18" charset="0"/>
              </a:rPr>
              <a:t>Součást Nizozemského </a:t>
            </a:r>
          </a:p>
          <a:p>
            <a:r>
              <a:rPr lang="cs-CZ" sz="2400" dirty="0" smtClean="0">
                <a:latin typeface="Bookman Old Style" pitchFamily="18" charset="0"/>
              </a:rPr>
              <a:t>Království.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3084" name="Picture 12" descr="Soubor:Gustavia Harbor, Saint-Barthélem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3861048"/>
            <a:ext cx="4176464" cy="27003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516216" y="6519446"/>
            <a:ext cx="10727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hl. město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212976"/>
            <a:ext cx="10727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hl</a:t>
            </a:r>
            <a:r>
              <a:rPr lang="cs-CZ" sz="1600" dirty="0" smtClean="0"/>
              <a:t>, město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3284984"/>
            <a:ext cx="48205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SVATÝ BARTOLOMĚJ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3861048"/>
            <a:ext cx="496642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Gustavia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Kdysi patřilo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Švédsku</a:t>
            </a:r>
            <a:r>
              <a:rPr lang="cs-CZ" sz="2400" dirty="0" smtClean="0">
                <a:latin typeface="Bookman Old Style" pitchFamily="18" charset="0"/>
              </a:rPr>
              <a:t> a proto</a:t>
            </a:r>
          </a:p>
          <a:p>
            <a:r>
              <a:rPr lang="cs-CZ" sz="2400" dirty="0" smtClean="0">
                <a:latin typeface="Bookman Old Style" pitchFamily="18" charset="0"/>
              </a:rPr>
              <a:t>nese jméno bývalého švédského</a:t>
            </a:r>
          </a:p>
          <a:p>
            <a:r>
              <a:rPr lang="cs-CZ" sz="2400" dirty="0" smtClean="0">
                <a:latin typeface="Bookman Old Style" pitchFamily="18" charset="0"/>
              </a:rPr>
              <a:t>krále (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Gustava Adolfa).  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francouzština</a:t>
            </a:r>
          </a:p>
          <a:p>
            <a:r>
              <a:rPr lang="cs-CZ" sz="2400" dirty="0" smtClean="0">
                <a:latin typeface="Bookman Old Style" pitchFamily="18" charset="0"/>
              </a:rPr>
              <a:t>Zámořské území Francie.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Není členem EU.</a:t>
            </a:r>
            <a:endParaRPr lang="cs-CZ" sz="24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Soubor:Plymouth Montserrat Hel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573016"/>
            <a:ext cx="4392488" cy="2944610"/>
          </a:xfrm>
          <a:prstGeom prst="rect">
            <a:avLst/>
          </a:prstGeom>
          <a:noFill/>
        </p:spPr>
      </p:pic>
      <p:pic>
        <p:nvPicPr>
          <p:cNvPr id="30724" name="Picture 4" descr="Soubor:Montserrat eruptio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3573016"/>
            <a:ext cx="4248472" cy="294011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48064" y="6519446"/>
            <a:ext cx="33522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Plymouth – výbuch sopky (1995)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519446"/>
            <a:ext cx="24513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opuštěné město (1997)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0"/>
            <a:ext cx="3278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MONTSERRAT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0726" name="Picture 6" descr="Soubor:Montserrat Soufriere volcan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692696"/>
            <a:ext cx="4104456" cy="247776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980728"/>
            <a:ext cx="50818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Plymouth </a:t>
            </a:r>
            <a:r>
              <a:rPr lang="cs-CZ" sz="2400" dirty="0" smtClean="0">
                <a:latin typeface="Bookman Old Style" pitchFamily="18" charset="0"/>
              </a:rPr>
              <a:t>(zničen)</a:t>
            </a:r>
          </a:p>
          <a:p>
            <a:r>
              <a:rPr lang="cs-CZ" sz="2400" b="1" dirty="0" smtClean="0">
                <a:latin typeface="Bookman Old Style" pitchFamily="18" charset="0"/>
              </a:rPr>
              <a:t>nové 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Brades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počet obyvatel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asi 4 500</a:t>
            </a:r>
            <a:endParaRPr lang="cs-CZ" sz="2400" b="1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Zámořské území Velké Británie.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212976"/>
            <a:ext cx="250902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výbuch </a:t>
            </a:r>
            <a:r>
              <a:rPr lang="cs-CZ" sz="1600" dirty="0" err="1" smtClean="0"/>
              <a:t>Soufriére</a:t>
            </a:r>
            <a:r>
              <a:rPr lang="cs-CZ" sz="1600" dirty="0" smtClean="0"/>
              <a:t> (1995)</a:t>
            </a:r>
            <a:endParaRPr lang="cs-CZ" sz="1600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0"/>
            <a:ext cx="45993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Bookman Old Style" pitchFamily="18" charset="0"/>
              </a:rPr>
              <a:t>Bahamské ostrovy</a:t>
            </a:r>
            <a:endParaRPr lang="cs-CZ" sz="36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476672"/>
            <a:ext cx="1901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Bahamy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836712"/>
            <a:ext cx="39052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Nassau</a:t>
            </a: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Konstituční monarchie a</a:t>
            </a:r>
          </a:p>
          <a:p>
            <a:r>
              <a:rPr lang="cs-CZ" sz="2400" dirty="0" smtClean="0">
                <a:latin typeface="Bookman Old Style" pitchFamily="18" charset="0"/>
              </a:rPr>
              <a:t>turistický ráj.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026" name="Picture 2" descr="Soubor:LocationBahamas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708920"/>
            <a:ext cx="3875584" cy="1937792"/>
          </a:xfrm>
          <a:prstGeom prst="rect">
            <a:avLst/>
          </a:prstGeom>
          <a:noFill/>
        </p:spPr>
      </p:pic>
      <p:pic>
        <p:nvPicPr>
          <p:cNvPr id="1028" name="Picture 4" descr="Soubor:Atlantis Hotel, Paradise Island, Bahama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1052736"/>
            <a:ext cx="4667672" cy="26642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36096" y="3717032"/>
            <a:ext cx="25250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kasino Atlantis v Nassau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4653136"/>
            <a:ext cx="4437433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Turks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a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Caicos</a:t>
            </a:r>
            <a:endParaRPr lang="cs-CZ" sz="3200" b="1" dirty="0" smtClean="0">
              <a:solidFill>
                <a:srgbClr val="FFC000"/>
              </a:solidFill>
              <a:latin typeface="Bookman Old Style" pitchFamily="18" charset="0"/>
            </a:endParaRPr>
          </a:p>
          <a:p>
            <a:r>
              <a:rPr lang="cs-CZ" sz="2400" b="1" dirty="0" smtClean="0">
                <a:latin typeface="Bookman Old Style" pitchFamily="18" charset="0"/>
              </a:rPr>
              <a:t>hl. město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Cockburn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Town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r>
              <a:rPr lang="cs-CZ" sz="2400" b="1" dirty="0" err="1" smtClean="0">
                <a:latin typeface="Bookman Old Style" pitchFamily="18" charset="0"/>
              </a:rPr>
              <a:t>úř</a:t>
            </a:r>
            <a:r>
              <a:rPr lang="cs-CZ" sz="2400" b="1" dirty="0" smtClean="0">
                <a:latin typeface="Bookman Old Style" pitchFamily="18" charset="0"/>
              </a:rPr>
              <a:t>. jazyk </a:t>
            </a:r>
            <a:r>
              <a:rPr lang="cs-CZ" sz="2400" dirty="0" smtClean="0">
                <a:latin typeface="Bookman Old Style" pitchFamily="18" charset="0"/>
              </a:rPr>
              <a:t>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angličtina</a:t>
            </a:r>
          </a:p>
          <a:p>
            <a:r>
              <a:rPr lang="cs-CZ" sz="2400" dirty="0" smtClean="0">
                <a:latin typeface="Bookman Old Style" pitchFamily="18" charset="0"/>
              </a:rPr>
              <a:t>Zámořské území V. Británie.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030" name="Picture 6" descr="Soubor:Crown Princess (2)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4005064"/>
            <a:ext cx="4608512" cy="259228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868144" y="6519446"/>
            <a:ext cx="11929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výletní loď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88640"/>
            <a:ext cx="5368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ostrov Karibiku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24744"/>
            <a:ext cx="29523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HISPANIOLA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9872" y="1124744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KUBA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1124744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JAMAJKA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276872"/>
            <a:ext cx="6312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Ostrov, na kterém leží Haiti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79512" y="3140968"/>
            <a:ext cx="295232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PORTORIKO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3140968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JAMAJKA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40152" y="3140968"/>
            <a:ext cx="298782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HISPANIOLA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509120"/>
            <a:ext cx="76771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Stát, který reprezentuje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Usain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Bolt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5301208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JAMAJKA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059832" y="5301208"/>
            <a:ext cx="345638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MONTSERRAT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60232" y="5301208"/>
            <a:ext cx="23397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BAHAMY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412776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HURIKÁN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9526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100" b="1" dirty="0" smtClean="0">
                <a:solidFill>
                  <a:srgbClr val="FFC000"/>
                </a:solidFill>
                <a:latin typeface="Bookman Old Style" pitchFamily="18" charset="0"/>
              </a:rPr>
              <a:t>Přírodní katastrofa, která zničila </a:t>
            </a:r>
            <a:r>
              <a:rPr lang="cs-CZ" sz="3100" b="1" dirty="0" err="1" smtClean="0">
                <a:solidFill>
                  <a:srgbClr val="FFC000"/>
                </a:solidFill>
                <a:latin typeface="Bookman Old Style" pitchFamily="18" charset="0"/>
              </a:rPr>
              <a:t>Montserrat</a:t>
            </a:r>
            <a:endParaRPr lang="cs-CZ" sz="31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71800" y="1412776"/>
            <a:ext cx="345638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ZEMĚTŘESENÍ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1412776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SOPKA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8408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Přírodní katastrofa, která zničila Haiti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179512" y="3429000"/>
            <a:ext cx="244827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HURIKÁN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771800" y="3429000"/>
            <a:ext cx="345638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ZEMĚTŘESENÍ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72200" y="3429000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SOPKA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581128"/>
            <a:ext cx="7906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Ostrov sloužící jako základna pirátů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5445224"/>
            <a:ext cx="252028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TORTUGA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915816" y="5445224"/>
            <a:ext cx="309634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CURACAO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228184" y="5445224"/>
            <a:ext cx="27363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GRENADA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8864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Pracovní list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692696"/>
            <a:ext cx="9276899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Bookman Old Style" pitchFamily="18" charset="0"/>
              </a:rPr>
              <a:t>Co znamená </a:t>
            </a:r>
            <a:r>
              <a:rPr lang="cs-CZ" sz="2000" dirty="0" err="1" smtClean="0">
                <a:latin typeface="Bookman Old Style" pitchFamily="18" charset="0"/>
              </a:rPr>
              <a:t>Puerto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cs-CZ" sz="2000" dirty="0" err="1" smtClean="0">
                <a:latin typeface="Bookman Old Style" pitchFamily="18" charset="0"/>
              </a:rPr>
              <a:t>Rico</a:t>
            </a:r>
            <a:r>
              <a:rPr lang="cs-CZ" sz="2000" dirty="0" smtClean="0">
                <a:latin typeface="Bookman Old Style" pitchFamily="18" charset="0"/>
              </a:rPr>
              <a:t>?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Bookman Old Style" pitchFamily="18" charset="0"/>
              </a:rPr>
              <a:t>Které tři souostroví tvoří ostrovní část Střední Ameriky?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3.   Vyjmenujte čtyři ostrovy, tvořící souostroví Velké Antily.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Bookman Old Style" pitchFamily="18" charset="0"/>
              </a:rPr>
              <a:t>Vyjmenujte státy, které mají v oblasti Střední Ameriky závislá území.</a:t>
            </a:r>
          </a:p>
          <a:p>
            <a:pPr marL="457200" indent="-457200">
              <a:buAutoNum type="arabicPeriod" startAt="4"/>
            </a:pPr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Bookman Old Style" pitchFamily="18" charset="0"/>
              </a:rPr>
              <a:t>Vyjmenujte alespoň tři plodiny, které tvoří hlavní vývozní artikl států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Střední Ameriky.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000" dirty="0" smtClean="0">
                <a:latin typeface="Bookman Old Style" pitchFamily="18" charset="0"/>
              </a:rPr>
              <a:t>Vyjmenujte alespoň tři přírodní katastrofy sužující obyvatele Střední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Ameriky.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000" dirty="0" smtClean="0">
                <a:latin typeface="Bookman Old Style" pitchFamily="18" charset="0"/>
              </a:rPr>
              <a:t>Vyjmenujte alespoň pět států z oblasti Střední Ameriky.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8"/>
            </a:pPr>
            <a:r>
              <a:rPr lang="cs-CZ" sz="2000" dirty="0" smtClean="0">
                <a:latin typeface="Bookman Old Style" pitchFamily="18" charset="0"/>
              </a:rPr>
              <a:t>Vyjmenujte alespoň pět závislých území z oblasti Střední Ameriky.</a:t>
            </a:r>
          </a:p>
          <a:p>
            <a:pPr marL="457200" indent="-457200">
              <a:buAutoNum type="arabicPeriod" startAt="8"/>
            </a:pPr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8"/>
            </a:pPr>
            <a:r>
              <a:rPr lang="cs-CZ" sz="2000" dirty="0" smtClean="0">
                <a:latin typeface="Bookman Old Style" pitchFamily="18" charset="0"/>
              </a:rPr>
              <a:t>Jak se jmenuje hlavní město Kuby.</a:t>
            </a:r>
          </a:p>
          <a:p>
            <a:pPr marL="457200" indent="-457200">
              <a:buAutoNum type="arabicPeriod" startAt="8"/>
            </a:pPr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8"/>
            </a:pPr>
            <a:endParaRPr lang="cs-CZ" sz="20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8864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Pracovní list - řešení</a:t>
            </a:r>
            <a:endParaRPr lang="cs-CZ" sz="24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92696"/>
            <a:ext cx="954055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>
                <a:latin typeface="Bookman Old Style" pitchFamily="18" charset="0"/>
              </a:rPr>
              <a:t>Co znamená </a:t>
            </a:r>
            <a:r>
              <a:rPr lang="cs-CZ" sz="2000" dirty="0" err="1" smtClean="0">
                <a:latin typeface="Bookman Old Style" pitchFamily="18" charset="0"/>
              </a:rPr>
              <a:t>Puerto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cs-CZ" sz="2000" dirty="0" err="1" smtClean="0">
                <a:latin typeface="Bookman Old Style" pitchFamily="18" charset="0"/>
              </a:rPr>
              <a:t>Rico</a:t>
            </a:r>
            <a:r>
              <a:rPr lang="cs-CZ" sz="2000" dirty="0" smtClean="0">
                <a:latin typeface="Bookman Old Style" pitchFamily="18" charset="0"/>
              </a:rPr>
              <a:t>?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(bohaté pobřeží)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000" dirty="0" smtClean="0">
                <a:latin typeface="Bookman Old Style" pitchFamily="18" charset="0"/>
              </a:rPr>
              <a:t>Které tři souostroví tvoří ostrovní část Střední Ameriky?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(Velké Antily,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Malé Antily a Bahamské ostrovy)</a:t>
            </a:r>
          </a:p>
          <a:p>
            <a:pPr marL="457200" indent="-457200">
              <a:buAutoNum type="arabicPeriod" startAt="3"/>
            </a:pPr>
            <a:r>
              <a:rPr lang="cs-CZ" sz="2000" dirty="0" smtClean="0">
                <a:latin typeface="Bookman Old Style" pitchFamily="18" charset="0"/>
              </a:rPr>
              <a:t>Vyjmenujte čtyři ostrovy, tvořící souostroví Velké Antily.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(Jamajka,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err="1" smtClean="0">
                <a:solidFill>
                  <a:srgbClr val="FFFF00"/>
                </a:solidFill>
                <a:latin typeface="Bookman Old Style" pitchFamily="18" charset="0"/>
              </a:rPr>
              <a:t>Hispaniola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, Kuba a Portoriko)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Bookman Old Style" pitchFamily="18" charset="0"/>
              </a:rPr>
              <a:t>Vyjmenujte státy, které mají v oblasti Střední Ameriky závislá území.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(USA, Velká Británie, Francie a Nizozemí) 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Bookman Old Style" pitchFamily="18" charset="0"/>
              </a:rPr>
              <a:t>Vyjmenujte alespoň tři plodiny, které tvoří hlavní vývozní artikl států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Střední Ameriky.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(tabák, cukrová třtina, tropické ovoce…)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000" dirty="0" smtClean="0">
                <a:latin typeface="Bookman Old Style" pitchFamily="18" charset="0"/>
              </a:rPr>
              <a:t>Vyjmenujte alespoň tři přírodní katastrofy sužující obyvatele Střední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Ameriky.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(hurikány, sopečná činnost, zemětřesení)</a:t>
            </a:r>
          </a:p>
          <a:p>
            <a:pPr marL="457200" indent="-457200"/>
            <a:endParaRPr lang="cs-CZ" sz="2000" dirty="0" smtClean="0"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000" dirty="0" smtClean="0">
                <a:latin typeface="Bookman Old Style" pitchFamily="18" charset="0"/>
              </a:rPr>
              <a:t>Vyjmenujte alespoň pět států z oblasti Střední Ameriky.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(Kuba, Jamajka, Haiti, Dominikánská republika, Dominika…, viz str. 5)</a:t>
            </a:r>
          </a:p>
          <a:p>
            <a:pPr marL="457200" indent="-457200">
              <a:buAutoNum type="arabicPeriod" startAt="8"/>
            </a:pPr>
            <a:r>
              <a:rPr lang="cs-CZ" sz="2000" dirty="0" smtClean="0">
                <a:latin typeface="Bookman Old Style" pitchFamily="18" charset="0"/>
              </a:rPr>
              <a:t>Vyjmenujte alespoň pět závislých území z oblasti Střední Ameriky.</a:t>
            </a:r>
          </a:p>
          <a:p>
            <a:pPr marL="457200" indent="-457200"/>
            <a:r>
              <a:rPr lang="cs-CZ" sz="2000" dirty="0" smtClean="0">
                <a:latin typeface="Bookman Old Style" pitchFamily="18" charset="0"/>
              </a:rPr>
              <a:t>	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</a:t>
            </a:r>
            <a:r>
              <a:rPr lang="cs-CZ" sz="2000" dirty="0" err="1" smtClean="0">
                <a:solidFill>
                  <a:srgbClr val="FFFF00"/>
                </a:solidFill>
                <a:latin typeface="Bookman Old Style" pitchFamily="18" charset="0"/>
              </a:rPr>
              <a:t>Montserrat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, Aruba, </a:t>
            </a:r>
            <a:r>
              <a:rPr lang="cs-CZ" sz="2000" dirty="0" err="1" smtClean="0">
                <a:solidFill>
                  <a:srgbClr val="FFFF00"/>
                </a:solidFill>
                <a:latin typeface="Bookman Old Style" pitchFamily="18" charset="0"/>
              </a:rPr>
              <a:t>Saba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, Guadeloupe, Martinik …, viz str. 5)   </a:t>
            </a:r>
          </a:p>
          <a:p>
            <a:pPr marL="457200" indent="-457200">
              <a:buAutoNum type="arabicPeriod" startAt="8"/>
            </a:pPr>
            <a:r>
              <a:rPr lang="cs-CZ" sz="2000" dirty="0" smtClean="0">
                <a:latin typeface="Bookman Old Style" pitchFamily="18" charset="0"/>
              </a:rPr>
              <a:t>Jak se jmenuje hlavní město Kuby. </a:t>
            </a:r>
            <a:r>
              <a:rPr lang="cs-CZ" sz="2000" dirty="0" smtClean="0">
                <a:solidFill>
                  <a:srgbClr val="FFFF00"/>
                </a:solidFill>
                <a:latin typeface="Bookman Old Style" pitchFamily="18" charset="0"/>
              </a:rPr>
              <a:t>(Havana)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http://upload.wikimedia.org/wikipedia/commons/thumb/a/af/CaribbeanIslands.png/800px-CaribbeanIslands.png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http://upload.wikimedia.org/wikipedia/commons/7/70/Cayol3.jpg</a:t>
            </a:r>
          </a:p>
          <a:p>
            <a:r>
              <a:rPr lang="cs-CZ" dirty="0" smtClean="0">
                <a:hlinkClick r:id="rId3"/>
              </a:rPr>
              <a:t>http://upload.wikimedia.org/wikipedia/commons/thumb/0/07/Usain_Bolt_Olympics_cropped.jpg/450px-Usain_Bolt_Olympics_cropped.jpg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http://upload.wikimedia.org/wikipedia/commons/7/7d/Dreadlocked_rasta.jpg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http://upload.wikimedia.org/wikipedia/commons/3/3a/Bob-Marley-in-Concert_Zurich_05-30-80.jpg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http://upload.wikimedia.org/wikipedia/commons/4/4d/Fidel_Castro.jpg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http://upload.wikimedia.org/wikipedia/commons/thumb/f/f2/Mojito.jpg/240px-Mojito.jpg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http://upload.wikimedia.org/wikipedia/commons/thumb/6/61/Doutnik.jpg/800px-Doutnik.jpg</a:t>
            </a:r>
            <a:r>
              <a:rPr lang="cs-CZ" dirty="0" smtClean="0"/>
              <a:t> </a:t>
            </a:r>
            <a:r>
              <a:rPr lang="cs-CZ" dirty="0" smtClean="0">
                <a:hlinkClick r:id="rId9"/>
              </a:rPr>
              <a:t>http://upload.wikimedia.org/wikipedia/commons/thumb/4/46/Castillo_del_Morro_by_Glogg_4.jpg/800px-Castillo_del_Morro_by_Glogg_4.jpg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http://upload.wikimedia.org/wikipedia/commons/thumb/0/0a/Castillo_de_la_Fuerza.jpg/800px-Castillo_de_la_Fuerza.jpg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http://upload.wikimedia.org/wikipedia/commons/d/dd/CienfuegosValle.JPG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http://upload.wikimedia.org/wikipedia/commons/2/23/Vinales1.jpg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http://upload.wikimedia.org/wikipedia/commons/thumb/c/ce/Haitian_national_palace_earthquake.jpg/800px-Haitian_national_palace_earthquake.jpg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http://upload.wikimedia.org/wikipedia/commons/thumb/a/a3/UN_headquarters_Haiti_after_2010_earthquake.jpg/800px-UN_headquarters_Haiti_after_2010_earthquake.jpg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http://upload.wikimedia.org/wikipedia/commons/0/0c/2010_hispaniola_shake_map.jpg </a:t>
            </a:r>
            <a:r>
              <a:rPr lang="cs-CZ" dirty="0" smtClean="0">
                <a:hlinkClick r:id="rId4"/>
              </a:rPr>
              <a:t>http://upload.wikimedia.org/wikipedia/commons/thumb/c/c0/Tortuga_Island_NASA.jpg/800px-Tortuga_Island_NASA.jpg </a:t>
            </a:r>
            <a:r>
              <a:rPr lang="cs-CZ" dirty="0" smtClean="0">
                <a:hlinkClick r:id="rId5"/>
              </a:rPr>
              <a:t>http://upload.wikimedia.org/wikipedia/commons/thumb/8/8a/Alcazar_de_Colon.jpg/800px-Alcazar_de_Colon.jpg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http://upload.wikimedia.org/wikipedia/commons/b/be/Malecon_Center.jpg</a:t>
            </a:r>
          </a:p>
          <a:p>
            <a:r>
              <a:rPr lang="cs-CZ" dirty="0" smtClean="0">
                <a:hlinkClick r:id="rId6"/>
              </a:rPr>
              <a:t>http://upload.wikimedia.org/wikipedia/commons/thumb/c/c8/San_Juan_from_above.jpg/800px-San_Juan_from_above.jpg</a:t>
            </a:r>
          </a:p>
          <a:p>
            <a:r>
              <a:rPr lang="cs-CZ" dirty="0" smtClean="0">
                <a:hlinkClick r:id="rId6"/>
              </a:rPr>
              <a:t>http://upload.wikimedia.org/wikipedia/commons/a/a4/LaFortaleza_SanJuan_PuertoRico.jpg</a:t>
            </a:r>
          </a:p>
          <a:p>
            <a:r>
              <a:rPr lang="cs-CZ" dirty="0" smtClean="0">
                <a:hlinkClick r:id="rId6"/>
              </a:rPr>
              <a:t>http://upload.wikimedia.org/wikipedia/commons/thumb/d/d8/Barbados_in_its_region.svg/351px-Barbados_in_its_region.svg.png</a:t>
            </a:r>
          </a:p>
          <a:p>
            <a:r>
              <a:rPr lang="cs-CZ" dirty="0" smtClean="0">
                <a:hlinkClick r:id="rId6"/>
              </a:rPr>
              <a:t>http://upload.wikimedia.org/wikipedia/commons/thumb/2/20/Rihanna_Diamonds_World_Tour_2013_cropped.jpg/439px-Rihanna_Diamonds_World_Tour_2013_cropped.jpg</a:t>
            </a:r>
          </a:p>
          <a:p>
            <a:r>
              <a:rPr lang="cs-CZ" dirty="0" smtClean="0">
                <a:hlinkClick r:id="rId7"/>
              </a:rPr>
              <a:t>http://upload.wikimedia.org/wikipedia/commons/thumb/f/f4/StGeorges.jpg/800px-StGeorges.jpg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http://upload.wikimedia.org/wikipedia/commons/d/d8/Freshwater_Lake.jpg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9144000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http://upload.wikimedia.org/wikipedia/commons/thumb/7/71/St_Johns_Antigua_2012.jpg/800px-St_Johns_Antigua_2012.jpg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http://upload.wikimedia.org/wikipedia/commons/thumb/e/ea/CastriesStLucia.JPG/800px-CastriesStLucia.JPG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http://upload.wikimedia.org/wikipedia/commons/thumb/6/64/Handelskade_Willemstad.jpg/800px-Handelskade_Willemstad.jpg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http://upload.wikimedia.org/wikipedia/commons/thumb/5/5c/Gustavia_Harbor%2C_Saint-Barth%C3%A9lemy.jpg/800px-Gustavia_Harbor%2C_Saint-Barth%C3%A9lemy.jpg</a:t>
            </a:r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http://upload.wikimedia.org/wikipedia/commons/2/21/Montserrat_eruption.JPG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http://upload.wikimedia.org/wikipedia/commons/thumb/9/97/Plymouth_Montserrat_Heli.jpg/800px-Plymouth_Montserrat_Heli.jpg</a:t>
            </a:r>
            <a:r>
              <a:rPr lang="cs-CZ" dirty="0" smtClean="0"/>
              <a:t> </a:t>
            </a:r>
            <a:r>
              <a:rPr lang="cs-CZ" dirty="0" smtClean="0">
                <a:hlinkClick r:id="rId8"/>
              </a:rPr>
              <a:t>http://upload.wikimedia.org/wikipedia/commons/thumb/4/42/Montserrat_Soufriere_volcano.jpg/791px-Montserrat_Soufriere_volcano.jpg</a:t>
            </a:r>
            <a:r>
              <a:rPr lang="cs-CZ" dirty="0" smtClean="0"/>
              <a:t> </a:t>
            </a:r>
            <a:r>
              <a:rPr lang="cs-CZ" dirty="0" smtClean="0">
                <a:hlinkClick r:id="rId9"/>
              </a:rPr>
              <a:t>http://upload.wikimedia.org/wikipedia/commons/thumb/b/b0/LocationBahamas.svg/800px-LocationBahamas.svg.png</a:t>
            </a:r>
            <a:r>
              <a:rPr lang="cs-CZ" dirty="0" smtClean="0"/>
              <a:t> </a:t>
            </a:r>
            <a:r>
              <a:rPr lang="cs-CZ" dirty="0" smtClean="0">
                <a:hlinkClick r:id="rId10"/>
              </a:rPr>
              <a:t>http://upload.wikimedia.org/wikipedia/commons/5/55/Atlantis_Hotel%2C_Paradise_Island%2C_Bahamas.jpg</a:t>
            </a:r>
            <a:r>
              <a:rPr lang="cs-CZ" dirty="0" smtClean="0"/>
              <a:t> </a:t>
            </a:r>
            <a:r>
              <a:rPr lang="cs-CZ" dirty="0" smtClean="0">
                <a:hlinkClick r:id="rId11"/>
              </a:rPr>
              <a:t>http://upload.wikimedia.org/wikipedia/commons/b/bb/Crown_Princess_%282%29.jpg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1232</TotalTime>
  <Words>949</Words>
  <Application>Microsoft Office PowerPoint</Application>
  <PresentationFormat>Předvádění na obrazovce (4:3)</PresentationFormat>
  <Paragraphs>328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132</cp:revision>
  <dcterms:created xsi:type="dcterms:W3CDTF">2013-12-08T18:46:32Z</dcterms:created>
  <dcterms:modified xsi:type="dcterms:W3CDTF">2014-08-26T09:40:39Z</dcterms:modified>
</cp:coreProperties>
</file>