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8" r:id="rId3"/>
    <p:sldId id="259" r:id="rId4"/>
    <p:sldId id="260" r:id="rId5"/>
    <p:sldId id="261" r:id="rId6"/>
    <p:sldId id="263" r:id="rId7"/>
    <p:sldId id="264" r:id="rId8"/>
    <p:sldId id="265" r:id="rId9"/>
    <p:sldId id="267" r:id="rId10"/>
    <p:sldId id="268" r:id="rId11"/>
    <p:sldId id="269" r:id="rId12"/>
    <p:sldId id="271" r:id="rId13"/>
    <p:sldId id="272" r:id="rId14"/>
    <p:sldId id="273" r:id="rId15"/>
    <p:sldId id="274" r:id="rId16"/>
    <p:sldId id="275" r:id="rId17"/>
    <p:sldId id="276" r:id="rId18"/>
    <p:sldId id="277" r:id="rId19"/>
    <p:sldId id="278" r:id="rId20"/>
    <p:sldId id="262" r:id="rId21"/>
    <p:sldId id="266" r:id="rId22"/>
    <p:sldId id="270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465" autoAdjust="0"/>
    <p:restoredTop sz="94660"/>
  </p:normalViewPr>
  <p:slideViewPr>
    <p:cSldViewPr>
      <p:cViewPr varScale="1">
        <p:scale>
          <a:sx n="99" d="100"/>
          <a:sy n="99" d="100"/>
        </p:scale>
        <p:origin x="-246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C212F3-54DE-4E54-90CD-F0B78110C74B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9984EF-70AD-4B2F-BEEB-21679E6C98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C212F3-54DE-4E54-90CD-F0B78110C74B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9984EF-70AD-4B2F-BEEB-21679E6C98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C212F3-54DE-4E54-90CD-F0B78110C74B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9984EF-70AD-4B2F-BEEB-21679E6C98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C212F3-54DE-4E54-90CD-F0B78110C74B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9984EF-70AD-4B2F-BEEB-21679E6C98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C212F3-54DE-4E54-90CD-F0B78110C74B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9984EF-70AD-4B2F-BEEB-21679E6C98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C212F3-54DE-4E54-90CD-F0B78110C74B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59984EF-70AD-4B2F-BEEB-21679E6C98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C212F3-54DE-4E54-90CD-F0B78110C74B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9984EF-70AD-4B2F-BEEB-21679E6C98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C212F3-54DE-4E54-90CD-F0B78110C74B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F59984EF-70AD-4B2F-BEEB-21679E6C98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0FC212F3-54DE-4E54-90CD-F0B78110C74B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9984EF-70AD-4B2F-BEEB-21679E6C98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C212F3-54DE-4E54-90CD-F0B78110C74B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9984EF-70AD-4B2F-BEEB-21679E6C98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C212F3-54DE-4E54-90CD-F0B78110C74B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9984EF-70AD-4B2F-BEEB-21679E6C98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0FC212F3-54DE-4E54-90CD-F0B78110C74B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F59984EF-70AD-4B2F-BEEB-21679E6C98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7" Type="http://schemas.openxmlformats.org/officeDocument/2006/relationships/image" Target="../media/image5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jpeg"/><Relationship Id="rId5" Type="http://schemas.openxmlformats.org/officeDocument/2006/relationships/image" Target="../media/image3.jpeg"/><Relationship Id="rId4" Type="http://schemas.openxmlformats.org/officeDocument/2006/relationships/audio" Target="../media/audio4.wav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7" Type="http://schemas.openxmlformats.org/officeDocument/2006/relationships/image" Target="../media/image8.jpeg"/><Relationship Id="rId2" Type="http://schemas.openxmlformats.org/officeDocument/2006/relationships/audio" Target="../media/audio5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audio" Target="../media/audio6.wav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audio" Target="../media/audio8.wav"/><Relationship Id="rId7" Type="http://schemas.openxmlformats.org/officeDocument/2006/relationships/hyperlink" Target="//upload.wikimedia.org/wikipedia/commons/1/14/Ecuador_Chimborazo_fromnorthwest.JPG" TargetMode="External"/><Relationship Id="rId2" Type="http://schemas.openxmlformats.org/officeDocument/2006/relationships/audio" Target="../media/audio7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eg"/><Relationship Id="rId5" Type="http://schemas.openxmlformats.org/officeDocument/2006/relationships/hyperlink" Target="//upload.wikimedia.org/wikipedia/commons/0/03/Ecuador_ingapirca_inca_ruins.jpg" TargetMode="External"/><Relationship Id="rId10" Type="http://schemas.openxmlformats.org/officeDocument/2006/relationships/image" Target="../media/image11.jpeg"/><Relationship Id="rId4" Type="http://schemas.openxmlformats.org/officeDocument/2006/relationships/audio" Target="../media/audio3.wav"/><Relationship Id="rId9" Type="http://schemas.openxmlformats.org/officeDocument/2006/relationships/hyperlink" Target="//upload.wikimedia.org/wikipedia/commons/7/71/Cotopaxi_02559.jpg" TargetMode="Externa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d/d3/Domes_of_the_New_Cathedral_in_Cuenca,_Ecuador.jpg" TargetMode="External"/><Relationship Id="rId13" Type="http://schemas.openxmlformats.org/officeDocument/2006/relationships/image" Target="../media/image15.jpeg"/><Relationship Id="rId3" Type="http://schemas.openxmlformats.org/officeDocument/2006/relationships/audio" Target="../media/audio10.wav"/><Relationship Id="rId7" Type="http://schemas.openxmlformats.org/officeDocument/2006/relationships/image" Target="../media/image12.jpeg"/><Relationship Id="rId12" Type="http://schemas.openxmlformats.org/officeDocument/2006/relationships/hyperlink" Target="//upload.wikimedia.org/wikipedia/commons/4/42/Galapagos_giant_tortoise_Geochelone_elephantopus.jpg" TargetMode="External"/><Relationship Id="rId2" Type="http://schemas.openxmlformats.org/officeDocument/2006/relationships/audio" Target="../media/audio9.wav"/><Relationship Id="rId1" Type="http://schemas.openxmlformats.org/officeDocument/2006/relationships/slideLayout" Target="../slideLayouts/slideLayout7.xml"/><Relationship Id="rId6" Type="http://schemas.openxmlformats.org/officeDocument/2006/relationships/hyperlink" Target="//upload.wikimedia.org/wikipedia/commons/0/02/Pichincha_desde_Itchimbia.jpg" TargetMode="External"/><Relationship Id="rId11" Type="http://schemas.openxmlformats.org/officeDocument/2006/relationships/image" Target="../media/image14.jpeg"/><Relationship Id="rId5" Type="http://schemas.openxmlformats.org/officeDocument/2006/relationships/audio" Target="../media/audio11.wav"/><Relationship Id="rId10" Type="http://schemas.openxmlformats.org/officeDocument/2006/relationships/hyperlink" Target="//upload.wikimedia.org/wikipedia/commons/b/b1/Galapagos-satellite-2002.jpg" TargetMode="External"/><Relationship Id="rId4" Type="http://schemas.openxmlformats.org/officeDocument/2006/relationships/audio" Target="../media/audio4.wav"/><Relationship Id="rId9" Type="http://schemas.openxmlformats.org/officeDocument/2006/relationships/image" Target="../media/image1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2.wav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image" Target="../media/image20.jpe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audio" Target="../media/audio8.wav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jpeg"/><Relationship Id="rId3" Type="http://schemas.openxmlformats.org/officeDocument/2006/relationships/audio" Target="../media/audio8.wav"/><Relationship Id="rId7" Type="http://schemas.openxmlformats.org/officeDocument/2006/relationships/image" Target="../media/image22.jpeg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jpeg"/><Relationship Id="rId5" Type="http://schemas.openxmlformats.org/officeDocument/2006/relationships/audio" Target="../media/audio11.wav"/><Relationship Id="rId4" Type="http://schemas.openxmlformats.org/officeDocument/2006/relationships/audio" Target="../media/audio2.wav"/><Relationship Id="rId9" Type="http://schemas.openxmlformats.org/officeDocument/2006/relationships/image" Target="../media/image24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3.wav"/><Relationship Id="rId7" Type="http://schemas.openxmlformats.org/officeDocument/2006/relationships/image" Target="../media/image27.jpeg"/><Relationship Id="rId2" Type="http://schemas.openxmlformats.org/officeDocument/2006/relationships/audio" Target="../media/audio7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jpeg"/><Relationship Id="rId5" Type="http://schemas.openxmlformats.org/officeDocument/2006/relationships/image" Target="../media/image25.jpeg"/><Relationship Id="rId4" Type="http://schemas.openxmlformats.org/officeDocument/2006/relationships/audio" Target="../media/audio9.wav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jpeg"/><Relationship Id="rId3" Type="http://schemas.openxmlformats.org/officeDocument/2006/relationships/audio" Target="../media/audio7.wav"/><Relationship Id="rId7" Type="http://schemas.openxmlformats.org/officeDocument/2006/relationships/image" Target="../media/image29.jpeg"/><Relationship Id="rId2" Type="http://schemas.openxmlformats.org/officeDocument/2006/relationships/audio" Target="../media/audio9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audio" Target="../media/audio10.wav"/><Relationship Id="rId4" Type="http://schemas.openxmlformats.org/officeDocument/2006/relationships/audio" Target="../media/audio11.wav"/><Relationship Id="rId9" Type="http://schemas.openxmlformats.org/officeDocument/2006/relationships/image" Target="../media/image31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4.wav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4.wav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audio" Target="../media/audio14.wav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audio" Target="../media/audio14.wav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0/03/Ecuador_ingapirca_inca_ruins.jpg/800px-Ecuador_ingapirca_inca_ruins.jpg" TargetMode="External"/><Relationship Id="rId3" Type="http://schemas.openxmlformats.org/officeDocument/2006/relationships/hyperlink" Target="http://upload.wikimedia.org/wikipedia/commons/c/c3/CatedralPrimadaBogota2004-7.jpg" TargetMode="External"/><Relationship Id="rId7" Type="http://schemas.openxmlformats.org/officeDocument/2006/relationships/hyperlink" Target="http://upload.wikimedia.org/wikipedia/commons/thumb/e/ec/Cartagena_-Fortaleza_San_Felipe_de_Barajas_-_20050430bis.jpg/800px-Cartagena_-_Fortaleza_San_Felipe_de_Barajas_-_20050430bis.jpg" TargetMode="External"/><Relationship Id="rId2" Type="http://schemas.openxmlformats.org/officeDocument/2006/relationships/hyperlink" Target="http://upload.wikimedia.org/wikipedia/commons/thumb/c/ce/Pico_Cristobal_Colon.jpg/800px-Pico_Cristobal_Colon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thumb/a/ac/Malpelo_island_NOAA.jpg/800px-Malpelo_island_NOAA.jpg" TargetMode="External"/><Relationship Id="rId11" Type="http://schemas.openxmlformats.org/officeDocument/2006/relationships/hyperlink" Target="http://upload.wikimedia.org/wikipedia/commons/thumb/0/02/Pichincha_desde_Itchimbia.jpg/800px-Pichincha_desde_Itchimbia.jpg" TargetMode="External"/><Relationship Id="rId5" Type="http://schemas.openxmlformats.org/officeDocument/2006/relationships/hyperlink" Target="http://upload.wikimedia.org/wikipedia/commons/thumb/3/30/Cartagena,_Bol%C3%ADvar,_Colombia.jpg/444px-Cartagena,_Bol%C3%ADvar,_Colombia.jpg" TargetMode="External"/><Relationship Id="rId10" Type="http://schemas.openxmlformats.org/officeDocument/2006/relationships/hyperlink" Target="http://upload.wikimedia.org/wikipedia/commons/thumb/7/71/Cotopaxi_02559.jpg/450px-Cotopaxi_02559.jpg" TargetMode="External"/><Relationship Id="rId4" Type="http://schemas.openxmlformats.org/officeDocument/2006/relationships/hyperlink" Target="http://upload.wikimedia.org/wikipedia/commons/e/e7/Pabloisdead.png" TargetMode="External"/><Relationship Id="rId9" Type="http://schemas.openxmlformats.org/officeDocument/2006/relationships/hyperlink" Target="http://upload.wikimedia.org/wikipedia/commons/thumb/1/14/Ecuador_Chimborazo_fromnorthwest.JPG/800px-Ecuador_Chimborazo_fromnorthwest.JPG" TargetMode="Externa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b/bb/Lima_Plaza_Mayor1.jpg/800px-Lima_Plaza_Mayor1.jpg" TargetMode="External"/><Relationship Id="rId3" Type="http://schemas.openxmlformats.org/officeDocument/2006/relationships/hyperlink" Target="http://upload.wikimedia.org/wikipedia/commons/thumb/b/b1/Galapagos-satellite-2002.jpg/800px-Galapagos-satellite-2002.jpg" TargetMode="External"/><Relationship Id="rId7" Type="http://schemas.openxmlformats.org/officeDocument/2006/relationships/hyperlink" Target="http://upload.wikimedia.org/wikipedia/commons/thumb/4/43/Peru_Machu_Picchu_Sunrise.jpg/450px-Peru_Machu_Picchu_Sunrise.jpg" TargetMode="External"/><Relationship Id="rId12" Type="http://schemas.openxmlformats.org/officeDocument/2006/relationships/hyperlink" Target="http://upload.wikimedia.org/wikipedia/commons/d/d2/Cuzco_Plaza_de_Armas_medium.jpg" TargetMode="External"/><Relationship Id="rId2" Type="http://schemas.openxmlformats.org/officeDocument/2006/relationships/hyperlink" Target="http://upload.wikimedia.org/wikipedia/commons/thumb/d/d3/Domes_of_the_New_Cathedral_in_Cuenca,_Ecuador.jpg/800px-Domes_of_the_New_Cathedral_in_Cuenca,_Ecuador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thumb/4/46/Huascaran.JPG/800px-Huascaran.JPG" TargetMode="External"/><Relationship Id="rId11" Type="http://schemas.openxmlformats.org/officeDocument/2006/relationships/hyperlink" Target="http://upload.wikimedia.org/wikipedia/commons/thumb/f/f9/Peru_Bolivia_(517).JPG/800px-Peru_Bolivia_(517).JPG" TargetMode="External"/><Relationship Id="rId5" Type="http://schemas.openxmlformats.org/officeDocument/2006/relationships/hyperlink" Target="http://upload.wikimedia.org/wikipedia/commons/thumb/a/a8/99_-_Machu_Picchu_-_Juin_2009.jpg/800px-99_-_Machu_Picchu_-_Juin_2009.jpg" TargetMode="External"/><Relationship Id="rId10" Type="http://schemas.openxmlformats.org/officeDocument/2006/relationships/hyperlink" Target="http://upload.wikimedia.org/wikipedia/commons/thumb/e/e3/NazcaLinesMonkey.jpg/767px-NazcaLinesMonkey.jpg" TargetMode="External"/><Relationship Id="rId4" Type="http://schemas.openxmlformats.org/officeDocument/2006/relationships/hyperlink" Target="http://upload.wikimedia.org/wikipedia/commons/thumb/4/42/Galapagos_giant_tortoise_Geochelone_elephantopus.jpg/800px-Galapagos_giant_tortoise_Geochelone_elephantopus.jpg" TargetMode="External"/><Relationship Id="rId9" Type="http://schemas.openxmlformats.org/officeDocument/2006/relationships/hyperlink" Target="http://upload.wikimedia.org/wikipedia/commons/5/51/Chanchan_fishnet_ruins.JPG" TargetMode="Externa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1/1e/Potosi_Street_Scene.jpg/800px-Potosi_Street_Scene.jpg" TargetMode="External"/><Relationship Id="rId3" Type="http://schemas.openxmlformats.org/officeDocument/2006/relationships/hyperlink" Target="http://upload.wikimedia.org/wikipedia/commons/e/e3/Nevado_Sajama.jpg" TargetMode="External"/><Relationship Id="rId7" Type="http://schemas.openxmlformats.org/officeDocument/2006/relationships/hyperlink" Target="http://upload.wikimedia.org/wikipedia/commons/thumb/6/67/Tiwanaku_-_Eingangstor_zur_Kalasaya-Plattform.jpg/800px-Tiwanaku_-_Eingangstor_zur_Kalasaya-Plattform.jpg" TargetMode="External"/><Relationship Id="rId2" Type="http://schemas.openxmlformats.org/officeDocument/2006/relationships/hyperlink" Target="http://upload.wikimedia.org/wikipedia/commons/thumb/6/6e/Arequipa-plaza-armas-c01.jpg/800px-Arequipa-plaza-armas-c01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e/e8/Cataratas_Arcoiris_Bolivia.png" TargetMode="External"/><Relationship Id="rId11" Type="http://schemas.openxmlformats.org/officeDocument/2006/relationships/hyperlink" Target="http://upload.wikimedia.org/wikipedia/commons/thumb/1/13/Before_Machu_Picchu.jpg/627px-Before_Machu_Picchu.jpg" TargetMode="External"/><Relationship Id="rId5" Type="http://schemas.openxmlformats.org/officeDocument/2006/relationships/hyperlink" Target="http://upload.wikimedia.org/wikipedia/commons/thumb/3/33/Llama_en_la_laguna_Colorada_Potos%C3%AD_Bolivia.jpg/800px-Llama_en_la_laguna_Colorada_Potos%C3%AD_Bolivia.jpg" TargetMode="External"/><Relationship Id="rId10" Type="http://schemas.openxmlformats.org/officeDocument/2006/relationships/hyperlink" Target="http://upload.wikimedia.org/wikipedia/commons/thumb/1/10/Gigantic_Turtle_on_the_Island_of_Santa_Cruz_in_the_Galapagos.JPG/800px-Gigantic_Turtle_on_the_Island_of_Santa_Cruz_in_the_Galapagos.JPG" TargetMode="External"/><Relationship Id="rId4" Type="http://schemas.openxmlformats.org/officeDocument/2006/relationships/hyperlink" Target="http://upload.wikimedia.org/wikipedia/commons/thumb/2/20/Bolivie-Salar_de_Uyuni-MT.jpg/800px-Bolivie-Salar_de_Uyuni-MT.jpg" TargetMode="External"/><Relationship Id="rId9" Type="http://schemas.openxmlformats.org/officeDocument/2006/relationships/hyperlink" Target="http://upload.wikimedia.org/wikipedia/commons/thumb/4/45/San_Jos%C3%A9_de_Chiquitos_001.JPG/800px-San_Jos%C3%A9_de_Chiquitos_00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547664" y="260648"/>
            <a:ext cx="6083808" cy="1487424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971600" y="1772816"/>
            <a:ext cx="72008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b="1" dirty="0"/>
              <a:t>DIGITÁLNÍ UČEBNÍ MATERIÁL: </a:t>
            </a:r>
            <a:r>
              <a:rPr lang="cs-CZ" b="1" dirty="0" smtClean="0"/>
              <a:t>VY_32_INOVACE_06_Z67_09 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288087285"/>
              </p:ext>
            </p:extLst>
          </p:nvPr>
        </p:nvGraphicFramePr>
        <p:xfrm>
          <a:off x="539552" y="2708920"/>
          <a:ext cx="8136904" cy="3814126"/>
        </p:xfrm>
        <a:graphic>
          <a:graphicData uri="http://schemas.openxmlformats.org/drawingml/2006/table">
            <a:tbl>
              <a:tblPr bandRow="1" bandCol="1">
                <a:tableStyleId>{5940675A-B579-460E-94D1-54222C63F5DA}</a:tableStyleId>
              </a:tblPr>
              <a:tblGrid>
                <a:gridCol w="2736304"/>
                <a:gridCol w="5400600"/>
              </a:tblGrid>
              <a:tr h="737313">
                <a:tc>
                  <a:txBody>
                    <a:bodyPr/>
                    <a:lstStyle/>
                    <a:p>
                      <a:r>
                        <a:rPr lang="cs-CZ" dirty="0" smtClean="0"/>
                        <a:t>Škola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škola T.G. Masaryka </a:t>
                      </a:r>
                      <a:r>
                        <a:rPr lang="cs-CZ" dirty="0" err="1" smtClean="0"/>
                        <a:t>Komárov</a:t>
                      </a:r>
                      <a:r>
                        <a:rPr lang="cs-CZ" dirty="0" smtClean="0"/>
                        <a:t>, okres Beroun</a:t>
                      </a:r>
                      <a:endParaRPr lang="cs-CZ" dirty="0"/>
                    </a:p>
                  </a:txBody>
                  <a:tcPr/>
                </a:tc>
              </a:tr>
              <a:tr h="631985">
                <a:tc>
                  <a:txBody>
                    <a:bodyPr/>
                    <a:lstStyle/>
                    <a:p>
                      <a:r>
                        <a:rPr lang="cs-CZ" dirty="0" smtClean="0"/>
                        <a:t>Jméno autora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Borovský Štefan</a:t>
                      </a:r>
                      <a:endParaRPr lang="cs-CZ" dirty="0"/>
                    </a:p>
                  </a:txBody>
                  <a:tcPr/>
                </a:tc>
              </a:tr>
              <a:tr h="631985">
                <a:tc>
                  <a:txBody>
                    <a:bodyPr/>
                    <a:lstStyle/>
                    <a:p>
                      <a:r>
                        <a:rPr lang="cs-CZ" dirty="0" smtClean="0"/>
                        <a:t>Datum vytvoření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14.12.2013</a:t>
                      </a:r>
                      <a:endParaRPr lang="cs-CZ" dirty="0"/>
                    </a:p>
                  </a:txBody>
                  <a:tcPr/>
                </a:tc>
              </a:tr>
              <a:tr h="591005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Zeměpis</a:t>
                      </a:r>
                      <a:endParaRPr lang="cs-CZ" dirty="0"/>
                    </a:p>
                  </a:txBody>
                  <a:tcPr/>
                </a:tc>
              </a:tr>
              <a:tr h="610919">
                <a:tc>
                  <a:txBody>
                    <a:bodyPr/>
                    <a:lstStyle/>
                    <a:p>
                      <a:r>
                        <a:rPr lang="cs-CZ" smtClean="0"/>
                        <a:t>Tematická </a:t>
                      </a:r>
                      <a:r>
                        <a:rPr lang="cs-CZ" dirty="0" smtClean="0"/>
                        <a:t>oblast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Zeměpis 6. a 7. ročník</a:t>
                      </a:r>
                      <a:endParaRPr lang="cs-CZ" dirty="0"/>
                    </a:p>
                  </a:txBody>
                  <a:tcPr/>
                </a:tc>
              </a:tr>
              <a:tr h="610919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Jižní Amerika – Andské státy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332656"/>
            <a:ext cx="19191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Bookman Old Style" pitchFamily="18" charset="0"/>
              </a:rPr>
              <a:t>Anotace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0" y="1268760"/>
            <a:ext cx="9144000" cy="53553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latin typeface="Bookman Old Style" pitchFamily="18" charset="0"/>
              </a:rPr>
              <a:t>Prezentace obsahuje učivo jedné vyučovací hodiny – Jižní Amerika </a:t>
            </a:r>
          </a:p>
          <a:p>
            <a:r>
              <a:rPr lang="cs-CZ" dirty="0" smtClean="0">
                <a:latin typeface="Bookman Old Style" pitchFamily="18" charset="0"/>
              </a:rPr>
              <a:t>						     (Andské státy)</a:t>
            </a:r>
          </a:p>
          <a:p>
            <a:endParaRPr lang="cs-CZ" dirty="0" smtClean="0">
              <a:latin typeface="Bookman Old Style" pitchFamily="18" charset="0"/>
            </a:endParaRPr>
          </a:p>
          <a:p>
            <a:r>
              <a:rPr lang="cs-CZ" dirty="0" smtClean="0">
                <a:latin typeface="Bookman Old Style" pitchFamily="18" charset="0"/>
              </a:rPr>
              <a:t>Str.4 až 13 – obsahují výklad učiva obohacený o mapky a fotografie. Text se</a:t>
            </a:r>
          </a:p>
          <a:p>
            <a:r>
              <a:rPr lang="cs-CZ" dirty="0" smtClean="0">
                <a:latin typeface="Bookman Old Style" pitchFamily="18" charset="0"/>
              </a:rPr>
              <a:t>	        objeví po kliknutí se světelným efektem a fotky i se zvukovým</a:t>
            </a:r>
          </a:p>
          <a:p>
            <a:r>
              <a:rPr lang="cs-CZ" dirty="0" smtClean="0">
                <a:latin typeface="Bookman Old Style" pitchFamily="18" charset="0"/>
              </a:rPr>
              <a:t>	        efektem.</a:t>
            </a:r>
          </a:p>
          <a:p>
            <a:endParaRPr lang="cs-CZ" dirty="0" smtClean="0">
              <a:latin typeface="Bookman Old Style" pitchFamily="18" charset="0"/>
            </a:endParaRPr>
          </a:p>
          <a:p>
            <a:r>
              <a:rPr lang="cs-CZ" dirty="0" smtClean="0">
                <a:latin typeface="Bookman Old Style" pitchFamily="18" charset="0"/>
              </a:rPr>
              <a:t>Str.14 a 15 – kvízové otázky z učiva. Dvě nesprávné odpovědi se po kliknutí </a:t>
            </a:r>
          </a:p>
          <a:p>
            <a:r>
              <a:rPr lang="cs-CZ" dirty="0" smtClean="0">
                <a:latin typeface="Bookman Old Style" pitchFamily="18" charset="0"/>
              </a:rPr>
              <a:t>	        ztratí se světelným efektem. Při kliknutí na správnou odpověď</a:t>
            </a:r>
          </a:p>
          <a:p>
            <a:r>
              <a:rPr lang="cs-CZ" dirty="0" smtClean="0">
                <a:latin typeface="Bookman Old Style" pitchFamily="18" charset="0"/>
              </a:rPr>
              <a:t>	        se změní barva pole a ozve se zvukový efekt.</a:t>
            </a:r>
          </a:p>
          <a:p>
            <a:endParaRPr lang="cs-CZ" dirty="0" smtClean="0">
              <a:latin typeface="Bookman Old Style" pitchFamily="18" charset="0"/>
            </a:endParaRPr>
          </a:p>
          <a:p>
            <a:r>
              <a:rPr lang="cs-CZ" dirty="0" smtClean="0">
                <a:latin typeface="Bookman Old Style" pitchFamily="18" charset="0"/>
              </a:rPr>
              <a:t>Str.16 a 17 – kvízové otázky. Dvě nesprávné odpovědi se po kliknutí ztratí se </a:t>
            </a:r>
          </a:p>
          <a:p>
            <a:r>
              <a:rPr lang="cs-CZ" dirty="0" smtClean="0">
                <a:latin typeface="Bookman Old Style" pitchFamily="18" charset="0"/>
              </a:rPr>
              <a:t>                     světelným efektem. Při kliknutí na správnou odpověď se zvýrazní </a:t>
            </a:r>
          </a:p>
          <a:p>
            <a:r>
              <a:rPr lang="cs-CZ" dirty="0" smtClean="0">
                <a:latin typeface="Bookman Old Style" pitchFamily="18" charset="0"/>
              </a:rPr>
              <a:t>	        pole a objeví se fotky se světelným i zvukovým efektem.</a:t>
            </a:r>
          </a:p>
          <a:p>
            <a:r>
              <a:rPr lang="cs-CZ" dirty="0" smtClean="0">
                <a:latin typeface="Bookman Old Style" pitchFamily="18" charset="0"/>
              </a:rPr>
              <a:t> </a:t>
            </a:r>
          </a:p>
          <a:p>
            <a:r>
              <a:rPr lang="cs-CZ" dirty="0" smtClean="0">
                <a:latin typeface="Bookman Old Style" pitchFamily="18" charset="0"/>
              </a:rPr>
              <a:t>Str.18 – pracovní list. Žáci odpoví na vybrané otázky z učiva.</a:t>
            </a:r>
          </a:p>
          <a:p>
            <a:endParaRPr lang="cs-CZ" dirty="0" smtClean="0">
              <a:latin typeface="Bookman Old Style" pitchFamily="18" charset="0"/>
            </a:endParaRPr>
          </a:p>
          <a:p>
            <a:r>
              <a:rPr lang="cs-CZ" dirty="0" smtClean="0">
                <a:latin typeface="Bookman Old Style" pitchFamily="18" charset="0"/>
              </a:rPr>
              <a:t>Str.19 – pracovní list. (řešení) </a:t>
            </a:r>
          </a:p>
          <a:p>
            <a:r>
              <a:rPr lang="cs-CZ" dirty="0" smtClean="0">
                <a:latin typeface="Bookman Old Style" pitchFamily="18" charset="0"/>
              </a:rPr>
              <a:t>	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lipsa 1"/>
          <p:cNvSpPr/>
          <p:nvPr/>
        </p:nvSpPr>
        <p:spPr>
          <a:xfrm>
            <a:off x="1835696" y="476672"/>
            <a:ext cx="5472608" cy="345638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accent2">
                    <a:lumMod val="75000"/>
                  </a:schemeClr>
                </a:solidFill>
                <a:latin typeface="Bookman Old Style" pitchFamily="18" charset="0"/>
              </a:rPr>
              <a:t>Jižní Amerika</a:t>
            </a:r>
            <a:endParaRPr lang="cs-CZ" sz="6000" b="1" dirty="0">
              <a:solidFill>
                <a:schemeClr val="accent2">
                  <a:lumMod val="75000"/>
                </a:schemeClr>
              </a:solidFill>
              <a:latin typeface="Bookman Old Style" pitchFamily="18" charset="0"/>
            </a:endParaRPr>
          </a:p>
        </p:txBody>
      </p:sp>
      <p:sp>
        <p:nvSpPr>
          <p:cNvPr id="4" name="Vývojový diagram: ukončení 3"/>
          <p:cNvSpPr/>
          <p:nvPr/>
        </p:nvSpPr>
        <p:spPr>
          <a:xfrm>
            <a:off x="2339752" y="4581128"/>
            <a:ext cx="4536504" cy="1656184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75000"/>
                  </a:schemeClr>
                </a:solidFill>
                <a:latin typeface="Bookman Old Style" pitchFamily="18" charset="0"/>
              </a:rPr>
              <a:t>Andské státy</a:t>
            </a:r>
            <a:endParaRPr lang="cs-CZ" sz="4800" b="1" dirty="0">
              <a:solidFill>
                <a:schemeClr val="accent2">
                  <a:lumMod val="75000"/>
                </a:schemeClr>
              </a:solidFill>
              <a:latin typeface="Bookman Old Style" pitchFamily="18" charset="0"/>
            </a:endParaRPr>
          </a:p>
        </p:txBody>
      </p:sp>
    </p:spTree>
  </p:cSld>
  <p:clrMapOvr>
    <a:masterClrMapping/>
  </p:clrMapOvr>
  <p:transition spd="slow">
    <p:pull dir="r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72661" y="188640"/>
            <a:ext cx="88713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Bookman Old Style" pitchFamily="18" charset="0"/>
              </a:rPr>
              <a:t>čtyři státy – </a:t>
            </a: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latin typeface="Bookman Old Style" pitchFamily="18" charset="0"/>
              </a:rPr>
              <a:t>Kolumbie, Ekvádor, Peru, Bolívie </a:t>
            </a:r>
            <a:endParaRPr lang="cs-CZ" sz="2800" b="1" dirty="0">
              <a:solidFill>
                <a:schemeClr val="tx2">
                  <a:lumMod val="50000"/>
                </a:schemeClr>
              </a:solidFill>
              <a:latin typeface="Bookman Old Style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004048" y="980728"/>
            <a:ext cx="4320480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Bookman Old Style" pitchFamily="18" charset="0"/>
              </a:rPr>
              <a:t>Patří k chudým 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rozvojovým</a:t>
            </a:r>
          </a:p>
          <a:p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zemím.</a:t>
            </a:r>
            <a:r>
              <a:rPr lang="cs-CZ" sz="2400" dirty="0" smtClean="0">
                <a:latin typeface="Bookman Old Style" pitchFamily="18" charset="0"/>
              </a:rPr>
              <a:t> Obyvatelstvo tvoří </a:t>
            </a:r>
          </a:p>
          <a:p>
            <a:r>
              <a:rPr lang="cs-CZ" sz="2400" dirty="0" smtClean="0">
                <a:latin typeface="Bookman Old Style" pitchFamily="18" charset="0"/>
              </a:rPr>
              <a:t>hlavně 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potomci indiánů </a:t>
            </a:r>
            <a:r>
              <a:rPr lang="cs-CZ" sz="2400" dirty="0" smtClean="0">
                <a:latin typeface="Bookman Old Style" pitchFamily="18" charset="0"/>
              </a:rPr>
              <a:t>a</a:t>
            </a:r>
          </a:p>
          <a:p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mestici.</a:t>
            </a:r>
            <a:r>
              <a:rPr lang="cs-CZ" sz="2400" dirty="0" smtClean="0">
                <a:latin typeface="Bookman Old Style" pitchFamily="18" charset="0"/>
              </a:rPr>
              <a:t> Obyvatelé se hlásí k 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římsko – katolickému </a:t>
            </a:r>
            <a:r>
              <a:rPr lang="cs-CZ" sz="2400" dirty="0" smtClean="0">
                <a:latin typeface="Bookman Old Style" pitchFamily="18" charset="0"/>
              </a:rPr>
              <a:t>vyznání. Pěstují 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kávu,</a:t>
            </a:r>
            <a:r>
              <a:rPr lang="cs-CZ" sz="2400" dirty="0" smtClean="0">
                <a:latin typeface="Bookman Old Style" pitchFamily="18" charset="0"/>
              </a:rPr>
              <a:t> </a:t>
            </a:r>
          </a:p>
          <a:p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cukrovou třtinu, bavlnu a </a:t>
            </a:r>
          </a:p>
          <a:p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koku (kokain).</a:t>
            </a:r>
            <a:r>
              <a:rPr lang="cs-CZ" sz="2400" dirty="0" smtClean="0">
                <a:latin typeface="Bookman Old Style" pitchFamily="18" charset="0"/>
              </a:rPr>
              <a:t> Patří mezi </a:t>
            </a:r>
          </a:p>
          <a:p>
            <a:r>
              <a:rPr lang="cs-CZ" sz="2400" dirty="0" smtClean="0">
                <a:latin typeface="Bookman Old Style" pitchFamily="18" charset="0"/>
              </a:rPr>
              <a:t>největší 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dodavatele drog na </a:t>
            </a:r>
          </a:p>
          <a:p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Světě, </a:t>
            </a:r>
            <a:r>
              <a:rPr lang="cs-CZ" sz="2400" dirty="0" smtClean="0">
                <a:latin typeface="Bookman Old Style" pitchFamily="18" charset="0"/>
              </a:rPr>
              <a:t>i když je to nelegální</a:t>
            </a:r>
          </a:p>
          <a:p>
            <a:r>
              <a:rPr lang="cs-CZ" sz="2400" dirty="0" smtClean="0">
                <a:latin typeface="Bookman Old Style" pitchFamily="18" charset="0"/>
              </a:rPr>
              <a:t>obchod. Hory ukrývají </a:t>
            </a:r>
          </a:p>
          <a:p>
            <a:r>
              <a:rPr lang="cs-CZ" sz="2400" dirty="0" smtClean="0">
                <a:latin typeface="Bookman Old Style" pitchFamily="18" charset="0"/>
              </a:rPr>
              <a:t>velké zásoby 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zlata, ropy</a:t>
            </a:r>
            <a:r>
              <a:rPr lang="cs-CZ" sz="2400" dirty="0" smtClean="0">
                <a:latin typeface="Bookman Old Style" pitchFamily="18" charset="0"/>
              </a:rPr>
              <a:t> a </a:t>
            </a:r>
          </a:p>
          <a:p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mědi. </a:t>
            </a:r>
            <a:r>
              <a:rPr lang="cs-CZ" sz="2400" dirty="0" smtClean="0">
                <a:latin typeface="Bookman Old Style" pitchFamily="18" charset="0"/>
              </a:rPr>
              <a:t>Oblast často sužuje </a:t>
            </a:r>
          </a:p>
          <a:p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zemětřesení a sopečná činnost. </a:t>
            </a:r>
          </a:p>
          <a:p>
            <a:endParaRPr lang="cs-CZ" sz="2400" dirty="0" smtClean="0">
              <a:latin typeface="Bookman Old Style" pitchFamily="18" charset="0"/>
            </a:endParaRPr>
          </a:p>
          <a:p>
            <a:endParaRPr lang="cs-CZ" sz="2400" dirty="0" smtClean="0">
              <a:latin typeface="Bookman Old Style" pitchFamily="18" charset="0"/>
            </a:endParaRPr>
          </a:p>
        </p:txBody>
      </p:sp>
      <p:pic>
        <p:nvPicPr>
          <p:cNvPr id="1028" name="Picture 4" descr="https://www.email.cz/download/i/ly438ou7uAeXI4CDy8LHFt5eujAhPvyxmVSH4oziph38z9u51bVWbxMmlWifMiF0Gj6tgPQ/ANDS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764704"/>
            <a:ext cx="4824536" cy="576064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115616" y="6519446"/>
            <a:ext cx="212429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mapa andských států</a:t>
            </a:r>
            <a:endParaRPr lang="cs-CZ" sz="1600" dirty="0"/>
          </a:p>
        </p:txBody>
      </p:sp>
    </p:spTree>
  </p:cSld>
  <p:clrMapOvr>
    <a:masterClrMapping/>
  </p:clrMapOvr>
  <p:transition spd="slow">
    <p:split orient="vert"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75856" y="0"/>
            <a:ext cx="284084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2">
                    <a:lumMod val="75000"/>
                  </a:schemeClr>
                </a:solidFill>
                <a:latin typeface="Bookman Old Style" pitchFamily="18" charset="0"/>
              </a:rPr>
              <a:t>KOLUMBIE</a:t>
            </a:r>
            <a:endParaRPr lang="cs-CZ" sz="3600" b="1" dirty="0">
              <a:solidFill>
                <a:schemeClr val="accent2">
                  <a:lumMod val="75000"/>
                </a:schemeClr>
              </a:solidFill>
              <a:latin typeface="Bookman Old Style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476672"/>
            <a:ext cx="939653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Bookman Old Style" pitchFamily="18" charset="0"/>
              </a:rPr>
              <a:t>					hl. město </a:t>
            </a:r>
            <a:r>
              <a:rPr lang="cs-CZ" sz="2400" dirty="0" smtClean="0">
                <a:latin typeface="Bookman Old Style" pitchFamily="18" charset="0"/>
              </a:rPr>
              <a:t>– 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Bogotá</a:t>
            </a:r>
            <a:r>
              <a:rPr lang="cs-CZ" sz="2400" dirty="0" smtClean="0">
                <a:latin typeface="Bookman Old Style" pitchFamily="18" charset="0"/>
              </a:rPr>
              <a:t>	       </a:t>
            </a:r>
          </a:p>
          <a:p>
            <a:r>
              <a:rPr lang="cs-CZ" sz="2400" b="1" dirty="0" smtClean="0">
                <a:latin typeface="Bookman Old Style" pitchFamily="18" charset="0"/>
              </a:rPr>
              <a:t>					počet ob. </a:t>
            </a:r>
            <a:r>
              <a:rPr lang="cs-CZ" sz="2400" dirty="0" smtClean="0">
                <a:latin typeface="Bookman Old Style" pitchFamily="18" charset="0"/>
              </a:rPr>
              <a:t>– 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asi 43 milionů </a:t>
            </a:r>
          </a:p>
          <a:p>
            <a:r>
              <a:rPr lang="cs-CZ" sz="2400" b="1" dirty="0" smtClean="0">
                <a:latin typeface="Bookman Old Style" pitchFamily="18" charset="0"/>
              </a:rPr>
              <a:t>					st. zřízení </a:t>
            </a:r>
            <a:r>
              <a:rPr lang="cs-CZ" sz="2400" dirty="0" smtClean="0">
                <a:latin typeface="Bookman Old Style" pitchFamily="18" charset="0"/>
              </a:rPr>
              <a:t>– 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prezidentská </a:t>
            </a:r>
            <a:r>
              <a:rPr lang="cs-CZ" sz="2400" dirty="0" err="1" smtClean="0">
                <a:solidFill>
                  <a:srgbClr val="00B0F0"/>
                </a:solidFill>
                <a:latin typeface="Bookman Old Style" pitchFamily="18" charset="0"/>
              </a:rPr>
              <a:t>rep</a:t>
            </a:r>
            <a:r>
              <a:rPr lang="cs-CZ" sz="2400" dirty="0" smtClean="0">
                <a:latin typeface="Bookman Old Style" pitchFamily="18" charset="0"/>
              </a:rPr>
              <a:t>.</a:t>
            </a:r>
          </a:p>
          <a:p>
            <a:r>
              <a:rPr lang="cs-CZ" sz="2400" b="1" dirty="0" smtClean="0">
                <a:latin typeface="Bookman Old Style" pitchFamily="18" charset="0"/>
              </a:rPr>
              <a:t>					</a:t>
            </a:r>
            <a:r>
              <a:rPr lang="cs-CZ" sz="2400" b="1" dirty="0" err="1" smtClean="0">
                <a:latin typeface="Bookman Old Style" pitchFamily="18" charset="0"/>
              </a:rPr>
              <a:t>úř</a:t>
            </a:r>
            <a:r>
              <a:rPr lang="cs-CZ" sz="2400" b="1" dirty="0" smtClean="0">
                <a:latin typeface="Bookman Old Style" pitchFamily="18" charset="0"/>
              </a:rPr>
              <a:t>. jazyk </a:t>
            </a:r>
            <a:r>
              <a:rPr lang="cs-CZ" sz="2400" dirty="0" smtClean="0">
                <a:latin typeface="Bookman Old Style" pitchFamily="18" charset="0"/>
              </a:rPr>
              <a:t>– 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španělština</a:t>
            </a:r>
          </a:p>
          <a:p>
            <a:r>
              <a:rPr lang="cs-CZ" sz="2400" b="1" dirty="0" smtClean="0">
                <a:latin typeface="Bookman Old Style" pitchFamily="18" charset="0"/>
              </a:rPr>
              <a:t>					</a:t>
            </a:r>
            <a:r>
              <a:rPr lang="cs-CZ" sz="2400" dirty="0" smtClean="0">
                <a:latin typeface="Bookman Old Style" pitchFamily="18" charset="0"/>
              </a:rPr>
              <a:t>V boji proti 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drogovým mafiím</a:t>
            </a:r>
          </a:p>
          <a:p>
            <a:r>
              <a:rPr lang="cs-CZ" sz="2400" b="1" dirty="0" smtClean="0">
                <a:latin typeface="Bookman Old Style" pitchFamily="18" charset="0"/>
              </a:rPr>
              <a:t>					</a:t>
            </a:r>
            <a:r>
              <a:rPr lang="cs-CZ" sz="2400" dirty="0" smtClean="0">
                <a:latin typeface="Bookman Old Style" pitchFamily="18" charset="0"/>
              </a:rPr>
              <a:t>(kartelům) jim pomáhá i 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USA.</a:t>
            </a:r>
          </a:p>
          <a:p>
            <a:r>
              <a:rPr lang="cs-CZ" sz="2400" dirty="0" smtClean="0">
                <a:latin typeface="Bookman Old Style" pitchFamily="18" charset="0"/>
              </a:rPr>
              <a:t>					Nejznámější a nejmocnější byl</a:t>
            </a:r>
          </a:p>
          <a:p>
            <a:r>
              <a:rPr lang="cs-CZ" sz="2400" dirty="0" smtClean="0">
                <a:latin typeface="Bookman Old Style" pitchFamily="18" charset="0"/>
              </a:rPr>
              <a:t>					</a:t>
            </a:r>
            <a:r>
              <a:rPr lang="cs-CZ" sz="2400" dirty="0" err="1" smtClean="0">
                <a:solidFill>
                  <a:srgbClr val="00B0F0"/>
                </a:solidFill>
                <a:latin typeface="Bookman Old Style" pitchFamily="18" charset="0"/>
              </a:rPr>
              <a:t>Mendelínský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 kartel. </a:t>
            </a:r>
            <a:endParaRPr lang="cs-CZ" sz="2400" b="1" dirty="0" smtClean="0">
              <a:solidFill>
                <a:srgbClr val="00B0F0"/>
              </a:solidFill>
              <a:latin typeface="Bookman Old Style" pitchFamily="18" charset="0"/>
            </a:endParaRPr>
          </a:p>
          <a:p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 </a:t>
            </a:r>
            <a:endParaRPr lang="cs-CZ" sz="2400" b="1" dirty="0">
              <a:solidFill>
                <a:srgbClr val="00B0F0"/>
              </a:solidFill>
              <a:latin typeface="Bookman Old Style" pitchFamily="18" charset="0"/>
            </a:endParaRPr>
          </a:p>
        </p:txBody>
      </p:sp>
      <p:pic>
        <p:nvPicPr>
          <p:cNvPr id="17410" name="Picture 2" descr="Soubor:Pico Cristobal Colon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9512" y="3717032"/>
            <a:ext cx="4392488" cy="2852936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0" y="6488668"/>
            <a:ext cx="47160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  </a:t>
            </a:r>
            <a:r>
              <a:rPr lang="cs-CZ" sz="1600" dirty="0" err="1" smtClean="0"/>
              <a:t>nejv</a:t>
            </a:r>
            <a:r>
              <a:rPr lang="cs-CZ" sz="1600" dirty="0" smtClean="0"/>
              <a:t>. hora - </a:t>
            </a:r>
            <a:r>
              <a:rPr lang="cs-CZ" sz="1600" dirty="0" err="1" smtClean="0"/>
              <a:t>Pico</a:t>
            </a:r>
            <a:r>
              <a:rPr lang="cs-CZ" sz="1600" dirty="0" smtClean="0"/>
              <a:t> </a:t>
            </a:r>
            <a:r>
              <a:rPr lang="cs-CZ" sz="1600" dirty="0" err="1" smtClean="0"/>
              <a:t>Cristóbal</a:t>
            </a:r>
            <a:r>
              <a:rPr lang="cs-CZ" sz="1600" dirty="0" smtClean="0"/>
              <a:t> </a:t>
            </a:r>
            <a:r>
              <a:rPr lang="cs-CZ" sz="1600" dirty="0" err="1" smtClean="0"/>
              <a:t>Colón</a:t>
            </a:r>
            <a:r>
              <a:rPr lang="cs-CZ" sz="1600" dirty="0" smtClean="0"/>
              <a:t> </a:t>
            </a:r>
            <a:r>
              <a:rPr lang="cs-CZ" dirty="0" smtClean="0"/>
              <a:t>(5775 m.</a:t>
            </a:r>
            <a:r>
              <a:rPr lang="cs-CZ" dirty="0" err="1" smtClean="0"/>
              <a:t>n.m</a:t>
            </a:r>
            <a:r>
              <a:rPr lang="cs-CZ" dirty="0" smtClean="0"/>
              <a:t>.)</a:t>
            </a:r>
            <a:endParaRPr lang="cs-CZ" sz="1600" dirty="0"/>
          </a:p>
        </p:txBody>
      </p:sp>
      <p:pic>
        <p:nvPicPr>
          <p:cNvPr id="17412" name="Picture 4" descr="Soubor:CatedralPrimadaBogota2004-7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9512" y="620688"/>
            <a:ext cx="4392488" cy="2771800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1187624" y="3356992"/>
            <a:ext cx="207941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katedrála v hl. městě</a:t>
            </a:r>
            <a:endParaRPr lang="cs-CZ" sz="1600" dirty="0"/>
          </a:p>
        </p:txBody>
      </p:sp>
      <p:pic>
        <p:nvPicPr>
          <p:cNvPr id="17414" name="Picture 6" descr="http://upload.wikimedia.org/wikipedia/commons/e/e7/Pabloisdead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788024" y="3717032"/>
            <a:ext cx="4176464" cy="2808312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4788024" y="6519446"/>
            <a:ext cx="419858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Policie stojí nad mrtvým </a:t>
            </a:r>
            <a:r>
              <a:rPr lang="cs-CZ" sz="1600" dirty="0" err="1" smtClean="0"/>
              <a:t>Pablem</a:t>
            </a:r>
            <a:r>
              <a:rPr lang="cs-CZ" sz="1600" dirty="0" smtClean="0"/>
              <a:t> </a:t>
            </a:r>
            <a:r>
              <a:rPr lang="cs-CZ" sz="1600" dirty="0" err="1" smtClean="0"/>
              <a:t>Escobarem</a:t>
            </a:r>
            <a:endParaRPr lang="cs-CZ" sz="1600" dirty="0"/>
          </a:p>
        </p:txBody>
      </p:sp>
    </p:spTree>
  </p:cSld>
  <p:clrMapOvr>
    <a:masterClrMapping/>
  </p:clrMapOvr>
  <p:transition spd="slow">
    <p:whee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74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8" dur="10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74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74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74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741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Soubor:Cartagena, Bolívar, Colombia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9512" y="764704"/>
            <a:ext cx="4229100" cy="5777484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1691680" y="6519446"/>
            <a:ext cx="563635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přístav </a:t>
            </a:r>
            <a:r>
              <a:rPr lang="cs-CZ" sz="1600" dirty="0" err="1" smtClean="0"/>
              <a:t>Cartagena</a:t>
            </a:r>
            <a:r>
              <a:rPr lang="cs-CZ" sz="1600" dirty="0" smtClean="0"/>
              <a:t> – nejrozsáhlejší opevnění v Jižní Americe</a:t>
            </a:r>
            <a:endParaRPr lang="cs-CZ" sz="1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771800" y="188640"/>
            <a:ext cx="400141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  <a:latin typeface="Bookman Old Style" pitchFamily="18" charset="0"/>
              </a:rPr>
              <a:t>Památky UNESCO</a:t>
            </a:r>
            <a:endParaRPr lang="cs-CZ" sz="3200" b="1" dirty="0">
              <a:solidFill>
                <a:srgbClr val="00B0F0"/>
              </a:solidFill>
              <a:latin typeface="Bookman Old Style" pitchFamily="18" charset="0"/>
            </a:endParaRPr>
          </a:p>
        </p:txBody>
      </p:sp>
      <p:pic>
        <p:nvPicPr>
          <p:cNvPr id="19460" name="Picture 4" descr="Soubor:Malpelo island NOAA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751512" y="836712"/>
            <a:ext cx="4392488" cy="2736304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6156176" y="3501008"/>
            <a:ext cx="151836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ostrov </a:t>
            </a:r>
            <a:r>
              <a:rPr lang="cs-CZ" sz="1600" dirty="0" err="1" smtClean="0"/>
              <a:t>Malpelo</a:t>
            </a:r>
            <a:endParaRPr lang="cs-CZ" sz="1600" dirty="0"/>
          </a:p>
        </p:txBody>
      </p:sp>
      <p:pic>
        <p:nvPicPr>
          <p:cNvPr id="19462" name="Picture 6" descr="Soubor:Cartagena - Fortaleza San Felipe de Barajas - 20050430bis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572000" y="3789040"/>
            <a:ext cx="4392488" cy="273630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pu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946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94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94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946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59832" y="0"/>
            <a:ext cx="2884123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  <a:latin typeface="Bookman Old Style" pitchFamily="18" charset="0"/>
              </a:rPr>
              <a:t>  EKVÁDOR</a:t>
            </a:r>
          </a:p>
          <a:p>
            <a:r>
              <a:rPr lang="cs-CZ" sz="2400" b="1" dirty="0" err="1" smtClean="0">
                <a:solidFill>
                  <a:srgbClr val="00B0F0"/>
                </a:solidFill>
                <a:latin typeface="Bookman Old Style" pitchFamily="18" charset="0"/>
              </a:rPr>
              <a:t>ecuador</a:t>
            </a:r>
            <a:r>
              <a:rPr lang="cs-CZ" sz="2400" b="1" dirty="0" smtClean="0">
                <a:solidFill>
                  <a:srgbClr val="00B0F0"/>
                </a:solidFill>
                <a:latin typeface="Bookman Old Style" pitchFamily="18" charset="0"/>
              </a:rPr>
              <a:t> = rovník</a:t>
            </a:r>
            <a:endParaRPr lang="cs-CZ" sz="2400" b="1" dirty="0">
              <a:solidFill>
                <a:srgbClr val="00B0F0"/>
              </a:solidFill>
              <a:latin typeface="Bookman Old Style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692696"/>
            <a:ext cx="4852610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Bookman Old Style" pitchFamily="18" charset="0"/>
              </a:rPr>
              <a:t>hl. město </a:t>
            </a:r>
            <a:r>
              <a:rPr lang="cs-CZ" sz="2400" dirty="0" smtClean="0">
                <a:latin typeface="Bookman Old Style" pitchFamily="18" charset="0"/>
              </a:rPr>
              <a:t>- Quito</a:t>
            </a:r>
            <a:r>
              <a:rPr lang="cs-CZ" sz="2400" b="1" dirty="0" smtClean="0">
                <a:latin typeface="Bookman Old Style" pitchFamily="18" charset="0"/>
              </a:rPr>
              <a:t> </a:t>
            </a:r>
          </a:p>
          <a:p>
            <a:r>
              <a:rPr lang="cs-CZ" sz="2400" b="1" dirty="0" smtClean="0">
                <a:latin typeface="Bookman Old Style" pitchFamily="18" charset="0"/>
              </a:rPr>
              <a:t>počet ob. </a:t>
            </a:r>
            <a:r>
              <a:rPr lang="cs-CZ" sz="2400" dirty="0" smtClean="0">
                <a:latin typeface="Bookman Old Style" pitchFamily="18" charset="0"/>
              </a:rPr>
              <a:t>– asi 14 milionů</a:t>
            </a:r>
            <a:endParaRPr lang="cs-CZ" sz="2400" b="1" dirty="0" smtClean="0">
              <a:latin typeface="Bookman Old Style" pitchFamily="18" charset="0"/>
            </a:endParaRPr>
          </a:p>
          <a:p>
            <a:r>
              <a:rPr lang="cs-CZ" sz="2400" b="1" dirty="0" err="1" smtClean="0">
                <a:latin typeface="Bookman Old Style" pitchFamily="18" charset="0"/>
              </a:rPr>
              <a:t>úř</a:t>
            </a:r>
            <a:r>
              <a:rPr lang="cs-CZ" sz="2400" b="1" dirty="0" smtClean="0">
                <a:latin typeface="Bookman Old Style" pitchFamily="18" charset="0"/>
              </a:rPr>
              <a:t>. jazyk </a:t>
            </a:r>
            <a:r>
              <a:rPr lang="cs-CZ" sz="2400" dirty="0" smtClean="0">
                <a:latin typeface="Bookman Old Style" pitchFamily="18" charset="0"/>
              </a:rPr>
              <a:t>– španělština</a:t>
            </a:r>
          </a:p>
          <a:p>
            <a:r>
              <a:rPr lang="cs-CZ" sz="2400" b="1" dirty="0" smtClean="0">
                <a:latin typeface="Bookman Old Style" pitchFamily="18" charset="0"/>
              </a:rPr>
              <a:t>st. zřízení </a:t>
            </a:r>
            <a:r>
              <a:rPr lang="cs-CZ" sz="2400" dirty="0" smtClean="0">
                <a:latin typeface="Bookman Old Style" pitchFamily="18" charset="0"/>
              </a:rPr>
              <a:t>– prezidentská  </a:t>
            </a:r>
            <a:r>
              <a:rPr lang="cs-CZ" sz="2400" dirty="0" err="1" smtClean="0">
                <a:latin typeface="Bookman Old Style" pitchFamily="18" charset="0"/>
              </a:rPr>
              <a:t>rep</a:t>
            </a:r>
            <a:r>
              <a:rPr lang="cs-CZ" sz="2400" dirty="0" smtClean="0">
                <a:latin typeface="Bookman Old Style" pitchFamily="18" charset="0"/>
              </a:rPr>
              <a:t>.</a:t>
            </a:r>
          </a:p>
          <a:p>
            <a:r>
              <a:rPr lang="cs-CZ" sz="2400" dirty="0" smtClean="0">
                <a:latin typeface="Bookman Old Style" pitchFamily="18" charset="0"/>
              </a:rPr>
              <a:t>K Ekvádoru patří i souostroví</a:t>
            </a:r>
          </a:p>
          <a:p>
            <a:r>
              <a:rPr lang="cs-CZ" sz="2400" dirty="0" smtClean="0">
                <a:latin typeface="Bookman Old Style" pitchFamily="18" charset="0"/>
              </a:rPr>
              <a:t>Galapágy v Tichém oceánu.</a:t>
            </a:r>
          </a:p>
          <a:p>
            <a:r>
              <a:rPr lang="cs-CZ" sz="2400" b="1" dirty="0" err="1" smtClean="0">
                <a:solidFill>
                  <a:srgbClr val="00B0F0"/>
                </a:solidFill>
                <a:latin typeface="Bookman Old Style" pitchFamily="18" charset="0"/>
              </a:rPr>
              <a:t>galapágo</a:t>
            </a:r>
            <a:r>
              <a:rPr lang="cs-CZ" sz="2400" b="1" dirty="0" smtClean="0">
                <a:solidFill>
                  <a:srgbClr val="00B0F0"/>
                </a:solidFill>
                <a:latin typeface="Bookman Old Style" pitchFamily="18" charset="0"/>
              </a:rPr>
              <a:t>  = želva</a:t>
            </a:r>
          </a:p>
          <a:p>
            <a:endParaRPr lang="cs-CZ" sz="2400" b="1" dirty="0">
              <a:latin typeface="Bookman Old Style" pitchFamily="18" charset="0"/>
            </a:endParaRPr>
          </a:p>
        </p:txBody>
      </p:sp>
      <p:pic>
        <p:nvPicPr>
          <p:cNvPr id="20482" name="Picture 2" descr="Soubor:Ecuador ingapirca inca ruins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716016" y="908721"/>
            <a:ext cx="4248472" cy="288032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724128" y="3717032"/>
            <a:ext cx="235192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Incká pevnost </a:t>
            </a:r>
            <a:r>
              <a:rPr lang="cs-CZ" sz="1600" dirty="0" err="1" smtClean="0"/>
              <a:t>Ingapirca</a:t>
            </a:r>
            <a:endParaRPr lang="cs-CZ" sz="1600" dirty="0"/>
          </a:p>
        </p:txBody>
      </p:sp>
      <p:pic>
        <p:nvPicPr>
          <p:cNvPr id="20484" name="Picture 4" descr="Soubor:Ecuador Chimborazo fromnorthwest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716016" y="4005064"/>
            <a:ext cx="4278180" cy="2592288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4716016" y="6519446"/>
            <a:ext cx="433561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 smtClean="0"/>
              <a:t>nejv</a:t>
            </a:r>
            <a:r>
              <a:rPr lang="cs-CZ" sz="1600" dirty="0" smtClean="0"/>
              <a:t>. bod – sopka Chimborazo (6 310 m.</a:t>
            </a:r>
            <a:r>
              <a:rPr lang="cs-CZ" sz="1600" dirty="0" err="1" smtClean="0"/>
              <a:t>n.m</a:t>
            </a:r>
            <a:r>
              <a:rPr lang="cs-CZ" sz="1600" dirty="0" smtClean="0"/>
              <a:t>.)</a:t>
            </a:r>
            <a:endParaRPr lang="cs-CZ" sz="1600" dirty="0"/>
          </a:p>
        </p:txBody>
      </p:sp>
      <p:pic>
        <p:nvPicPr>
          <p:cNvPr id="20486" name="Picture 6" descr="Soubor:Cotopaxi 02559.jpg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79512" y="3356992"/>
            <a:ext cx="4286250" cy="3240360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1187624" y="6519446"/>
            <a:ext cx="216745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pole vysoko v Andách</a:t>
            </a:r>
            <a:endParaRPr lang="cs-CZ" sz="1600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9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9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900" decel="100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900" decel="100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900" decel="100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900" decel="100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204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204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204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04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048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7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2048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699792" y="0"/>
            <a:ext cx="400141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  <a:latin typeface="Bookman Old Style" pitchFamily="18" charset="0"/>
              </a:rPr>
              <a:t>Památky UNESCO</a:t>
            </a:r>
            <a:endParaRPr lang="cs-CZ" sz="3200" b="1" dirty="0">
              <a:solidFill>
                <a:srgbClr val="00B0F0"/>
              </a:solidFill>
              <a:latin typeface="Bookman Old Style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788024" y="6519446"/>
            <a:ext cx="401744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hl. město – Quito a stratovulkán </a:t>
            </a:r>
            <a:r>
              <a:rPr lang="cs-CZ" sz="1600" dirty="0" err="1" smtClean="0"/>
              <a:t>Pichincha</a:t>
            </a:r>
            <a:endParaRPr lang="cs-CZ" sz="1600" dirty="0"/>
          </a:p>
        </p:txBody>
      </p:sp>
      <p:pic>
        <p:nvPicPr>
          <p:cNvPr id="21508" name="Picture 4" descr="Soubor:Pichincha desde Itchimbia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644008" y="3645024"/>
            <a:ext cx="4320480" cy="2901727"/>
          </a:xfrm>
          <a:prstGeom prst="rect">
            <a:avLst/>
          </a:prstGeom>
          <a:noFill/>
        </p:spPr>
      </p:pic>
      <p:pic>
        <p:nvPicPr>
          <p:cNvPr id="21510" name="Picture 6" descr="Soubor:Domes of the New Cathedral in Cuenca, Ecuador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644008" y="548680"/>
            <a:ext cx="4305741" cy="2772570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5652120" y="3284984"/>
            <a:ext cx="261161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 smtClean="0"/>
              <a:t>Cuenca</a:t>
            </a:r>
            <a:r>
              <a:rPr lang="cs-CZ" sz="1600" dirty="0" smtClean="0"/>
              <a:t> – kopule katedrály</a:t>
            </a:r>
            <a:endParaRPr lang="cs-CZ" sz="1600" dirty="0"/>
          </a:p>
        </p:txBody>
      </p:sp>
      <p:pic>
        <p:nvPicPr>
          <p:cNvPr id="21512" name="Picture 8" descr="Soubor:Galapagos-satellite-2002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179512" y="548680"/>
            <a:ext cx="4248472" cy="2808312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1187624" y="3356992"/>
            <a:ext cx="234230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Galapágy – </a:t>
            </a:r>
            <a:r>
              <a:rPr lang="cs-CZ" sz="1600" dirty="0" err="1" smtClean="0"/>
              <a:t>sat</a:t>
            </a:r>
            <a:r>
              <a:rPr lang="cs-CZ" sz="1600" dirty="0" smtClean="0"/>
              <a:t>. snímek</a:t>
            </a:r>
            <a:endParaRPr lang="cs-CZ" sz="1600" dirty="0"/>
          </a:p>
        </p:txBody>
      </p:sp>
      <p:pic>
        <p:nvPicPr>
          <p:cNvPr id="21514" name="Picture 10" descr="Soubor:Galapagos giant tortoise Geochelone elephantopus.jpg">
            <a:hlinkClick r:id="rId12"/>
          </p:cNvPr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179512" y="3645024"/>
            <a:ext cx="4269535" cy="2880320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1835696" y="6519446"/>
            <a:ext cx="117532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Želva sloní</a:t>
            </a:r>
            <a:endParaRPr lang="cs-CZ" sz="1600" dirty="0"/>
          </a:p>
        </p:txBody>
      </p:sp>
    </p:spTree>
  </p:cSld>
  <p:clrMapOvr>
    <a:masterClrMapping/>
  </p:clrMapOvr>
  <p:transition spd="slow">
    <p:push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15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15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15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15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15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15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15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15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15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15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95936" y="0"/>
            <a:ext cx="137409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  <a:latin typeface="Bookman Old Style" pitchFamily="18" charset="0"/>
              </a:rPr>
              <a:t>PERU</a:t>
            </a:r>
            <a:endParaRPr lang="cs-CZ" sz="3200" b="1" dirty="0">
              <a:solidFill>
                <a:schemeClr val="accent2">
                  <a:lumMod val="75000"/>
                </a:schemeClr>
              </a:solidFill>
              <a:latin typeface="Bookman Old Style" pitchFamily="18" charset="0"/>
            </a:endParaRPr>
          </a:p>
        </p:txBody>
      </p:sp>
      <p:pic>
        <p:nvPicPr>
          <p:cNvPr id="23554" name="Picture 2" descr="Soubor:99 - Machu Picchu - Juin 2009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3717032"/>
            <a:ext cx="8784976" cy="2850629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2915816" y="6519446"/>
            <a:ext cx="389882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Machu </a:t>
            </a:r>
            <a:r>
              <a:rPr lang="cs-CZ" sz="1600" dirty="0" err="1" smtClean="0"/>
              <a:t>Picchu</a:t>
            </a:r>
            <a:r>
              <a:rPr lang="cs-CZ" sz="1600" dirty="0" smtClean="0"/>
              <a:t> – celkový pohled a poloha</a:t>
            </a:r>
            <a:endParaRPr lang="cs-CZ" sz="1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83968" y="404664"/>
            <a:ext cx="5279009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Bookman Old Style" pitchFamily="18" charset="0"/>
              </a:rPr>
              <a:t>hl. město </a:t>
            </a:r>
            <a:r>
              <a:rPr lang="cs-CZ" sz="2400" dirty="0" smtClean="0">
                <a:latin typeface="Bookman Old Style" pitchFamily="18" charset="0"/>
              </a:rPr>
              <a:t>–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Lima</a:t>
            </a:r>
          </a:p>
          <a:p>
            <a:r>
              <a:rPr lang="cs-CZ" sz="2400" b="1" dirty="0" err="1" smtClean="0">
                <a:latin typeface="Bookman Old Style" pitchFamily="18" charset="0"/>
              </a:rPr>
              <a:t>úř</a:t>
            </a:r>
            <a:r>
              <a:rPr lang="cs-CZ" sz="2400" b="1" dirty="0" smtClean="0">
                <a:latin typeface="Bookman Old Style" pitchFamily="18" charset="0"/>
              </a:rPr>
              <a:t>. jazyk </a:t>
            </a:r>
            <a:r>
              <a:rPr lang="cs-CZ" sz="2400" dirty="0" smtClean="0">
                <a:latin typeface="Bookman Old Style" pitchFamily="18" charset="0"/>
              </a:rPr>
              <a:t>–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španělština</a:t>
            </a:r>
          </a:p>
          <a:p>
            <a:r>
              <a:rPr lang="cs-CZ" sz="2400" dirty="0" smtClean="0">
                <a:latin typeface="Bookman Old Style" pitchFamily="18" charset="0"/>
              </a:rPr>
              <a:t>        </a:t>
            </a:r>
            <a:r>
              <a:rPr lang="cs-CZ" sz="2400" dirty="0" err="1" smtClean="0">
                <a:solidFill>
                  <a:srgbClr val="FFFF00"/>
                </a:solidFill>
                <a:latin typeface="Bookman Old Style" pitchFamily="18" charset="0"/>
              </a:rPr>
              <a:t>kečuánstina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 a </a:t>
            </a:r>
            <a:r>
              <a:rPr lang="cs-CZ" sz="2400" dirty="0" err="1" smtClean="0">
                <a:solidFill>
                  <a:srgbClr val="FFFF00"/>
                </a:solidFill>
                <a:latin typeface="Bookman Old Style" pitchFamily="18" charset="0"/>
              </a:rPr>
              <a:t>ajmarština</a:t>
            </a:r>
            <a:endParaRPr lang="cs-CZ" sz="2400" dirty="0" smtClean="0">
              <a:solidFill>
                <a:srgbClr val="FFFF00"/>
              </a:solidFill>
              <a:latin typeface="Bookman Old Style" pitchFamily="18" charset="0"/>
            </a:endParaRPr>
          </a:p>
          <a:p>
            <a:r>
              <a:rPr lang="cs-CZ" sz="2400" b="1" dirty="0" smtClean="0">
                <a:latin typeface="Bookman Old Style" pitchFamily="18" charset="0"/>
              </a:rPr>
              <a:t>počet ob. </a:t>
            </a:r>
            <a:r>
              <a:rPr lang="cs-CZ" sz="2400" dirty="0" smtClean="0">
                <a:latin typeface="Bookman Old Style" pitchFamily="18" charset="0"/>
              </a:rPr>
              <a:t>– asi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28</a:t>
            </a:r>
            <a:r>
              <a:rPr lang="cs-CZ" sz="2400" b="1" dirty="0" smtClean="0">
                <a:solidFill>
                  <a:srgbClr val="FFFF00"/>
                </a:solidFill>
                <a:latin typeface="Bookman Old Style" pitchFamily="18" charset="0"/>
              </a:rPr>
              <a:t>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milionů</a:t>
            </a:r>
          </a:p>
          <a:p>
            <a:r>
              <a:rPr lang="cs-CZ" sz="2400" b="1" dirty="0" smtClean="0">
                <a:latin typeface="Bookman Old Style" pitchFamily="18" charset="0"/>
              </a:rPr>
              <a:t>st. zřízení </a:t>
            </a:r>
            <a:r>
              <a:rPr lang="cs-CZ" sz="2400" dirty="0" smtClean="0">
                <a:latin typeface="Bookman Old Style" pitchFamily="18" charset="0"/>
              </a:rPr>
              <a:t>–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prezidentská </a:t>
            </a:r>
            <a:r>
              <a:rPr lang="cs-CZ" sz="2400" dirty="0" err="1" smtClean="0">
                <a:solidFill>
                  <a:srgbClr val="FFFF00"/>
                </a:solidFill>
                <a:latin typeface="Bookman Old Style" pitchFamily="18" charset="0"/>
              </a:rPr>
              <a:t>rep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.</a:t>
            </a:r>
          </a:p>
          <a:p>
            <a:r>
              <a:rPr lang="cs-CZ" sz="2400" dirty="0" smtClean="0">
                <a:latin typeface="Bookman Old Style" pitchFamily="18" charset="0"/>
              </a:rPr>
              <a:t>Území Peru bylo centrem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říše</a:t>
            </a:r>
          </a:p>
          <a:p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Inků. </a:t>
            </a:r>
            <a:r>
              <a:rPr lang="cs-CZ" sz="2400" dirty="0" smtClean="0">
                <a:latin typeface="Bookman Old Style" pitchFamily="18" charset="0"/>
              </a:rPr>
              <a:t>V roce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1535</a:t>
            </a:r>
            <a:r>
              <a:rPr lang="cs-CZ" sz="2400" dirty="0" smtClean="0">
                <a:latin typeface="Bookman Old Style" pitchFamily="18" charset="0"/>
              </a:rPr>
              <a:t> ho dobyl </a:t>
            </a:r>
            <a:r>
              <a:rPr lang="cs-CZ" sz="2400" dirty="0" err="1" smtClean="0">
                <a:latin typeface="Bookman Old Style" pitchFamily="18" charset="0"/>
              </a:rPr>
              <a:t>šp</a:t>
            </a:r>
            <a:r>
              <a:rPr lang="cs-CZ" sz="2400" dirty="0" smtClean="0">
                <a:latin typeface="Bookman Old Style" pitchFamily="18" charset="0"/>
              </a:rPr>
              <a:t>.</a:t>
            </a:r>
          </a:p>
          <a:p>
            <a:r>
              <a:rPr lang="cs-CZ" sz="2400" dirty="0" smtClean="0">
                <a:latin typeface="Bookman Old Style" pitchFamily="18" charset="0"/>
              </a:rPr>
              <a:t>dobyvatel </a:t>
            </a:r>
            <a:r>
              <a:rPr lang="cs-CZ" sz="2400" dirty="0" err="1" smtClean="0">
                <a:solidFill>
                  <a:srgbClr val="FFFF00"/>
                </a:solidFill>
                <a:latin typeface="Bookman Old Style" pitchFamily="18" charset="0"/>
              </a:rPr>
              <a:t>Pizarro</a:t>
            </a:r>
            <a:r>
              <a:rPr lang="cs-CZ" sz="2400" dirty="0" smtClean="0">
                <a:latin typeface="Bookman Old Style" pitchFamily="18" charset="0"/>
              </a:rPr>
              <a:t> a založil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Limu </a:t>
            </a:r>
            <a:r>
              <a:rPr lang="cs-CZ" sz="2400" dirty="0" smtClean="0">
                <a:latin typeface="Bookman Old Style" pitchFamily="18" charset="0"/>
              </a:rPr>
              <a:t> </a:t>
            </a:r>
            <a:endParaRPr lang="cs-CZ" sz="2400" dirty="0">
              <a:latin typeface="Bookman Old Style" pitchFamily="18" charset="0"/>
            </a:endParaRPr>
          </a:p>
        </p:txBody>
      </p:sp>
      <p:pic>
        <p:nvPicPr>
          <p:cNvPr id="3074" name="Picture 2" descr="Soubor:Huascaran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9513" y="548680"/>
            <a:ext cx="4104456" cy="2808312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-828600" y="3356992"/>
            <a:ext cx="546656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              nejvyšší bod - Nevado </a:t>
            </a:r>
            <a:r>
              <a:rPr lang="cs-CZ" sz="1600" dirty="0" err="1" smtClean="0"/>
              <a:t>Huascaran</a:t>
            </a:r>
            <a:r>
              <a:rPr lang="cs-CZ" sz="1600" dirty="0" smtClean="0"/>
              <a:t> (6 768 m.</a:t>
            </a:r>
            <a:r>
              <a:rPr lang="cs-CZ" sz="1600" dirty="0" err="1" smtClean="0"/>
              <a:t>n.m</a:t>
            </a:r>
            <a:r>
              <a:rPr lang="cs-CZ" sz="1600" dirty="0" smtClean="0"/>
              <a:t>.)</a:t>
            </a:r>
            <a:endParaRPr lang="cs-CZ" sz="1600" dirty="0"/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57" dur="3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58" dur="100" decel="50000" autoRev="1" fill="hold">
                                          <p:stCondLst>
                                            <p:cond delay="30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59" dur="100" decel="100000" autoRev="1" fill="hold">
                                          <p:stCondLst>
                                            <p:cond delay="30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60" dur="100" decel="100000" autoRev="1" fill="hold">
                                          <p:stCondLst>
                                            <p:cond delay="30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99792" y="0"/>
            <a:ext cx="400141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  <a:latin typeface="Bookman Old Style" pitchFamily="18" charset="0"/>
              </a:rPr>
              <a:t>Památky UNESCO</a:t>
            </a:r>
            <a:endParaRPr lang="cs-CZ" sz="3200" b="1" dirty="0">
              <a:solidFill>
                <a:srgbClr val="00B0F0"/>
              </a:solidFill>
              <a:latin typeface="Bookman Old Style" pitchFamily="18" charset="0"/>
            </a:endParaRPr>
          </a:p>
        </p:txBody>
      </p:sp>
      <p:pic>
        <p:nvPicPr>
          <p:cNvPr id="24578" name="Picture 2" descr="Soubor:Peru Machu Picchu Sunrise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88024" y="548680"/>
            <a:ext cx="4142234" cy="5976664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4703361" y="6519446"/>
            <a:ext cx="444063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Machu </a:t>
            </a:r>
            <a:r>
              <a:rPr lang="cs-CZ" sz="1600" dirty="0" err="1" smtClean="0"/>
              <a:t>Picchu</a:t>
            </a:r>
            <a:r>
              <a:rPr lang="cs-CZ" sz="1600" dirty="0" smtClean="0"/>
              <a:t> – starobylé ztracené město Inků</a:t>
            </a:r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43608" y="6519446"/>
            <a:ext cx="295625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 smtClean="0"/>
              <a:t>Areguipa</a:t>
            </a:r>
            <a:r>
              <a:rPr lang="cs-CZ" sz="1600" dirty="0" smtClean="0"/>
              <a:t> – historické centrum </a:t>
            </a:r>
            <a:endParaRPr lang="cs-CZ" sz="1600" dirty="0"/>
          </a:p>
        </p:txBody>
      </p:sp>
      <p:pic>
        <p:nvPicPr>
          <p:cNvPr id="24582" name="Picture 6" descr="Soubor:Chanchan fishnet ruins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9512" y="548681"/>
            <a:ext cx="4392488" cy="2880320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971600" y="3429000"/>
            <a:ext cx="266932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 smtClean="0"/>
              <a:t>Chan</a:t>
            </a:r>
            <a:r>
              <a:rPr lang="cs-CZ" sz="1600" dirty="0" smtClean="0"/>
              <a:t> </a:t>
            </a:r>
            <a:r>
              <a:rPr lang="cs-CZ" sz="1600" dirty="0" err="1" smtClean="0"/>
              <a:t>chan</a:t>
            </a:r>
            <a:r>
              <a:rPr lang="cs-CZ" sz="1600" dirty="0" smtClean="0"/>
              <a:t> – kultura </a:t>
            </a:r>
            <a:r>
              <a:rPr lang="cs-CZ" sz="1600" dirty="0" err="1" smtClean="0"/>
              <a:t>Chimů</a:t>
            </a:r>
            <a:endParaRPr lang="cs-CZ" sz="1600" dirty="0"/>
          </a:p>
        </p:txBody>
      </p:sp>
      <p:pic>
        <p:nvPicPr>
          <p:cNvPr id="9" name="Picture 8" descr="Soubor:Arequipa-plaza-armas-c01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79512" y="3861048"/>
            <a:ext cx="4407748" cy="266429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lu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45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45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45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45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0" dur="1000"/>
                                        <p:tgtEl>
                                          <p:spTgt spid="2457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2" descr="Soubor:NazcaLinesMonkey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716016" y="260648"/>
            <a:ext cx="4248472" cy="3024336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4788024" y="3284984"/>
            <a:ext cx="423224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 smtClean="0"/>
              <a:t>Geoglyfy</a:t>
            </a:r>
            <a:r>
              <a:rPr lang="cs-CZ" sz="1600" dirty="0" smtClean="0"/>
              <a:t> (obrazce) na planině </a:t>
            </a:r>
            <a:r>
              <a:rPr lang="cs-CZ" sz="1600" dirty="0" err="1" smtClean="0"/>
              <a:t>Nazca</a:t>
            </a:r>
            <a:r>
              <a:rPr lang="cs-CZ" sz="1600" dirty="0" smtClean="0"/>
              <a:t> - opice</a:t>
            </a:r>
            <a:endParaRPr lang="cs-CZ" sz="1600" dirty="0"/>
          </a:p>
        </p:txBody>
      </p:sp>
      <p:pic>
        <p:nvPicPr>
          <p:cNvPr id="25604" name="Picture 4" descr="Soubor:Peru Bolivia (517)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716016" y="3573016"/>
            <a:ext cx="4259966" cy="295232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580112" y="6519446"/>
            <a:ext cx="241925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Národní park </a:t>
            </a:r>
            <a:r>
              <a:rPr lang="cs-CZ" sz="1600" dirty="0" err="1" smtClean="0"/>
              <a:t>Huascarán</a:t>
            </a:r>
            <a:endParaRPr lang="cs-CZ" sz="1600" dirty="0"/>
          </a:p>
        </p:txBody>
      </p:sp>
      <p:pic>
        <p:nvPicPr>
          <p:cNvPr id="25606" name="Picture 6" descr="Soubor:Cuzco Plaza de Armas medium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79512" y="260648"/>
            <a:ext cx="4356462" cy="3024336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1259632" y="3284984"/>
            <a:ext cx="243034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Cuzco – Plaza de </a:t>
            </a:r>
            <a:r>
              <a:rPr lang="cs-CZ" sz="1600" dirty="0" err="1" smtClean="0"/>
              <a:t>Armas</a:t>
            </a:r>
            <a:endParaRPr lang="cs-CZ" sz="1600" dirty="0"/>
          </a:p>
        </p:txBody>
      </p:sp>
      <p:pic>
        <p:nvPicPr>
          <p:cNvPr id="9" name="Picture 4" descr="Soubor:Lima Plaza Mayor1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79512" y="3573016"/>
            <a:ext cx="4403981" cy="2952328"/>
          </a:xfrm>
          <a:prstGeom prst="rect">
            <a:avLst/>
          </a:prstGeom>
          <a:noFill/>
        </p:spPr>
      </p:pic>
      <p:sp>
        <p:nvSpPr>
          <p:cNvPr id="10" name="Obdélník 9"/>
          <p:cNvSpPr/>
          <p:nvPr/>
        </p:nvSpPr>
        <p:spPr>
          <a:xfrm>
            <a:off x="1043608" y="6519446"/>
            <a:ext cx="3132207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Lima – nám. Plaza </a:t>
            </a:r>
            <a:r>
              <a:rPr lang="cs-CZ" sz="1600" dirty="0" err="1" smtClean="0"/>
              <a:t>Mayor</a:t>
            </a:r>
            <a:endParaRPr lang="cs-CZ" sz="1600" dirty="0"/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2560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56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56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560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560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635896" y="0"/>
            <a:ext cx="19880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  <a:latin typeface="Bookman Old Style" pitchFamily="18" charset="0"/>
              </a:rPr>
              <a:t>BOLÍVIE</a:t>
            </a:r>
            <a:endParaRPr lang="cs-CZ" sz="3200" b="1" dirty="0">
              <a:solidFill>
                <a:schemeClr val="accent2">
                  <a:lumMod val="75000"/>
                </a:schemeClr>
              </a:solidFill>
              <a:latin typeface="Bookman Old Style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548680"/>
            <a:ext cx="4767652" cy="41549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Bookman Old Style" pitchFamily="18" charset="0"/>
              </a:rPr>
              <a:t>hl. město </a:t>
            </a:r>
            <a:r>
              <a:rPr lang="cs-CZ" sz="2400" dirty="0" smtClean="0">
                <a:latin typeface="Bookman Old Style" pitchFamily="18" charset="0"/>
              </a:rPr>
              <a:t>–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Sucre</a:t>
            </a:r>
          </a:p>
          <a:p>
            <a:r>
              <a:rPr lang="cs-CZ" sz="2400" b="1" dirty="0" smtClean="0">
                <a:latin typeface="Bookman Old Style" pitchFamily="18" charset="0"/>
              </a:rPr>
              <a:t>počet ob. </a:t>
            </a:r>
            <a:r>
              <a:rPr lang="cs-CZ" sz="2400" dirty="0" smtClean="0">
                <a:latin typeface="Bookman Old Style" pitchFamily="18" charset="0"/>
              </a:rPr>
              <a:t>– asi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9 milionů</a:t>
            </a:r>
          </a:p>
          <a:p>
            <a:r>
              <a:rPr lang="cs-CZ" sz="2400" b="1" dirty="0" err="1" smtClean="0">
                <a:latin typeface="Bookman Old Style" pitchFamily="18" charset="0"/>
              </a:rPr>
              <a:t>úř</a:t>
            </a:r>
            <a:r>
              <a:rPr lang="cs-CZ" sz="2400" b="1" dirty="0" smtClean="0">
                <a:latin typeface="Bookman Old Style" pitchFamily="18" charset="0"/>
              </a:rPr>
              <a:t>. jazyk </a:t>
            </a:r>
            <a:r>
              <a:rPr lang="cs-CZ" sz="2400" dirty="0" smtClean="0">
                <a:latin typeface="Bookman Old Style" pitchFamily="18" charset="0"/>
              </a:rPr>
              <a:t>–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španělština</a:t>
            </a:r>
            <a:r>
              <a:rPr lang="cs-CZ" sz="2400" dirty="0" smtClean="0">
                <a:latin typeface="Bookman Old Style" pitchFamily="18" charset="0"/>
              </a:rPr>
              <a:t> a </a:t>
            </a:r>
          </a:p>
          <a:p>
            <a:r>
              <a:rPr lang="cs-CZ" sz="2400" dirty="0" smtClean="0">
                <a:latin typeface="Bookman Old Style" pitchFamily="18" charset="0"/>
              </a:rPr>
              <a:t>dalších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34</a:t>
            </a:r>
            <a:r>
              <a:rPr lang="cs-CZ" sz="2400" dirty="0" smtClean="0">
                <a:latin typeface="Bookman Old Style" pitchFamily="18" charset="0"/>
              </a:rPr>
              <a:t> indiánských jazyků</a:t>
            </a:r>
          </a:p>
          <a:p>
            <a:r>
              <a:rPr lang="cs-CZ" sz="2400" b="1" dirty="0" smtClean="0">
                <a:latin typeface="Bookman Old Style" pitchFamily="18" charset="0"/>
              </a:rPr>
              <a:t>st. zřízen</a:t>
            </a:r>
            <a:r>
              <a:rPr lang="cs-CZ" sz="2400" dirty="0" smtClean="0">
                <a:latin typeface="Bookman Old Style" pitchFamily="18" charset="0"/>
              </a:rPr>
              <a:t>í –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prezidentská </a:t>
            </a:r>
            <a:r>
              <a:rPr lang="cs-CZ" sz="2400" dirty="0" err="1" smtClean="0">
                <a:solidFill>
                  <a:srgbClr val="FFFF00"/>
                </a:solidFill>
                <a:latin typeface="Bookman Old Style" pitchFamily="18" charset="0"/>
              </a:rPr>
              <a:t>rep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.</a:t>
            </a:r>
          </a:p>
          <a:p>
            <a:r>
              <a:rPr lang="cs-CZ" sz="2400" dirty="0" smtClean="0">
                <a:latin typeface="Bookman Old Style" pitchFamily="18" charset="0"/>
              </a:rPr>
              <a:t>Patří k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nejchudším</a:t>
            </a:r>
            <a:r>
              <a:rPr lang="cs-CZ" sz="2400" dirty="0" smtClean="0">
                <a:latin typeface="Bookman Old Style" pitchFamily="18" charset="0"/>
              </a:rPr>
              <a:t> a nejméně</a:t>
            </a:r>
          </a:p>
          <a:p>
            <a:r>
              <a:rPr lang="cs-CZ" sz="2400" dirty="0" smtClean="0">
                <a:latin typeface="Bookman Old Style" pitchFamily="18" charset="0"/>
              </a:rPr>
              <a:t>rozvinutým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státům Ameriky.</a:t>
            </a:r>
          </a:p>
          <a:p>
            <a:r>
              <a:rPr lang="cs-CZ" sz="2400" dirty="0" smtClean="0">
                <a:latin typeface="Bookman Old Style" pitchFamily="18" charset="0"/>
              </a:rPr>
              <a:t>Země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nemá přístup k oceánu.</a:t>
            </a:r>
          </a:p>
          <a:p>
            <a:endParaRPr lang="cs-CZ" sz="2400" dirty="0" smtClean="0">
              <a:latin typeface="Bookman Old Style" pitchFamily="18" charset="0"/>
            </a:endParaRPr>
          </a:p>
          <a:p>
            <a:r>
              <a:rPr lang="cs-CZ" sz="2400" dirty="0" smtClean="0">
                <a:latin typeface="Bookman Old Style" pitchFamily="18" charset="0"/>
              </a:rPr>
              <a:t>   </a:t>
            </a:r>
          </a:p>
          <a:p>
            <a:r>
              <a:rPr lang="cs-CZ" sz="2400" b="1" dirty="0" smtClean="0">
                <a:latin typeface="Bookman Old Style" pitchFamily="18" charset="0"/>
              </a:rPr>
              <a:t> </a:t>
            </a:r>
            <a:endParaRPr lang="cs-CZ" sz="2400" b="1" dirty="0">
              <a:latin typeface="Bookman Old Style" pitchFamily="18" charset="0"/>
            </a:endParaRPr>
          </a:p>
        </p:txBody>
      </p:sp>
      <p:pic>
        <p:nvPicPr>
          <p:cNvPr id="27650" name="Picture 2" descr="Soubor:Nevado Sajama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44008" y="548681"/>
            <a:ext cx="4320480" cy="295232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644008" y="3501008"/>
            <a:ext cx="436209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nejvyšší bod - Nevado </a:t>
            </a:r>
            <a:r>
              <a:rPr lang="cs-CZ" sz="1600" dirty="0" err="1" smtClean="0"/>
              <a:t>Sajama</a:t>
            </a:r>
            <a:r>
              <a:rPr lang="cs-CZ" sz="1600" dirty="0" smtClean="0"/>
              <a:t> (6 542 m.</a:t>
            </a:r>
            <a:r>
              <a:rPr lang="cs-CZ" sz="1600" dirty="0" err="1" smtClean="0"/>
              <a:t>n.m</a:t>
            </a:r>
            <a:r>
              <a:rPr lang="cs-CZ" sz="1600" dirty="0" smtClean="0"/>
              <a:t>.)</a:t>
            </a:r>
            <a:endParaRPr lang="cs-CZ" sz="1600" dirty="0"/>
          </a:p>
        </p:txBody>
      </p:sp>
      <p:pic>
        <p:nvPicPr>
          <p:cNvPr id="27652" name="Picture 4" descr="Soubor:Bolivie-Salar de Uyuni-MT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644008" y="3789040"/>
            <a:ext cx="4341137" cy="2736304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4716016" y="6519446"/>
            <a:ext cx="428835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 smtClean="0"/>
              <a:t>Salar</a:t>
            </a:r>
            <a:r>
              <a:rPr lang="cs-CZ" sz="1600" dirty="0" smtClean="0"/>
              <a:t> de </a:t>
            </a:r>
            <a:r>
              <a:rPr lang="cs-CZ" sz="1600" dirty="0" err="1" smtClean="0"/>
              <a:t>Uyuni</a:t>
            </a:r>
            <a:r>
              <a:rPr lang="cs-CZ" sz="1600" dirty="0" smtClean="0"/>
              <a:t> – </a:t>
            </a:r>
            <a:r>
              <a:rPr lang="cs-CZ" sz="1600" dirty="0" smtClean="0"/>
              <a:t>největší </a:t>
            </a:r>
            <a:r>
              <a:rPr lang="cs-CZ" sz="1600" dirty="0" smtClean="0"/>
              <a:t>solná pláň na světě</a:t>
            </a:r>
            <a:endParaRPr lang="cs-CZ" sz="1600" dirty="0"/>
          </a:p>
        </p:txBody>
      </p:sp>
      <p:pic>
        <p:nvPicPr>
          <p:cNvPr id="27654" name="Picture 6" descr="Soubor:Llama en la laguna Colorada Potosí Bolivia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79512" y="3789040"/>
            <a:ext cx="4248472" cy="2736304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1475656" y="6519446"/>
            <a:ext cx="164179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 smtClean="0"/>
              <a:t>Altiplano</a:t>
            </a:r>
            <a:r>
              <a:rPr lang="cs-CZ" sz="1600" dirty="0" smtClean="0"/>
              <a:t> – údolí</a:t>
            </a:r>
            <a:endParaRPr lang="cs-CZ" sz="1600" dirty="0"/>
          </a:p>
        </p:txBody>
      </p:sp>
    </p:spTree>
  </p:cSld>
  <p:clrMapOvr>
    <a:masterClrMapping/>
  </p:clrMapOvr>
  <p:transition spd="slow"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9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9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900" decel="100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900" decel="100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900" decel="100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900" decel="100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900" decel="100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2765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276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276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276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276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276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276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276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276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Picture 2" descr="Soubor:Cataratas Arcoiris Bolivia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644008" y="3573016"/>
            <a:ext cx="4351015" cy="298971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4804222" y="6519446"/>
            <a:ext cx="433977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vodopád </a:t>
            </a:r>
            <a:r>
              <a:rPr lang="cs-CZ" sz="1600" dirty="0" err="1" smtClean="0"/>
              <a:t>Arcoiris</a:t>
            </a:r>
            <a:r>
              <a:rPr lang="cs-CZ" sz="1600" dirty="0" smtClean="0"/>
              <a:t> – N.P. </a:t>
            </a:r>
            <a:r>
              <a:rPr lang="cs-CZ" sz="1600" dirty="0" err="1" smtClean="0"/>
              <a:t>Noel</a:t>
            </a:r>
            <a:r>
              <a:rPr lang="cs-CZ" sz="1600" dirty="0" smtClean="0"/>
              <a:t> </a:t>
            </a:r>
            <a:r>
              <a:rPr lang="cs-CZ" sz="1600" dirty="0" err="1" smtClean="0"/>
              <a:t>Kempff</a:t>
            </a:r>
            <a:r>
              <a:rPr lang="cs-CZ" sz="1600" dirty="0" smtClean="0"/>
              <a:t> </a:t>
            </a:r>
            <a:r>
              <a:rPr lang="cs-CZ" sz="1600" dirty="0" err="1" smtClean="0"/>
              <a:t>Mercado</a:t>
            </a:r>
            <a:endParaRPr lang="cs-CZ" sz="1600" dirty="0"/>
          </a:p>
        </p:txBody>
      </p:sp>
      <p:pic>
        <p:nvPicPr>
          <p:cNvPr id="28676" name="Picture 4" descr="Soubor:Tiwanaku - Eingangstor zur Kalasaya-Plattform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79512" y="3573016"/>
            <a:ext cx="4320480" cy="299841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899592" y="6519446"/>
            <a:ext cx="296786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 smtClean="0"/>
              <a:t>Tiwanaku</a:t>
            </a:r>
            <a:r>
              <a:rPr lang="cs-CZ" sz="1600" dirty="0" smtClean="0"/>
              <a:t> – chrám </a:t>
            </a:r>
            <a:r>
              <a:rPr lang="cs-CZ" sz="1600" dirty="0" err="1" smtClean="0"/>
              <a:t>Kalasasaya</a:t>
            </a:r>
            <a:endParaRPr lang="cs-CZ" sz="1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699792" y="0"/>
            <a:ext cx="400141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  <a:latin typeface="Bookman Old Style" pitchFamily="18" charset="0"/>
              </a:rPr>
              <a:t>Památky UNESCO</a:t>
            </a:r>
            <a:endParaRPr lang="cs-CZ" sz="3200" b="1" dirty="0">
              <a:solidFill>
                <a:srgbClr val="00B0F0"/>
              </a:solidFill>
              <a:latin typeface="Bookman Old Style" pitchFamily="18" charset="0"/>
            </a:endParaRPr>
          </a:p>
        </p:txBody>
      </p:sp>
      <p:pic>
        <p:nvPicPr>
          <p:cNvPr id="28678" name="Picture 6" descr="Soubor:Potosi Street Scene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644008" y="548680"/>
            <a:ext cx="4320480" cy="2736304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5652120" y="3284984"/>
            <a:ext cx="238719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 smtClean="0"/>
              <a:t>Potosí</a:t>
            </a:r>
            <a:r>
              <a:rPr lang="cs-CZ" sz="1600" dirty="0" smtClean="0"/>
              <a:t> – hornické město</a:t>
            </a:r>
            <a:endParaRPr lang="cs-CZ" sz="1600" dirty="0"/>
          </a:p>
        </p:txBody>
      </p:sp>
      <p:pic>
        <p:nvPicPr>
          <p:cNvPr id="28680" name="Picture 8" descr="Soubor:San José de Chiquitos 001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79512" y="548680"/>
            <a:ext cx="4342977" cy="2732560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971600" y="3284984"/>
            <a:ext cx="265810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Jezuitské misie – San </a:t>
            </a:r>
            <a:r>
              <a:rPr lang="cs-CZ" sz="1600" dirty="0" err="1" smtClean="0"/>
              <a:t>José</a:t>
            </a:r>
            <a:endParaRPr lang="cs-CZ" sz="1600" dirty="0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8680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8680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86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86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86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867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2867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7" dur="1000"/>
                                        <p:tgtEl>
                                          <p:spTgt spid="2867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79512" y="764704"/>
            <a:ext cx="2232248" cy="11304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2">
                    <a:lumMod val="50000"/>
                  </a:schemeClr>
                </a:solidFill>
                <a:latin typeface="Bookman Old Style" pitchFamily="18" charset="0"/>
              </a:rPr>
              <a:t>ROVNÍK</a:t>
            </a:r>
            <a:endParaRPr lang="cs-CZ" sz="3600" b="1" dirty="0">
              <a:solidFill>
                <a:schemeClr val="tx2">
                  <a:lumMod val="50000"/>
                </a:schemeClr>
              </a:solidFill>
              <a:latin typeface="Bookman Old Style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0"/>
            <a:ext cx="854112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2">
                    <a:lumMod val="75000"/>
                  </a:schemeClr>
                </a:solidFill>
                <a:latin typeface="Bookman Old Style" pitchFamily="18" charset="0"/>
              </a:rPr>
              <a:t>Rovnoběžka, na které leží Ekvádor</a:t>
            </a:r>
            <a:endParaRPr lang="cs-CZ" sz="3600" b="1" dirty="0">
              <a:solidFill>
                <a:schemeClr val="accent2">
                  <a:lumMod val="75000"/>
                </a:schemeClr>
              </a:solidFill>
              <a:latin typeface="Bookman Old Style" pitchFamily="18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483768" y="764704"/>
            <a:ext cx="3240360" cy="11304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2">
                    <a:lumMod val="50000"/>
                  </a:schemeClr>
                </a:solidFill>
                <a:latin typeface="Bookman Old Style" pitchFamily="18" charset="0"/>
              </a:rPr>
              <a:t>OBRATNÍK RAKA</a:t>
            </a:r>
            <a:endParaRPr lang="cs-CZ" sz="3600" b="1" dirty="0">
              <a:solidFill>
                <a:schemeClr val="tx2">
                  <a:lumMod val="50000"/>
                </a:schemeClr>
              </a:solidFill>
              <a:latin typeface="Bookman Old Style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5796136" y="764704"/>
            <a:ext cx="3203848" cy="11304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2">
                    <a:lumMod val="50000"/>
                  </a:schemeClr>
                </a:solidFill>
                <a:latin typeface="Bookman Old Style" pitchFamily="18" charset="0"/>
              </a:rPr>
              <a:t>OBRATNÍK KOZOROHA</a:t>
            </a:r>
            <a:endParaRPr lang="cs-CZ" sz="3600" b="1" dirty="0">
              <a:solidFill>
                <a:schemeClr val="tx2">
                  <a:lumMod val="50000"/>
                </a:schemeClr>
              </a:solidFill>
              <a:latin typeface="Bookman Old Style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80062" y="2276872"/>
            <a:ext cx="876393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2">
                    <a:lumMod val="75000"/>
                  </a:schemeClr>
                </a:solidFill>
                <a:latin typeface="Bookman Old Style" pitchFamily="18" charset="0"/>
              </a:rPr>
              <a:t>Droga, která se vyrábí z lístků koky</a:t>
            </a:r>
            <a:endParaRPr lang="cs-CZ" sz="3600" b="1" dirty="0">
              <a:solidFill>
                <a:schemeClr val="accent2">
                  <a:lumMod val="75000"/>
                </a:schemeClr>
              </a:solidFill>
              <a:latin typeface="Bookman Old Style" pitchFamily="18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3131840" y="3140968"/>
            <a:ext cx="2520280" cy="11304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2">
                    <a:lumMod val="50000"/>
                  </a:schemeClr>
                </a:solidFill>
                <a:latin typeface="Bookman Old Style" pitchFamily="18" charset="0"/>
              </a:rPr>
              <a:t>KOKAIN</a:t>
            </a:r>
            <a:endParaRPr lang="cs-CZ" sz="3600" b="1" dirty="0">
              <a:solidFill>
                <a:schemeClr val="tx2">
                  <a:lumMod val="50000"/>
                </a:schemeClr>
              </a:solidFill>
              <a:latin typeface="Bookman Old Style" pitchFamily="18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251520" y="3140968"/>
            <a:ext cx="2520280" cy="11304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2">
                    <a:lumMod val="50000"/>
                  </a:schemeClr>
                </a:solidFill>
                <a:latin typeface="Bookman Old Style" pitchFamily="18" charset="0"/>
              </a:rPr>
              <a:t>HEROIN</a:t>
            </a:r>
            <a:endParaRPr lang="cs-CZ" sz="3600" b="1" dirty="0">
              <a:solidFill>
                <a:schemeClr val="tx2">
                  <a:lumMod val="50000"/>
                </a:schemeClr>
              </a:solidFill>
              <a:latin typeface="Bookman Old Style" pitchFamily="18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6084168" y="3140968"/>
            <a:ext cx="2808312" cy="11304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2">
                    <a:lumMod val="50000"/>
                  </a:schemeClr>
                </a:solidFill>
                <a:latin typeface="Bookman Old Style" pitchFamily="18" charset="0"/>
              </a:rPr>
              <a:t>PERVITIN</a:t>
            </a:r>
            <a:endParaRPr lang="cs-CZ" sz="3600" b="1" dirty="0">
              <a:solidFill>
                <a:schemeClr val="tx2">
                  <a:lumMod val="50000"/>
                </a:schemeClr>
              </a:solidFill>
              <a:latin typeface="Bookman Old Style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907704" y="4581128"/>
            <a:ext cx="581922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2">
                    <a:lumMod val="75000"/>
                  </a:schemeClr>
                </a:solidFill>
                <a:latin typeface="Bookman Old Style" pitchFamily="18" charset="0"/>
              </a:rPr>
              <a:t>Hlavní město Kolumbie</a:t>
            </a:r>
            <a:endParaRPr lang="cs-CZ" sz="3600" b="1" dirty="0">
              <a:solidFill>
                <a:schemeClr val="accent2">
                  <a:lumMod val="75000"/>
                </a:schemeClr>
              </a:solidFill>
              <a:latin typeface="Bookman Old Style" pitchFamily="18" charset="0"/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251520" y="5373216"/>
            <a:ext cx="2520280" cy="11304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2">
                    <a:lumMod val="50000"/>
                  </a:schemeClr>
                </a:solidFill>
                <a:latin typeface="Bookman Old Style" pitchFamily="18" charset="0"/>
              </a:rPr>
              <a:t>LIMA</a:t>
            </a:r>
            <a:endParaRPr lang="cs-CZ" sz="3600" b="1" dirty="0">
              <a:solidFill>
                <a:schemeClr val="tx2">
                  <a:lumMod val="50000"/>
                </a:schemeClr>
              </a:solidFill>
              <a:latin typeface="Bookman Old Style" pitchFamily="18" charset="0"/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3275856" y="5373216"/>
            <a:ext cx="2520280" cy="11304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2">
                    <a:lumMod val="50000"/>
                  </a:schemeClr>
                </a:solidFill>
                <a:latin typeface="Bookman Old Style" pitchFamily="18" charset="0"/>
              </a:rPr>
              <a:t>LA PAZ</a:t>
            </a:r>
            <a:endParaRPr lang="cs-CZ" sz="3600" b="1" dirty="0">
              <a:solidFill>
                <a:schemeClr val="tx2">
                  <a:lumMod val="50000"/>
                </a:schemeClr>
              </a:solidFill>
              <a:latin typeface="Bookman Old Style" pitchFamily="18" charset="0"/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6372200" y="5373216"/>
            <a:ext cx="2520280" cy="11304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2">
                    <a:lumMod val="50000"/>
                  </a:schemeClr>
                </a:solidFill>
                <a:latin typeface="Bookman Old Style" pitchFamily="18" charset="0"/>
              </a:rPr>
              <a:t>BOGOTÁ</a:t>
            </a:r>
            <a:endParaRPr lang="cs-CZ" sz="3600" b="1" dirty="0">
              <a:solidFill>
                <a:schemeClr val="tx2">
                  <a:lumMod val="50000"/>
                </a:schemeClr>
              </a:solidFill>
              <a:latin typeface="Bookman Old Style" pitchFamily="18" charset="0"/>
            </a:endParaRPr>
          </a:p>
        </p:txBody>
      </p:sp>
    </p:spTree>
  </p:cSld>
  <p:clrMapOvr>
    <a:masterClrMapping/>
  </p:clrMapOvr>
  <p:transition>
    <p:cut thruBlk="1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7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" decel="100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7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" decel="100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7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" decel="100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7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" decel="100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7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" decel="100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37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" decel="100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8" grpId="0" animBg="1"/>
      <p:bldP spid="9" grpId="0" animBg="1"/>
      <p:bldP spid="11" grpId="0" animBg="1"/>
      <p:bldP spid="12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0"/>
            <a:ext cx="747512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2">
                    <a:lumMod val="75000"/>
                  </a:schemeClr>
                </a:solidFill>
                <a:latin typeface="Bookman Old Style" pitchFamily="18" charset="0"/>
              </a:rPr>
              <a:t>Stát, kterému patří Galapágy </a:t>
            </a:r>
            <a:endParaRPr lang="cs-CZ" sz="3600" b="1" dirty="0">
              <a:solidFill>
                <a:schemeClr val="accent2">
                  <a:lumMod val="75000"/>
                </a:schemeClr>
              </a:solidFill>
              <a:latin typeface="Bookman Old Style" pitchFamily="18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79512" y="836712"/>
            <a:ext cx="2448272" cy="11304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2">
                    <a:lumMod val="50000"/>
                  </a:schemeClr>
                </a:solidFill>
                <a:latin typeface="Bookman Old Style" pitchFamily="18" charset="0"/>
              </a:rPr>
              <a:t>PERU</a:t>
            </a:r>
            <a:endParaRPr lang="cs-CZ" sz="3600" b="1" dirty="0">
              <a:solidFill>
                <a:schemeClr val="tx2">
                  <a:lumMod val="50000"/>
                </a:schemeClr>
              </a:solidFill>
              <a:latin typeface="Bookman Old Style" pitchFamily="18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987824" y="836712"/>
            <a:ext cx="2808312" cy="11304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2">
                    <a:lumMod val="50000"/>
                  </a:schemeClr>
                </a:solidFill>
                <a:latin typeface="Bookman Old Style" pitchFamily="18" charset="0"/>
              </a:rPr>
              <a:t>EKVÁDOR</a:t>
            </a:r>
            <a:endParaRPr lang="cs-CZ" sz="3600" b="1" dirty="0">
              <a:solidFill>
                <a:schemeClr val="tx2">
                  <a:lumMod val="50000"/>
                </a:schemeClr>
              </a:solidFill>
              <a:latin typeface="Bookman Old Style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6156176" y="836712"/>
            <a:ext cx="2808312" cy="11304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2">
                    <a:lumMod val="50000"/>
                  </a:schemeClr>
                </a:solidFill>
                <a:latin typeface="Bookman Old Style" pitchFamily="18" charset="0"/>
              </a:rPr>
              <a:t>BOLÍVIE</a:t>
            </a:r>
            <a:endParaRPr lang="cs-CZ" sz="3600" b="1" dirty="0">
              <a:solidFill>
                <a:schemeClr val="tx2">
                  <a:lumMod val="50000"/>
                </a:schemeClr>
              </a:solidFill>
              <a:latin typeface="Bookman Old Style" pitchFamily="18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5868144" y="5373216"/>
            <a:ext cx="3096344" cy="11304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2">
                    <a:lumMod val="50000"/>
                  </a:schemeClr>
                </a:solidFill>
                <a:latin typeface="Bookman Old Style" pitchFamily="18" charset="0"/>
              </a:rPr>
              <a:t>ALTIPLANO</a:t>
            </a:r>
            <a:endParaRPr lang="cs-CZ" sz="3600" b="1" dirty="0">
              <a:solidFill>
                <a:schemeClr val="tx2">
                  <a:lumMod val="50000"/>
                </a:schemeClr>
              </a:solidFill>
              <a:latin typeface="Bookman Old Style" pitchFamily="18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2843808" y="5373216"/>
            <a:ext cx="2808312" cy="11304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2">
                    <a:lumMod val="50000"/>
                  </a:schemeClr>
                </a:solidFill>
                <a:latin typeface="Bookman Old Style" pitchFamily="18" charset="0"/>
              </a:rPr>
              <a:t>POTOSÍ</a:t>
            </a:r>
            <a:endParaRPr lang="cs-CZ" sz="3600" b="1" dirty="0">
              <a:solidFill>
                <a:schemeClr val="tx2">
                  <a:lumMod val="50000"/>
                </a:schemeClr>
              </a:solidFill>
              <a:latin typeface="Bookman Old Style" pitchFamily="18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179512" y="5373216"/>
            <a:ext cx="2448272" cy="11304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2">
                    <a:lumMod val="50000"/>
                  </a:schemeClr>
                </a:solidFill>
                <a:latin typeface="Bookman Old Style" pitchFamily="18" charset="0"/>
              </a:rPr>
              <a:t>NAZCA</a:t>
            </a:r>
            <a:endParaRPr lang="cs-CZ" sz="3600" b="1" dirty="0">
              <a:solidFill>
                <a:schemeClr val="tx2">
                  <a:lumMod val="50000"/>
                </a:schemeClr>
              </a:solidFill>
              <a:latin typeface="Bookman Old Style" pitchFamily="18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6300192" y="3068960"/>
            <a:ext cx="2628800" cy="11304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2">
                    <a:lumMod val="50000"/>
                  </a:schemeClr>
                </a:solidFill>
                <a:latin typeface="Bookman Old Style" pitchFamily="18" charset="0"/>
              </a:rPr>
              <a:t>LIMA</a:t>
            </a:r>
            <a:endParaRPr lang="cs-CZ" sz="3600" b="1" dirty="0">
              <a:solidFill>
                <a:schemeClr val="tx2">
                  <a:lumMod val="50000"/>
                </a:schemeClr>
              </a:solidFill>
              <a:latin typeface="Bookman Old Style" pitchFamily="18" charset="0"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3203848" y="3068960"/>
            <a:ext cx="2736304" cy="11304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2">
                    <a:lumMod val="50000"/>
                  </a:schemeClr>
                </a:solidFill>
                <a:latin typeface="Bookman Old Style" pitchFamily="18" charset="0"/>
              </a:rPr>
              <a:t>SUCRE</a:t>
            </a:r>
            <a:endParaRPr lang="cs-CZ" sz="3600" b="1" dirty="0">
              <a:solidFill>
                <a:schemeClr val="tx2">
                  <a:lumMod val="50000"/>
                </a:schemeClr>
              </a:solidFill>
              <a:latin typeface="Bookman Old Style" pitchFamily="18" charset="0"/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179512" y="3068960"/>
            <a:ext cx="2664296" cy="11304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2">
                    <a:lumMod val="50000"/>
                  </a:schemeClr>
                </a:solidFill>
                <a:latin typeface="Bookman Old Style" pitchFamily="18" charset="0"/>
              </a:rPr>
              <a:t>QUITO</a:t>
            </a:r>
            <a:endParaRPr lang="cs-CZ" sz="3600" b="1" dirty="0">
              <a:solidFill>
                <a:schemeClr val="tx2">
                  <a:lumMod val="50000"/>
                </a:schemeClr>
              </a:solidFill>
              <a:latin typeface="Bookman Old Style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123728" y="2276872"/>
            <a:ext cx="46169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2">
                    <a:lumMod val="75000"/>
                  </a:schemeClr>
                </a:solidFill>
                <a:latin typeface="Bookman Old Style" pitchFamily="18" charset="0"/>
              </a:rPr>
              <a:t>Hlavní město Peru</a:t>
            </a:r>
            <a:endParaRPr lang="cs-CZ" sz="3600" b="1" dirty="0">
              <a:solidFill>
                <a:schemeClr val="accent2">
                  <a:lumMod val="75000"/>
                </a:schemeClr>
              </a:solidFill>
              <a:latin typeface="Bookman Old Style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55576" y="4437112"/>
            <a:ext cx="75921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2">
                    <a:lumMod val="75000"/>
                  </a:schemeClr>
                </a:solidFill>
                <a:latin typeface="Bookman Old Style" pitchFamily="18" charset="0"/>
              </a:rPr>
              <a:t>Planina, na které jsou </a:t>
            </a:r>
            <a:r>
              <a:rPr lang="cs-CZ" sz="3600" b="1" dirty="0" err="1" smtClean="0">
                <a:solidFill>
                  <a:schemeClr val="accent2">
                    <a:lumMod val="75000"/>
                  </a:schemeClr>
                </a:solidFill>
                <a:latin typeface="Bookman Old Style" pitchFamily="18" charset="0"/>
              </a:rPr>
              <a:t>geoglyfy</a:t>
            </a:r>
            <a:endParaRPr lang="cs-CZ" sz="3600" b="1" dirty="0">
              <a:solidFill>
                <a:schemeClr val="accent2">
                  <a:lumMod val="75000"/>
                </a:schemeClr>
              </a:solidFill>
              <a:latin typeface="Bookman Old Style" pitchFamily="18" charset="0"/>
            </a:endParaRPr>
          </a:p>
        </p:txBody>
      </p:sp>
    </p:spTree>
  </p:cSld>
  <p:clrMapOvr>
    <a:masterClrMapping/>
  </p:clrMapOvr>
  <p:transition spd="slow">
    <p:randomBar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" decel="100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7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" decel="100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7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" decel="100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7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" decel="100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7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" decel="100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37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" decel="100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  <p:bldP spid="7" grpId="0" animBg="1"/>
      <p:bldP spid="10" grpId="0" animBg="1"/>
      <p:bldP spid="11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0"/>
            <a:ext cx="7871065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2">
                    <a:lumMod val="75000"/>
                  </a:schemeClr>
                </a:solidFill>
                <a:latin typeface="Bookman Old Style" pitchFamily="18" charset="0"/>
              </a:rPr>
              <a:t>Zvíře, podle kterého </a:t>
            </a:r>
            <a:r>
              <a:rPr lang="cs-CZ" sz="4000" b="1" dirty="0" smtClean="0">
                <a:solidFill>
                  <a:schemeClr val="accent2">
                    <a:lumMod val="75000"/>
                  </a:schemeClr>
                </a:solidFill>
                <a:latin typeface="Bookman Old Style" pitchFamily="18" charset="0"/>
              </a:rPr>
              <a:t>dostaly </a:t>
            </a:r>
            <a:endParaRPr lang="cs-CZ" sz="4000" b="1" dirty="0" smtClean="0">
              <a:solidFill>
                <a:schemeClr val="accent2">
                  <a:lumMod val="75000"/>
                </a:schemeClr>
              </a:solidFill>
              <a:latin typeface="Bookman Old Style" pitchFamily="18" charset="0"/>
            </a:endParaRPr>
          </a:p>
          <a:p>
            <a:r>
              <a:rPr lang="cs-CZ" sz="4000" b="1" dirty="0" smtClean="0">
                <a:solidFill>
                  <a:schemeClr val="accent2">
                    <a:lumMod val="75000"/>
                  </a:schemeClr>
                </a:solidFill>
                <a:latin typeface="Bookman Old Style" pitchFamily="18" charset="0"/>
              </a:rPr>
              <a:t>	 Galapágy své jméno</a:t>
            </a:r>
            <a:endParaRPr lang="cs-CZ" sz="4000" b="1" dirty="0">
              <a:solidFill>
                <a:schemeClr val="accent2">
                  <a:lumMod val="75000"/>
                </a:schemeClr>
              </a:solidFill>
              <a:latin typeface="Bookman Old Style" pitchFamily="18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323528" y="1412776"/>
            <a:ext cx="2426568" cy="11304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2">
                    <a:lumMod val="50000"/>
                  </a:schemeClr>
                </a:solidFill>
                <a:latin typeface="Bookman Old Style" pitchFamily="18" charset="0"/>
              </a:rPr>
              <a:t>JAGUÁR</a:t>
            </a:r>
            <a:endParaRPr lang="cs-CZ" sz="3600" b="1" dirty="0">
              <a:solidFill>
                <a:schemeClr val="tx2">
                  <a:lumMod val="50000"/>
                </a:schemeClr>
              </a:solidFill>
              <a:latin typeface="Bookman Old Style" pitchFamily="18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275856" y="1412776"/>
            <a:ext cx="2304256" cy="11304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2">
                    <a:lumMod val="50000"/>
                  </a:schemeClr>
                </a:solidFill>
                <a:latin typeface="Bookman Old Style" pitchFamily="18" charset="0"/>
              </a:rPr>
              <a:t>ŽELVA</a:t>
            </a:r>
            <a:endParaRPr lang="cs-CZ" sz="3600" b="1" dirty="0">
              <a:solidFill>
                <a:schemeClr val="tx2">
                  <a:lumMod val="50000"/>
                </a:schemeClr>
              </a:solidFill>
              <a:latin typeface="Bookman Old Style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6156176" y="1412776"/>
            <a:ext cx="2664296" cy="11304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2">
                    <a:lumMod val="50000"/>
                  </a:schemeClr>
                </a:solidFill>
                <a:latin typeface="Bookman Old Style" pitchFamily="18" charset="0"/>
              </a:rPr>
              <a:t>PAKOŇ</a:t>
            </a:r>
            <a:endParaRPr lang="cs-CZ" sz="3600" b="1" dirty="0">
              <a:solidFill>
                <a:schemeClr val="tx2">
                  <a:lumMod val="50000"/>
                </a:schemeClr>
              </a:solidFill>
              <a:latin typeface="Bookman Old Style" pitchFamily="18" charset="0"/>
            </a:endParaRPr>
          </a:p>
        </p:txBody>
      </p:sp>
      <p:pic>
        <p:nvPicPr>
          <p:cNvPr id="29698" name="Picture 2" descr="Soubor:Gigantic Turtle on the Island of Santa Cruz in the Galapago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2780928"/>
            <a:ext cx="7776864" cy="39148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" decel="100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8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296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296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296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296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7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" decel="100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0" name="Picture 2" descr="Soubor:Before Machu Picchu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5856" y="692696"/>
            <a:ext cx="5684143" cy="5931024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1979712" y="0"/>
            <a:ext cx="517802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2">
                    <a:lumMod val="75000"/>
                  </a:schemeClr>
                </a:solidFill>
                <a:latin typeface="Bookman Old Style" pitchFamily="18" charset="0"/>
              </a:rPr>
              <a:t>Ztracené město Inků</a:t>
            </a:r>
            <a:endParaRPr lang="cs-CZ" sz="3600" b="1" dirty="0">
              <a:solidFill>
                <a:schemeClr val="accent2">
                  <a:lumMod val="75000"/>
                </a:schemeClr>
              </a:solidFill>
              <a:latin typeface="Bookman Old Style" pitchFamily="18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51520" y="1124744"/>
            <a:ext cx="2736304" cy="13464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2">
                    <a:lumMod val="50000"/>
                  </a:schemeClr>
                </a:solidFill>
                <a:latin typeface="Bookman Old Style" pitchFamily="18" charset="0"/>
              </a:rPr>
              <a:t>CHAN </a:t>
            </a:r>
            <a:r>
              <a:rPr lang="cs-CZ" sz="3600" b="1" dirty="0" err="1" smtClean="0">
                <a:solidFill>
                  <a:schemeClr val="tx2">
                    <a:lumMod val="50000"/>
                  </a:schemeClr>
                </a:solidFill>
                <a:latin typeface="Bookman Old Style" pitchFamily="18" charset="0"/>
              </a:rPr>
              <a:t>CHAN</a:t>
            </a:r>
            <a:endParaRPr lang="cs-CZ" sz="3600" b="1" dirty="0">
              <a:solidFill>
                <a:schemeClr val="tx2">
                  <a:lumMod val="50000"/>
                </a:schemeClr>
              </a:solidFill>
              <a:latin typeface="Bookman Old Style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51520" y="2852936"/>
            <a:ext cx="2736304" cy="13464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2">
                    <a:lumMod val="50000"/>
                  </a:schemeClr>
                </a:solidFill>
                <a:latin typeface="Bookman Old Style" pitchFamily="18" charset="0"/>
              </a:rPr>
              <a:t>CALAO DE LIMA</a:t>
            </a:r>
            <a:endParaRPr lang="cs-CZ" sz="3600" b="1" dirty="0">
              <a:solidFill>
                <a:schemeClr val="tx2">
                  <a:lumMod val="50000"/>
                </a:schemeClr>
              </a:solidFill>
              <a:latin typeface="Bookman Old Style" pitchFamily="18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51520" y="4581128"/>
            <a:ext cx="2736304" cy="13464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2">
                    <a:lumMod val="50000"/>
                  </a:schemeClr>
                </a:solidFill>
                <a:latin typeface="Bookman Old Style" pitchFamily="18" charset="0"/>
              </a:rPr>
              <a:t>MACHU PICCHU</a:t>
            </a:r>
            <a:endParaRPr lang="cs-CZ" sz="3600" b="1" dirty="0">
              <a:solidFill>
                <a:schemeClr val="tx2">
                  <a:lumMod val="50000"/>
                </a:schemeClr>
              </a:solidFill>
              <a:latin typeface="Bookman Old Style" pitchFamily="18" charset="0"/>
            </a:endParaRPr>
          </a:p>
        </p:txBody>
      </p:sp>
    </p:spTree>
  </p:cSld>
  <p:clrMapOvr>
    <a:masterClrMapping/>
  </p:clrMapOvr>
  <p:transition spd="slow">
    <p:split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" decel="100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7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decel="100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7" presetID="3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27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27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3277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27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87824" y="188640"/>
            <a:ext cx="28793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  <a:latin typeface="Bookman Old Style" pitchFamily="18" charset="0"/>
              </a:rPr>
              <a:t>Pracovní list</a:t>
            </a:r>
            <a:endParaRPr lang="cs-CZ" sz="3200" b="1" dirty="0">
              <a:solidFill>
                <a:schemeClr val="accent2">
                  <a:lumMod val="75000"/>
                </a:schemeClr>
              </a:solidFill>
              <a:latin typeface="Bookman Old Style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836712"/>
            <a:ext cx="9276899" cy="60016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AutoNum type="arabicPeriod"/>
            </a:pPr>
            <a:r>
              <a:rPr lang="cs-CZ" sz="2400" dirty="0" smtClean="0">
                <a:latin typeface="Bookman Old Style" pitchFamily="18" charset="0"/>
              </a:rPr>
              <a:t>Vyjmenujte Andské státy Jižní Ameriky.</a:t>
            </a:r>
          </a:p>
          <a:p>
            <a:pPr marL="457200" indent="-457200"/>
            <a:endParaRPr lang="cs-CZ" sz="2400" dirty="0" smtClean="0">
              <a:latin typeface="Bookman Old Style" pitchFamily="18" charset="0"/>
            </a:endParaRPr>
          </a:p>
          <a:p>
            <a:pPr marL="457200" indent="-457200">
              <a:buAutoNum type="arabicPeriod" startAt="2"/>
            </a:pPr>
            <a:r>
              <a:rPr lang="cs-CZ" sz="2400" dirty="0" smtClean="0">
                <a:latin typeface="Bookman Old Style" pitchFamily="18" charset="0"/>
              </a:rPr>
              <a:t>Souostroví patřící Ekvádoru.</a:t>
            </a:r>
          </a:p>
          <a:p>
            <a:pPr marL="457200" indent="-457200">
              <a:buAutoNum type="arabicPeriod" startAt="2"/>
            </a:pPr>
            <a:endParaRPr lang="cs-CZ" sz="2400" dirty="0" smtClean="0">
              <a:latin typeface="Bookman Old Style" pitchFamily="18" charset="0"/>
            </a:endParaRPr>
          </a:p>
          <a:p>
            <a:pPr marL="457200" indent="-457200">
              <a:buAutoNum type="arabicPeriod" startAt="2"/>
            </a:pPr>
            <a:r>
              <a:rPr lang="cs-CZ" sz="2400" dirty="0" smtClean="0">
                <a:latin typeface="Bookman Old Style" pitchFamily="18" charset="0"/>
              </a:rPr>
              <a:t>Hlavní město Ekvádoru.</a:t>
            </a:r>
          </a:p>
          <a:p>
            <a:pPr marL="457200" indent="-457200">
              <a:buAutoNum type="arabicPeriod" startAt="2"/>
            </a:pPr>
            <a:endParaRPr lang="cs-CZ" sz="2400" dirty="0" smtClean="0">
              <a:latin typeface="Bookman Old Style" pitchFamily="18" charset="0"/>
            </a:endParaRPr>
          </a:p>
          <a:p>
            <a:pPr marL="457200" indent="-457200">
              <a:buAutoNum type="arabicPeriod" startAt="2"/>
            </a:pPr>
            <a:r>
              <a:rPr lang="cs-CZ" sz="2400" dirty="0" smtClean="0">
                <a:latin typeface="Bookman Old Style" pitchFamily="18" charset="0"/>
              </a:rPr>
              <a:t>Starobylý národ, který sídlil na území dnešního Peru.</a:t>
            </a:r>
          </a:p>
          <a:p>
            <a:pPr marL="457200" indent="-457200">
              <a:buAutoNum type="arabicPeriod" startAt="2"/>
            </a:pPr>
            <a:endParaRPr lang="cs-CZ" sz="2400" dirty="0" smtClean="0">
              <a:latin typeface="Bookman Old Style" pitchFamily="18" charset="0"/>
            </a:endParaRPr>
          </a:p>
          <a:p>
            <a:pPr marL="457200" indent="-457200">
              <a:buAutoNum type="arabicPeriod" startAt="2"/>
            </a:pPr>
            <a:r>
              <a:rPr lang="cs-CZ" sz="2400" dirty="0" smtClean="0">
                <a:latin typeface="Bookman Old Style" pitchFamily="18" charset="0"/>
              </a:rPr>
              <a:t>Andský stát, který nemá přístup k moři.</a:t>
            </a:r>
          </a:p>
          <a:p>
            <a:pPr marL="457200" indent="-457200">
              <a:buAutoNum type="arabicPeriod" startAt="2"/>
            </a:pPr>
            <a:endParaRPr lang="cs-CZ" sz="2400" dirty="0" smtClean="0">
              <a:latin typeface="Bookman Old Style" pitchFamily="18" charset="0"/>
            </a:endParaRPr>
          </a:p>
          <a:p>
            <a:pPr marL="457200" indent="-457200">
              <a:buAutoNum type="arabicPeriod" startAt="2"/>
            </a:pPr>
            <a:r>
              <a:rPr lang="cs-CZ" sz="2400" dirty="0" smtClean="0">
                <a:latin typeface="Bookman Old Style" pitchFamily="18" charset="0"/>
              </a:rPr>
              <a:t>Stát, na jehož území se nachází největší solná pláň světa.</a:t>
            </a:r>
          </a:p>
          <a:p>
            <a:pPr marL="457200" indent="-457200">
              <a:buAutoNum type="arabicPeriod" startAt="2"/>
            </a:pPr>
            <a:endParaRPr lang="cs-CZ" sz="2400" dirty="0" smtClean="0">
              <a:latin typeface="Bookman Old Style" pitchFamily="18" charset="0"/>
            </a:endParaRPr>
          </a:p>
          <a:p>
            <a:pPr marL="457200" indent="-457200">
              <a:buAutoNum type="arabicPeriod" startAt="2"/>
            </a:pPr>
            <a:r>
              <a:rPr lang="cs-CZ" sz="2400" dirty="0" smtClean="0">
                <a:latin typeface="Bookman Old Style" pitchFamily="18" charset="0"/>
              </a:rPr>
              <a:t>Stát, na jehož území se nachází planina </a:t>
            </a:r>
            <a:r>
              <a:rPr lang="cs-CZ" sz="2400" dirty="0" err="1" smtClean="0">
                <a:latin typeface="Bookman Old Style" pitchFamily="18" charset="0"/>
              </a:rPr>
              <a:t>Nazca</a:t>
            </a:r>
            <a:r>
              <a:rPr lang="cs-CZ" sz="2400" dirty="0" smtClean="0">
                <a:latin typeface="Bookman Old Style" pitchFamily="18" charset="0"/>
              </a:rPr>
              <a:t>.</a:t>
            </a:r>
          </a:p>
          <a:p>
            <a:pPr marL="457200" indent="-457200">
              <a:buAutoNum type="arabicPeriod" startAt="2"/>
            </a:pPr>
            <a:endParaRPr lang="cs-CZ" sz="2400" dirty="0" smtClean="0">
              <a:latin typeface="Bookman Old Style" pitchFamily="18" charset="0"/>
            </a:endParaRPr>
          </a:p>
          <a:p>
            <a:pPr marL="457200" indent="-457200">
              <a:buAutoNum type="arabicPeriod" startAt="2"/>
            </a:pPr>
            <a:r>
              <a:rPr lang="cs-CZ" sz="2400" dirty="0" smtClean="0">
                <a:latin typeface="Bookman Old Style" pitchFamily="18" charset="0"/>
              </a:rPr>
              <a:t>Náboženství, které vyznává většina obyvatel této oblasti.  </a:t>
            </a:r>
          </a:p>
          <a:p>
            <a:pPr marL="457200" indent="-457200">
              <a:buAutoNum type="arabicPeriod" startAt="2"/>
            </a:pPr>
            <a:endParaRPr lang="cs-CZ" sz="2400" dirty="0">
              <a:latin typeface="Bookman Old Style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856357"/>
            <a:ext cx="9324528" cy="60016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AutoNum type="arabicPeriod"/>
            </a:pPr>
            <a:r>
              <a:rPr lang="cs-CZ" sz="2400" dirty="0" smtClean="0">
                <a:latin typeface="Bookman Old Style" pitchFamily="18" charset="0"/>
              </a:rPr>
              <a:t>Vyjmenujte Andské státy Jižní Ameriky. 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(Kolumbie, Peru,</a:t>
            </a:r>
          </a:p>
          <a:p>
            <a:pPr marL="457200" indent="-457200"/>
            <a:r>
              <a:rPr lang="cs-CZ" sz="2400" dirty="0" smtClean="0">
                <a:latin typeface="Bookman Old Style" pitchFamily="18" charset="0"/>
              </a:rPr>
              <a:t>	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Ekvádor, Bolívie)</a:t>
            </a:r>
          </a:p>
          <a:p>
            <a:pPr marL="457200" indent="-457200">
              <a:buAutoNum type="arabicPeriod" startAt="2"/>
            </a:pPr>
            <a:r>
              <a:rPr lang="cs-CZ" sz="2400" dirty="0" smtClean="0">
                <a:latin typeface="Bookman Old Style" pitchFamily="18" charset="0"/>
              </a:rPr>
              <a:t>Souostroví patřící Ekvádoru. 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(Galapágy)</a:t>
            </a:r>
          </a:p>
          <a:p>
            <a:pPr marL="457200" indent="-457200">
              <a:buAutoNum type="arabicPeriod" startAt="2"/>
            </a:pPr>
            <a:endParaRPr lang="cs-CZ" sz="2400" dirty="0" smtClean="0">
              <a:latin typeface="Bookman Old Style" pitchFamily="18" charset="0"/>
            </a:endParaRPr>
          </a:p>
          <a:p>
            <a:pPr marL="457200" indent="-457200">
              <a:buAutoNum type="arabicPeriod" startAt="2"/>
            </a:pPr>
            <a:r>
              <a:rPr lang="cs-CZ" sz="2400" dirty="0" smtClean="0">
                <a:latin typeface="Bookman Old Style" pitchFamily="18" charset="0"/>
              </a:rPr>
              <a:t>Hlavní město Ekvádoru. 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(Quito)</a:t>
            </a:r>
          </a:p>
          <a:p>
            <a:pPr marL="457200" indent="-457200">
              <a:buAutoNum type="arabicPeriod" startAt="2"/>
            </a:pPr>
            <a:endParaRPr lang="cs-CZ" sz="2400" dirty="0" smtClean="0">
              <a:latin typeface="Bookman Old Style" pitchFamily="18" charset="0"/>
            </a:endParaRPr>
          </a:p>
          <a:p>
            <a:pPr marL="457200" indent="-457200">
              <a:buAutoNum type="arabicPeriod" startAt="2"/>
            </a:pPr>
            <a:r>
              <a:rPr lang="cs-CZ" sz="2400" dirty="0" smtClean="0">
                <a:latin typeface="Bookman Old Style" pitchFamily="18" charset="0"/>
              </a:rPr>
              <a:t>Starobylý národ, který sídlil na území dnešního Peru.</a:t>
            </a:r>
          </a:p>
          <a:p>
            <a:pPr marL="457200" indent="-457200"/>
            <a:r>
              <a:rPr lang="cs-CZ" sz="2400" dirty="0" smtClean="0">
                <a:latin typeface="Bookman Old Style" pitchFamily="18" charset="0"/>
              </a:rPr>
              <a:t>	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(Inkové)</a:t>
            </a:r>
          </a:p>
          <a:p>
            <a:pPr marL="457200" indent="-457200"/>
            <a:r>
              <a:rPr lang="cs-CZ" sz="2400" dirty="0" smtClean="0">
                <a:latin typeface="Bookman Old Style" pitchFamily="18" charset="0"/>
              </a:rPr>
              <a:t>5.  Andský stát, který nemá přístup k moři. 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(Bolívie)</a:t>
            </a:r>
          </a:p>
          <a:p>
            <a:pPr marL="457200" indent="-457200">
              <a:buAutoNum type="arabicPeriod" startAt="2"/>
            </a:pPr>
            <a:endParaRPr lang="cs-CZ" sz="2400" dirty="0" smtClean="0">
              <a:latin typeface="Bookman Old Style" pitchFamily="18" charset="0"/>
            </a:endParaRPr>
          </a:p>
          <a:p>
            <a:pPr marL="457200" indent="-457200"/>
            <a:r>
              <a:rPr lang="cs-CZ" sz="2400" dirty="0" smtClean="0">
                <a:latin typeface="Bookman Old Style" pitchFamily="18" charset="0"/>
              </a:rPr>
              <a:t>6.  Stát, na jehož území se nachází největší solná pláň světa.</a:t>
            </a:r>
          </a:p>
          <a:p>
            <a:pPr marL="457200" indent="-457200"/>
            <a:r>
              <a:rPr lang="cs-CZ" sz="2400" dirty="0" smtClean="0">
                <a:latin typeface="Bookman Old Style" pitchFamily="18" charset="0"/>
              </a:rPr>
              <a:t>	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(Bolívie)</a:t>
            </a:r>
          </a:p>
          <a:p>
            <a:pPr marL="457200" indent="-457200"/>
            <a:r>
              <a:rPr lang="cs-CZ" sz="2400" dirty="0" smtClean="0">
                <a:latin typeface="Bookman Old Style" pitchFamily="18" charset="0"/>
              </a:rPr>
              <a:t>7.  Stát, na jehož území se nachází planina </a:t>
            </a:r>
            <a:r>
              <a:rPr lang="cs-CZ" sz="2400" dirty="0" err="1" smtClean="0">
                <a:latin typeface="Bookman Old Style" pitchFamily="18" charset="0"/>
              </a:rPr>
              <a:t>Nazca</a:t>
            </a:r>
            <a:r>
              <a:rPr lang="cs-CZ" sz="2400" dirty="0" smtClean="0">
                <a:latin typeface="Bookman Old Style" pitchFamily="18" charset="0"/>
              </a:rPr>
              <a:t>. 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(Peru)</a:t>
            </a:r>
          </a:p>
          <a:p>
            <a:pPr marL="457200" indent="-457200">
              <a:buAutoNum type="arabicPeriod" startAt="2"/>
            </a:pPr>
            <a:endParaRPr lang="cs-CZ" sz="2400" dirty="0" smtClean="0">
              <a:latin typeface="Bookman Old Style" pitchFamily="18" charset="0"/>
            </a:endParaRPr>
          </a:p>
          <a:p>
            <a:pPr marL="457200" indent="-457200"/>
            <a:r>
              <a:rPr lang="cs-CZ" sz="2400" dirty="0" smtClean="0">
                <a:latin typeface="Bookman Old Style" pitchFamily="18" charset="0"/>
              </a:rPr>
              <a:t>8.  Náboženství, které vyznává většina obyvatel této oblasti.  </a:t>
            </a:r>
          </a:p>
          <a:p>
            <a:pPr marL="457200" indent="-457200"/>
            <a:r>
              <a:rPr lang="cs-CZ" sz="2400" dirty="0" smtClean="0">
                <a:latin typeface="Bookman Old Style" pitchFamily="18" charset="0"/>
              </a:rPr>
              <a:t>	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(římsko – katolické </a:t>
            </a:r>
            <a:r>
              <a:rPr lang="cs-CZ" sz="2400" dirty="0" err="1" smtClean="0">
                <a:solidFill>
                  <a:srgbClr val="00B0F0"/>
                </a:solidFill>
                <a:latin typeface="Bookman Old Style" pitchFamily="18" charset="0"/>
              </a:rPr>
              <a:t>křesťansví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)</a:t>
            </a:r>
            <a:endParaRPr lang="cs-CZ" sz="2400" dirty="0">
              <a:solidFill>
                <a:srgbClr val="00B0F0"/>
              </a:solidFill>
              <a:latin typeface="Bookman Old Style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339752" y="188640"/>
            <a:ext cx="461216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  <a:latin typeface="Bookman Old Style" pitchFamily="18" charset="0"/>
              </a:rPr>
              <a:t>Pracovní list - řešení</a:t>
            </a:r>
            <a:endParaRPr lang="cs-CZ" sz="3200" b="1" dirty="0">
              <a:solidFill>
                <a:schemeClr val="accent2">
                  <a:lumMod val="75000"/>
                </a:schemeClr>
              </a:solidFill>
              <a:latin typeface="Bookman Old Style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836712"/>
            <a:ext cx="9144000" cy="86792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http://upload.wikimedia.org/wikipedia/commons/4/48/Andenlaender.png</a:t>
            </a:r>
          </a:p>
          <a:p>
            <a:r>
              <a:rPr lang="cs-CZ" dirty="0" smtClean="0">
                <a:hlinkClick r:id="rId2"/>
              </a:rPr>
              <a:t>http://upload.wikimedia.org/wikipedia/commons/thumb/c/ce/Pico_Cristobal_Colon.jpg/800px-Pico_Cristobal_Colon.jpg</a:t>
            </a:r>
            <a:r>
              <a:rPr lang="cs-CZ" dirty="0" smtClean="0"/>
              <a:t> </a:t>
            </a:r>
            <a:r>
              <a:rPr lang="cs-CZ" dirty="0" smtClean="0">
                <a:hlinkClick r:id="rId3"/>
              </a:rPr>
              <a:t>http://upload.wikimedia.org/wikipedia/commons/c/c3/CatedralPrimadaBogota2004-7.jpg</a:t>
            </a:r>
            <a:r>
              <a:rPr lang="cs-CZ" dirty="0" smtClean="0"/>
              <a:t> </a:t>
            </a:r>
            <a:r>
              <a:rPr lang="cs-CZ" dirty="0" smtClean="0">
                <a:hlinkClick r:id="rId4"/>
              </a:rPr>
              <a:t>http://upload.wikimedia.org/wikipedia/commons/e/e7/Pabloisdead.png</a:t>
            </a:r>
            <a:r>
              <a:rPr lang="cs-CZ" dirty="0" smtClean="0"/>
              <a:t> </a:t>
            </a:r>
            <a:r>
              <a:rPr lang="cs-CZ" dirty="0" smtClean="0">
                <a:hlinkClick r:id="rId5"/>
              </a:rPr>
              <a:t>http://upload.wikimedia.org/wikipedia/commons/thumb/3/30/Cartagena%2C_Bol%C3%ADvar%2C_Colombia.jpg/444px-Cartagena%2C_Bol%C3%ADvar%2C_Colombia.jpg</a:t>
            </a:r>
            <a:r>
              <a:rPr lang="cs-CZ" dirty="0" smtClean="0"/>
              <a:t> </a:t>
            </a:r>
            <a:r>
              <a:rPr lang="cs-CZ" dirty="0" smtClean="0">
                <a:hlinkClick r:id="rId6"/>
              </a:rPr>
              <a:t>http://upload.wikimedia.org/wikipedia/commons/thumb/a/ac/Malpelo_island_NOAA.jpg/800px-Malpelo_island_NOAA.jpg</a:t>
            </a:r>
            <a:r>
              <a:rPr lang="cs-CZ" dirty="0" smtClean="0"/>
              <a:t> </a:t>
            </a:r>
            <a:r>
              <a:rPr lang="cs-CZ" dirty="0" smtClean="0">
                <a:hlinkClick r:id="rId7"/>
              </a:rPr>
              <a:t>http://upload.wikimedia.org/wikipedia/commons/thumb/e/ec/Cartagena_-Fortaleza_San_Felipe_de_Barajas_-_20050430bis.jpg/800px-Cartagena_-Fortaleza_San_Felipe_de_Barajas_-_20050430bis.jpg</a:t>
            </a:r>
            <a:r>
              <a:rPr lang="cs-CZ" dirty="0" smtClean="0"/>
              <a:t> </a:t>
            </a:r>
            <a:r>
              <a:rPr lang="cs-CZ" dirty="0" smtClean="0">
                <a:hlinkClick r:id="rId8"/>
              </a:rPr>
              <a:t>http://upload.wikimedia.org/wikipedia/commons/thumb/0/03/Ecuador_ingapirca_inca_ruins.jpg/800px-Ecuador_ingapirca_inca_ruins.jpg</a:t>
            </a:r>
            <a:r>
              <a:rPr lang="cs-CZ" dirty="0" smtClean="0"/>
              <a:t> </a:t>
            </a:r>
            <a:r>
              <a:rPr lang="cs-CZ" dirty="0" smtClean="0">
                <a:hlinkClick r:id="rId9"/>
              </a:rPr>
              <a:t>http://upload.wikimedia.org/wikipedia/commons/thumb/1/14/Ecuador_Chimborazo_fromnorthwest.JPG/800px-Ecuador_Chimborazo_fromnorthwest.JPG</a:t>
            </a:r>
            <a:r>
              <a:rPr lang="cs-CZ" dirty="0" smtClean="0"/>
              <a:t> </a:t>
            </a:r>
            <a:r>
              <a:rPr lang="cs-CZ" dirty="0" smtClean="0">
                <a:hlinkClick r:id="rId10"/>
              </a:rPr>
              <a:t>http://upload.wikimedia.org/wikipedia/commons/thumb/7/71/Cotopaxi_02559.jpg/450px-Cotopaxi_02559.jpg</a:t>
            </a:r>
            <a:endParaRPr lang="cs-CZ" dirty="0" smtClean="0"/>
          </a:p>
          <a:p>
            <a:r>
              <a:rPr lang="cs-CZ" dirty="0" smtClean="0">
                <a:hlinkClick r:id="rId11"/>
              </a:rPr>
              <a:t>http://upload.wikimedia.org/wikipedia/commons/thumb/0/02/Pichincha_desde_Itchimbia.jpg/800px-Pichincha_desde_Itchimbia.jpg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88640"/>
            <a:ext cx="15327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Bookman Old Style" pitchFamily="18" charset="0"/>
              </a:rPr>
              <a:t>Zdroje</a:t>
            </a:r>
            <a:endParaRPr lang="cs-CZ" sz="3200" b="1" dirty="0">
              <a:latin typeface="Bookman Old Style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260648"/>
            <a:ext cx="9144000" cy="95102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http://upload.wikimedia.org/wikipedia/commons/thumb/d/d3/Domes_of_the_New_Cathedral_in_Cuenca%2C_Ecuador.jpg/800px-Domes_of_the_New_Cathedral_in_Cuenca%2C_Ecuador.jpg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http://upload.wikimedia.org/wikipedia/commons/thumb/b/b1/Galapagos-satellite-2002.jpg/800px-Galapagos-satellite-2002.jpg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http://upload.wikimedia.org/wikipedia/commons/thumb/4/42/Galapagos_giant_tortoise_Geochelone_elephantopus.jpg/800px-Galapagos_giant_tortoise_Geochelone_elephantopus.jpg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http://upload.wikimedia.org/wikipedia/commons/thumb/a/a8/99_-_Machu_Picchu_-_Juin_2009.jpg/800px-99_-_Machu_Picchu_-_Juin_2009.jpg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http://upload.wikimedia.org/wikipedia/commons/thumb/4/46/Huascaran.JPG/800px-Huascaran.JPG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http://upload.wikimedia.org/wikipedia/commons/thumb/4/43/Peru_Machu_Picchu_Sunrise.jpg/450px-Peru_Machu_Picchu_Sunrise.jpg</a:t>
            </a:r>
            <a:endParaRPr lang="cs-CZ" dirty="0" smtClean="0"/>
          </a:p>
          <a:p>
            <a:r>
              <a:rPr lang="cs-CZ" dirty="0" smtClean="0">
                <a:hlinkClick r:id="rId8"/>
              </a:rPr>
              <a:t>http://upload.wikimedia.org/wikipedia/commons/thumb/b/bb/Lima_Plaza_Mayor1.jpg/800px-Lima_Plaza_Mayor1.jpg</a:t>
            </a:r>
            <a:endParaRPr lang="cs-CZ" dirty="0" smtClean="0"/>
          </a:p>
          <a:p>
            <a:r>
              <a:rPr lang="cs-CZ" dirty="0" smtClean="0">
                <a:hlinkClick r:id="rId9"/>
              </a:rPr>
              <a:t>http://upload.wikimedia.org/wikipedia/commons/5/51/Chanchan_fishnet_ruins.JPG</a:t>
            </a:r>
            <a:endParaRPr lang="cs-CZ" dirty="0" smtClean="0"/>
          </a:p>
          <a:p>
            <a:r>
              <a:rPr lang="cs-CZ" dirty="0" smtClean="0">
                <a:hlinkClick r:id="rId10"/>
              </a:rPr>
              <a:t>http://upload.wikimedia.org/wikipedia/commons/thumb/e/e3/NazcaLinesMonkey.jpg/767px-NazcaLinesMonkey.jpg</a:t>
            </a:r>
            <a:endParaRPr lang="cs-CZ" dirty="0" smtClean="0"/>
          </a:p>
          <a:p>
            <a:r>
              <a:rPr lang="cs-CZ" dirty="0" smtClean="0">
                <a:hlinkClick r:id="rId11"/>
              </a:rPr>
              <a:t>http://upload.wikimedia.org/wikipedia/commons/thumb/f/f9/Peru_Bolivia_%28517%29.JPG/800px-Peru_Bolivia_%28517%29.JPG</a:t>
            </a:r>
            <a:endParaRPr lang="cs-CZ" dirty="0" smtClean="0"/>
          </a:p>
          <a:p>
            <a:r>
              <a:rPr lang="cs-CZ" dirty="0" smtClean="0">
                <a:hlinkClick r:id="rId12"/>
              </a:rPr>
              <a:t>http://upload.wikimedia.org/wikipedia/commons/d/d2/Cuzco_Plaza_de_Armas_medium.jpg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332656"/>
            <a:ext cx="9144000" cy="812530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http://upload.wikimedia.org/wikipedia/commons/thumb/6/6e/Arequipa-plaza-armas-c01.jpg/800px-Arequipa-plaza-armas-c01.jpg</a:t>
            </a:r>
            <a:r>
              <a:rPr lang="cs-CZ" dirty="0" smtClean="0"/>
              <a:t> </a:t>
            </a:r>
            <a:r>
              <a:rPr lang="cs-CZ" dirty="0" smtClean="0">
                <a:hlinkClick r:id="rId3"/>
              </a:rPr>
              <a:t>http://upload.wikimedia.org/wikipedia/commons/e/e3/Nevado_Sajama.jpg</a:t>
            </a:r>
            <a:r>
              <a:rPr lang="cs-CZ" dirty="0" smtClean="0"/>
              <a:t> </a:t>
            </a:r>
            <a:r>
              <a:rPr lang="cs-CZ" dirty="0" smtClean="0">
                <a:hlinkClick r:id="rId4"/>
              </a:rPr>
              <a:t>http://upload.wikimedia.org/wikipedia/commons/thumb/2/20/Bolivie-Salar_de_Uyuni-MT.jpg/800px-Bolivie-Salar_de_Uyuni-MT.jpg</a:t>
            </a:r>
            <a:r>
              <a:rPr lang="cs-CZ" dirty="0" smtClean="0"/>
              <a:t> </a:t>
            </a:r>
            <a:r>
              <a:rPr lang="cs-CZ" dirty="0" smtClean="0">
                <a:hlinkClick r:id="rId5"/>
              </a:rPr>
              <a:t>http://upload.wikimedia.org/wikipedia/commons/thumb/3/33/Llama_en_la_laguna_Colorada_Potos%C3%AD_Bolivia.jpg/800px-Llama_en_la_laguna_Colorada_Potos%C3%AD_Bolivia.jpg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http://upload.wikimedia.org/wikipedia/commons/e/e8/Cataratas_Arcoiris_Bolivia.png</a:t>
            </a:r>
            <a:r>
              <a:rPr lang="cs-CZ" dirty="0" smtClean="0"/>
              <a:t> </a:t>
            </a:r>
            <a:r>
              <a:rPr lang="cs-CZ" dirty="0" smtClean="0">
                <a:hlinkClick r:id="rId7"/>
              </a:rPr>
              <a:t>http://upload.wikimedia.org/wikipedia/commons/thumb/6/67/Tiwanaku_-_Eingangstor_zur_Kalasaya-Plattform.jpg/800px-Tiwanaku_-_Eingangstor_zur_Kalasaya-Plattform.jpg</a:t>
            </a:r>
            <a:r>
              <a:rPr lang="cs-CZ" dirty="0" smtClean="0"/>
              <a:t> </a:t>
            </a:r>
            <a:r>
              <a:rPr lang="cs-CZ" dirty="0" smtClean="0">
                <a:hlinkClick r:id="rId8"/>
              </a:rPr>
              <a:t>http://upload.wikimedia.org/wikipedia/commons/thumb/1/1e/Potosi_Street_Scene.jpg/800px-Potosi_Street_Scene.jpg</a:t>
            </a:r>
            <a:r>
              <a:rPr lang="cs-CZ" dirty="0" smtClean="0"/>
              <a:t> </a:t>
            </a:r>
            <a:r>
              <a:rPr lang="cs-CZ" dirty="0" smtClean="0">
                <a:hlinkClick r:id="rId9"/>
              </a:rPr>
              <a:t>http://upload.wikimedia.org/wikipedia/commons/thumb/4/45/San_Jos%C3%A9_de_Chiquitos_001.JPG/800px-San_Jos%C3%A9_de_Chiquitos_001.JPG</a:t>
            </a:r>
            <a:r>
              <a:rPr lang="cs-CZ" dirty="0" smtClean="0"/>
              <a:t> </a:t>
            </a:r>
            <a:r>
              <a:rPr lang="cs-CZ" dirty="0" smtClean="0">
                <a:hlinkClick r:id="rId10"/>
              </a:rPr>
              <a:t>http://upload.wikimedia.org/wikipedia/commons/thumb/1/10/Gigantic_Turtle_on_the_Island_of_Santa_Cruz_in_the_Galapagos.JPG/800px-Gigantic_Turtle_on_the_Island_of_Santa_Cruz_in_the_Galapagos.JPG</a:t>
            </a:r>
            <a:r>
              <a:rPr lang="cs-CZ" dirty="0" smtClean="0"/>
              <a:t> </a:t>
            </a:r>
            <a:r>
              <a:rPr lang="cs-CZ" dirty="0" smtClean="0">
                <a:hlinkClick r:id="rId11"/>
              </a:rPr>
              <a:t>http://upload.wikimedia.org/wikipedia/commons/thumb/1/13/Before_Machu_Picchu.jpg/627px-Before_Machu_Picchu.jpg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567</TotalTime>
  <Words>725</Words>
  <Application>Microsoft Office PowerPoint</Application>
  <PresentationFormat>Předvádění na obrazovce (4:3)</PresentationFormat>
  <Paragraphs>228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Technický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ucitel</dc:creator>
  <cp:lastModifiedBy>Dum</cp:lastModifiedBy>
  <cp:revision>63</cp:revision>
  <dcterms:created xsi:type="dcterms:W3CDTF">2013-12-15T18:43:34Z</dcterms:created>
  <dcterms:modified xsi:type="dcterms:W3CDTF">2014-08-26T09:44:41Z</dcterms:modified>
</cp:coreProperties>
</file>