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1" r:id="rId6"/>
    <p:sldId id="27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6" r:id="rId20"/>
    <p:sldId id="277" r:id="rId21"/>
    <p:sldId id="278" r:id="rId22"/>
    <p:sldId id="280" r:id="rId23"/>
    <p:sldId id="260" r:id="rId24"/>
    <p:sldId id="270" r:id="rId25"/>
    <p:sldId id="275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C4FF"/>
    <a:srgbClr val="3FAD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F0AF061-CEE5-40EE-A6EE-B04DE22621A2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FBC8740-7FEF-417F-BD97-0585329631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audio" Target="../media/audio7.wav"/><Relationship Id="rId7" Type="http://schemas.openxmlformats.org/officeDocument/2006/relationships/hyperlink" Target="//upload.wikimedia.org/wikipedia/commons/7/7d/Caracas-downtown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hyperlink" Target="//upload.wikimedia.org/wikipedia/commons/0/06/Flag_of_Venezuela.svg" TargetMode="External"/><Relationship Id="rId10" Type="http://schemas.openxmlformats.org/officeDocument/2006/relationships/image" Target="../media/image14.jpeg"/><Relationship Id="rId4" Type="http://schemas.openxmlformats.org/officeDocument/2006/relationships/audio" Target="../media/audio1.wav"/><Relationship Id="rId9" Type="http://schemas.openxmlformats.org/officeDocument/2006/relationships/hyperlink" Target="//upload.wikimedia.org/wikipedia/commons/8/8f/Bol%C3%ADvar_usgs.jp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audio" Target="../media/audio8.wav"/><Relationship Id="rId7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7" Type="http://schemas.openxmlformats.org/officeDocument/2006/relationships/image" Target="../media/image21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audio" Target="../media/audio1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4.wav"/><Relationship Id="rId7" Type="http://schemas.openxmlformats.org/officeDocument/2006/relationships/image" Target="../media/image24.jpe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audio" Target="../media/audio6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audio" Target="../media/audio3.wav"/><Relationship Id="rId7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hyperlink" Target="//upload.wikimedia.org/wikipedia/commons/2/29/Flag_of_French_Guiana.svg" TargetMode="External"/><Relationship Id="rId4" Type="http://schemas.openxmlformats.org/officeDocument/2006/relationships/audio" Target="../media/audio12.wav"/><Relationship Id="rId9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c/ce/Pico_Cristobal_Colon.jpg/800px-Pico_Cristobal_Colon.jpg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9/99/Flag_of_Guyana.svg/500px-Flag_of_Guyana.svg.png" TargetMode="External"/><Relationship Id="rId3" Type="http://schemas.openxmlformats.org/officeDocument/2006/relationships/hyperlink" Target="http://upload.wikimedia.org/wikipedia/commons/8/8f/Bol%C3%ADvar_usgs.jpg" TargetMode="External"/><Relationship Id="rId7" Type="http://schemas.openxmlformats.org/officeDocument/2006/relationships/hyperlink" Target="http://upload.wikimedia.org/wikipedia/commons/thumb/f/f2/Canaimanatpark.jpg/399px-Canaimanatpark.jpg" TargetMode="External"/><Relationship Id="rId12" Type="http://schemas.openxmlformats.org/officeDocument/2006/relationships/hyperlink" Target="http://upload.wikimedia.org/wikipedia/commons/thumb/e/e8/Amazon_jungle_from_above.jpg/800px-Amazon_jungle_from_above.jpg" TargetMode="External"/><Relationship Id="rId2" Type="http://schemas.openxmlformats.org/officeDocument/2006/relationships/hyperlink" Target="http://upload.wikimedia.org/wikipedia/commons/thumb/c/ce/Pico_Cristobal_Colon.jpg/800px-Pico_Cristobal_Colo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5/56/Salto_Sapo_from_right_bank_.jpg/800px-Salto_Sapo_from_right_bank_.jpg" TargetMode="External"/><Relationship Id="rId11" Type="http://schemas.openxmlformats.org/officeDocument/2006/relationships/hyperlink" Target="http://upload.wikimedia.org/wikipedia/commons/thumb/6/60/Flag_of_Suriname.svg/800px-Flag_of_Suriname.svg.png" TargetMode="External"/><Relationship Id="rId5" Type="http://schemas.openxmlformats.org/officeDocument/2006/relationships/hyperlink" Target="http://upload.wikimedia.org/wikipedia/commons/thumb/f/fd/Kukenan_Tepuy_at_Sunset.jpg/800px-Kukenan_Tepuy_at_Sunset.jpg" TargetMode="External"/><Relationship Id="rId10" Type="http://schemas.openxmlformats.org/officeDocument/2006/relationships/hyperlink" Target="http://upload.wikimedia.org/wikipedia/commons/b/b6/Governmental_administration.jpg" TargetMode="External"/><Relationship Id="rId4" Type="http://schemas.openxmlformats.org/officeDocument/2006/relationships/hyperlink" Target="http://upload.wikimedia.org/wikipedia/commons/thumb/0/07/Salto_Angel_from_Raton.JPG/800px-Salto_Angel_from_Raton.JPG" TargetMode="External"/><Relationship Id="rId9" Type="http://schemas.openxmlformats.org/officeDocument/2006/relationships/hyperlink" Target="http://upload.wikimedia.org/wikipedia/commons/2/2a/Mt_Roraima_in_Venezuela_001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2/29/Flag_of_French_Guiana.svg/800px-Flag_of_French_Guiana.svg.png" TargetMode="External"/><Relationship Id="rId2" Type="http://schemas.openxmlformats.org/officeDocument/2006/relationships/hyperlink" Target="http://upload.wikimedia.org/wikipedia/commons/thumb/5/50/Paramaribo_synagogue_and_mosque.JPG/800px-Paramaribo_synagogue_and_mosqu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9/92/Chili_plant_with_pepper.jpg/800px-Chili_plant_with_pepper.jpg" TargetMode="External"/><Relationship Id="rId5" Type="http://schemas.openxmlformats.org/officeDocument/2006/relationships/hyperlink" Target="http://upload.wikimedia.org/wikipedia/commons/thumb/5/55/Charleston_Hot_peppers_white_background.jpg/600px-Charleston_Hot_peppers_white_background.jpg" TargetMode="External"/><Relationship Id="rId4" Type="http://schemas.openxmlformats.org/officeDocument/2006/relationships/hyperlink" Target="http://upload.wikimedia.org/wikipedia/commons/thumb/e/ef/Galileo_launch_on_Soyuz,_21_Oct_2011_-_2.jpg/800px-Galileo_launch_on_Soyuz,_21_Oct_2011_-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260648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971600" y="1844824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/>
              <a:t>DIGITÁLNÍ UČEBNÍ MATERIÁL: </a:t>
            </a:r>
            <a:r>
              <a:rPr lang="cs-CZ" b="1" dirty="0" smtClean="0"/>
              <a:t>VY_32_INOVACE_06_Z67_10 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10680934"/>
              </p:ext>
            </p:extLst>
          </p:nvPr>
        </p:nvGraphicFramePr>
        <p:xfrm>
          <a:off x="539552" y="2708920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Borovský Štefan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22.12.2013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smtClean="0"/>
                        <a:t>Tematická </a:t>
                      </a:r>
                      <a:r>
                        <a:rPr lang="cs-CZ" dirty="0" smtClean="0"/>
                        <a:t>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 6. a 7.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Jižní Amerika – Brazílie a její sousedé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1919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ookman Old Style" pitchFamily="18" charset="0"/>
              </a:rPr>
              <a:t>Anotace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980728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Bookman Old Style" pitchFamily="18" charset="0"/>
              </a:rPr>
              <a:t>Prezentace obsahuje učivo jedné vyučovací hodiny – Jižní Amerika </a:t>
            </a:r>
          </a:p>
          <a:p>
            <a:r>
              <a:rPr lang="cs-CZ" dirty="0" smtClean="0">
                <a:latin typeface="Bookman Old Style" pitchFamily="18" charset="0"/>
              </a:rPr>
              <a:t>						(Brazílie a její sousedé)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Str.4 až 6 - obsahují výklad učiva obohacený o mapky a fotografie. Text se</a:t>
            </a:r>
          </a:p>
          <a:p>
            <a:r>
              <a:rPr lang="cs-CZ" dirty="0" smtClean="0">
                <a:latin typeface="Bookman Old Style" pitchFamily="18" charset="0"/>
              </a:rPr>
              <a:t>	      objeví po kliknutí se světelným efektem a fotky i se zvukovým</a:t>
            </a:r>
          </a:p>
          <a:p>
            <a:r>
              <a:rPr lang="cs-CZ" dirty="0" smtClean="0">
                <a:latin typeface="Bookman Old Style" pitchFamily="18" charset="0"/>
              </a:rPr>
              <a:t>	      efektem.</a:t>
            </a:r>
          </a:p>
          <a:p>
            <a:r>
              <a:rPr lang="cs-CZ" dirty="0" smtClean="0">
                <a:latin typeface="Bookman Old Style" pitchFamily="18" charset="0"/>
              </a:rPr>
              <a:t>Str.7 – popis vybraných měst a památek UNESCO v Brazílii.         </a:t>
            </a:r>
          </a:p>
          <a:p>
            <a:r>
              <a:rPr lang="cs-CZ" dirty="0" smtClean="0">
                <a:latin typeface="Bookman Old Style" pitchFamily="18" charset="0"/>
              </a:rPr>
              <a:t>Str.8 až 13 - kvízové otázky. Dvě nesprávné odpovědi se po kliknutí ztratí se </a:t>
            </a:r>
          </a:p>
          <a:p>
            <a:r>
              <a:rPr lang="cs-CZ" dirty="0" smtClean="0">
                <a:latin typeface="Bookman Old Style" pitchFamily="18" charset="0"/>
              </a:rPr>
              <a:t>                    světelným efektem. Při kliknutí na správnou odpověď se zvýrazní </a:t>
            </a:r>
          </a:p>
          <a:p>
            <a:r>
              <a:rPr lang="cs-CZ" dirty="0" smtClean="0">
                <a:latin typeface="Bookman Old Style" pitchFamily="18" charset="0"/>
              </a:rPr>
              <a:t>	        pole a objeví se fotky se světelným i zvukovým efektem.</a:t>
            </a:r>
          </a:p>
          <a:p>
            <a:r>
              <a:rPr lang="cs-CZ" dirty="0" smtClean="0">
                <a:latin typeface="Bookman Old Style" pitchFamily="18" charset="0"/>
              </a:rPr>
              <a:t>Str.14 až 18 - obsahují výklad učiva obohacený o mapky a fotografie. Text se</a:t>
            </a:r>
          </a:p>
          <a:p>
            <a:r>
              <a:rPr lang="cs-CZ" dirty="0" smtClean="0">
                <a:latin typeface="Bookman Old Style" pitchFamily="18" charset="0"/>
              </a:rPr>
              <a:t>	         objeví po kliknutí se světelným efektem a fotky i se zvukovým</a:t>
            </a:r>
          </a:p>
          <a:p>
            <a:r>
              <a:rPr lang="cs-CZ" dirty="0" smtClean="0">
                <a:latin typeface="Bookman Old Style" pitchFamily="18" charset="0"/>
              </a:rPr>
              <a:t>	         efektem.</a:t>
            </a:r>
          </a:p>
          <a:p>
            <a:r>
              <a:rPr lang="cs-CZ" dirty="0" smtClean="0">
                <a:latin typeface="Bookman Old Style" pitchFamily="18" charset="0"/>
              </a:rPr>
              <a:t>Str.19 a 20 - kvízové otázky z učiva. Dvě nesprávné odpovědi se po kliknutí </a:t>
            </a:r>
          </a:p>
          <a:p>
            <a:r>
              <a:rPr lang="cs-CZ" dirty="0" smtClean="0">
                <a:latin typeface="Bookman Old Style" pitchFamily="18" charset="0"/>
              </a:rPr>
              <a:t>	        ztratí se světelným efektem. Při kliknutí na správnou odpověď</a:t>
            </a:r>
          </a:p>
          <a:p>
            <a:r>
              <a:rPr lang="cs-CZ" dirty="0" smtClean="0">
                <a:latin typeface="Bookman Old Style" pitchFamily="18" charset="0"/>
              </a:rPr>
              <a:t>	        se změní barva pole a ozve se zvukový efekt.</a:t>
            </a:r>
          </a:p>
          <a:p>
            <a:r>
              <a:rPr lang="cs-CZ" dirty="0" smtClean="0">
                <a:latin typeface="Bookman Old Style" pitchFamily="18" charset="0"/>
              </a:rPr>
              <a:t>Str.21 - pracovní list. Žáci odpoví na vybrané otázky z učiva.</a:t>
            </a:r>
          </a:p>
          <a:p>
            <a:r>
              <a:rPr lang="cs-CZ" dirty="0" smtClean="0">
                <a:latin typeface="Bookman Old Style" pitchFamily="18" charset="0"/>
              </a:rPr>
              <a:t>Str.22 - pracovní list. (řešení)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763688" y="332656"/>
            <a:ext cx="5616624" cy="36724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C000"/>
                </a:solidFill>
                <a:latin typeface="Bookman Old Style" pitchFamily="18" charset="0"/>
              </a:rPr>
              <a:t>Jižní Amerika</a:t>
            </a:r>
            <a:endParaRPr lang="cs-CZ" sz="66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Vývojový diagram: ukončení 2"/>
          <p:cNvSpPr/>
          <p:nvPr/>
        </p:nvSpPr>
        <p:spPr>
          <a:xfrm>
            <a:off x="2195736" y="4293096"/>
            <a:ext cx="4896544" cy="22322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C000"/>
                </a:solidFill>
                <a:latin typeface="Bookman Old Style" pitchFamily="18" charset="0"/>
              </a:rPr>
              <a:t>Brazílie a její sousedé</a:t>
            </a:r>
            <a:endParaRPr lang="cs-CZ" sz="48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2448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b="1" dirty="0" smtClean="0">
                <a:latin typeface="Bookman Old Style" pitchFamily="18" charset="0"/>
              </a:rPr>
              <a:t>čtyři státy – </a:t>
            </a:r>
            <a:r>
              <a:rPr lang="cs-CZ" sz="2600" b="1" dirty="0" smtClean="0">
                <a:solidFill>
                  <a:srgbClr val="FFC000"/>
                </a:solidFill>
                <a:latin typeface="Bookman Old Style" pitchFamily="18" charset="0"/>
              </a:rPr>
              <a:t>Brazílie, Venezuela, Guyana a Surinam </a:t>
            </a:r>
          </a:p>
          <a:p>
            <a:r>
              <a:rPr lang="cs-CZ" sz="2600" b="1" dirty="0" smtClean="0">
                <a:latin typeface="Bookman Old Style" pitchFamily="18" charset="0"/>
              </a:rPr>
              <a:t>1 závislé území - </a:t>
            </a:r>
            <a:r>
              <a:rPr lang="cs-CZ" sz="2600" b="1" dirty="0" smtClean="0">
                <a:solidFill>
                  <a:srgbClr val="FFC000"/>
                </a:solidFill>
                <a:latin typeface="Bookman Old Style" pitchFamily="18" charset="0"/>
              </a:rPr>
              <a:t>Francouzská Guyana </a:t>
            </a:r>
            <a:endParaRPr lang="cs-CZ" sz="26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14338" name="Picture 2" descr="https://www.email.cz/download/i/TnwUwoI5ZF5RyG5vH4yX5o4u6uBUBqhUcc11_Kn_C2Ft2zMUBVLiaOP2ZThvAvFEyg59UMQ/ANNND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08720"/>
            <a:ext cx="4608512" cy="568863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835696" y="6519446"/>
            <a:ext cx="1346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mapa oblasti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836712"/>
            <a:ext cx="457403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Oblast objevili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Španělé</a:t>
            </a:r>
            <a:r>
              <a:rPr lang="cs-CZ" sz="2400" dirty="0" smtClean="0">
                <a:latin typeface="Bookman Old Style" pitchFamily="18" charset="0"/>
              </a:rPr>
              <a:t>  v </a:t>
            </a:r>
          </a:p>
          <a:p>
            <a:r>
              <a:rPr lang="cs-CZ" sz="2400" dirty="0" smtClean="0">
                <a:latin typeface="Bookman Old Style" pitchFamily="18" charset="0"/>
              </a:rPr>
              <a:t>roce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1498 (Venezuelu).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Brazílii</a:t>
            </a:r>
            <a:r>
              <a:rPr lang="cs-CZ" sz="2400" dirty="0" smtClean="0">
                <a:latin typeface="Bookman Old Style" pitchFamily="18" charset="0"/>
              </a:rPr>
              <a:t> objevil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Portugalec</a:t>
            </a:r>
          </a:p>
          <a:p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Cabral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 (1500) </a:t>
            </a:r>
            <a:r>
              <a:rPr lang="cs-CZ" sz="2400" dirty="0" smtClean="0">
                <a:latin typeface="Bookman Old Style" pitchFamily="18" charset="0"/>
              </a:rPr>
              <a:t>náhodou,</a:t>
            </a:r>
          </a:p>
          <a:p>
            <a:r>
              <a:rPr lang="cs-CZ" sz="2400" dirty="0" smtClean="0">
                <a:latin typeface="Bookman Old Style" pitchFamily="18" charset="0"/>
              </a:rPr>
              <a:t>když ho při obeplouvání </a:t>
            </a:r>
          </a:p>
          <a:p>
            <a:r>
              <a:rPr lang="cs-CZ" sz="2400" dirty="0" smtClean="0">
                <a:latin typeface="Bookman Old Style" pitchFamily="18" charset="0"/>
              </a:rPr>
              <a:t>Afriky </a:t>
            </a:r>
            <a:r>
              <a:rPr lang="cs-CZ" sz="2400" dirty="0" smtClean="0">
                <a:latin typeface="Bookman Old Style" pitchFamily="18" charset="0"/>
              </a:rPr>
              <a:t>odnesly </a:t>
            </a:r>
            <a:r>
              <a:rPr lang="cs-CZ" sz="2400" dirty="0" smtClean="0">
                <a:latin typeface="Bookman Old Style" pitchFamily="18" charset="0"/>
              </a:rPr>
              <a:t>nepříznivé </a:t>
            </a:r>
          </a:p>
          <a:p>
            <a:r>
              <a:rPr lang="cs-CZ" sz="2400" dirty="0" smtClean="0">
                <a:latin typeface="Bookman Old Style" pitchFamily="18" charset="0"/>
              </a:rPr>
              <a:t>proudy daleko na západ.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Surinam</a:t>
            </a:r>
            <a:r>
              <a:rPr lang="cs-CZ" sz="2400" dirty="0" smtClean="0">
                <a:latin typeface="Bookman Old Style" pitchFamily="18" charset="0"/>
              </a:rPr>
              <a:t> je bývalá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nizozemská kolonie</a:t>
            </a:r>
            <a:r>
              <a:rPr lang="cs-CZ" sz="2400" dirty="0" smtClean="0">
                <a:latin typeface="Bookman Old Style" pitchFamily="18" charset="0"/>
              </a:rPr>
              <a:t>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Guyana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britská</a:t>
            </a:r>
            <a:r>
              <a:rPr lang="cs-CZ" sz="2400" dirty="0" smtClean="0">
                <a:latin typeface="Bookman Old Style" pitchFamily="18" charset="0"/>
              </a:rPr>
              <a:t> 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Francouzská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Guyana</a:t>
            </a:r>
            <a:r>
              <a:rPr lang="cs-CZ" sz="2400" dirty="0" smtClean="0">
                <a:latin typeface="Bookman Old Style" pitchFamily="18" charset="0"/>
              </a:rPr>
              <a:t> patří i v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současnosti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Francii.</a:t>
            </a:r>
            <a:r>
              <a:rPr lang="cs-CZ" sz="2400" dirty="0" smtClean="0">
                <a:latin typeface="Bookman Old Style" pitchFamily="18" charset="0"/>
              </a:rPr>
              <a:t> Proto je oblast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národnostně, rasově i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nábožensky </a:t>
            </a:r>
            <a:r>
              <a:rPr lang="cs-CZ" sz="2400" dirty="0" smtClean="0">
                <a:latin typeface="Bookman Old Style" pitchFamily="18" charset="0"/>
              </a:rPr>
              <a:t>hodně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smíšená.</a:t>
            </a:r>
          </a:p>
          <a:p>
            <a:r>
              <a:rPr lang="cs-CZ" sz="2400" dirty="0" smtClean="0">
                <a:latin typeface="Bookman Old Style" pitchFamily="18" charset="0"/>
              </a:rPr>
              <a:t>Většinu povrchu tvoří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tropický deštný les.  </a:t>
            </a:r>
          </a:p>
          <a:p>
            <a:r>
              <a:rPr lang="cs-CZ" sz="2400" dirty="0" smtClean="0">
                <a:latin typeface="Bookman Old Style" pitchFamily="18" charset="0"/>
              </a:rPr>
              <a:t>  </a:t>
            </a:r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347864" y="0"/>
            <a:ext cx="2242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BRAZÍLIE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487025"/>
            <a:ext cx="9522159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hl. město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Brasília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 </a:t>
            </a:r>
            <a:endParaRPr lang="cs-CZ" sz="2400" b="1" dirty="0" smtClean="0">
              <a:solidFill>
                <a:srgbClr val="00B0F0"/>
              </a:solidFill>
              <a:latin typeface="Bookman Old Style" pitchFamily="18" charset="0"/>
            </a:endParaRPr>
          </a:p>
          <a:p>
            <a:r>
              <a:rPr lang="cs-CZ" sz="2400" b="1" dirty="0" err="1" smtClean="0">
                <a:latin typeface="Bookman Old Style" pitchFamily="18" charset="0"/>
              </a:rPr>
              <a:t>úř</a:t>
            </a:r>
            <a:r>
              <a:rPr lang="cs-CZ" sz="2400" b="1" dirty="0" smtClean="0">
                <a:latin typeface="Bookman Old Style" pitchFamily="18" charset="0"/>
              </a:rPr>
              <a:t>. jazyk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portugalština</a:t>
            </a:r>
          </a:p>
          <a:p>
            <a:r>
              <a:rPr lang="cs-CZ" sz="2400" b="1" dirty="0" smtClean="0">
                <a:latin typeface="Bookman Old Style" pitchFamily="18" charset="0"/>
              </a:rPr>
              <a:t>počet ob.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asi 200 milionů</a:t>
            </a:r>
          </a:p>
          <a:p>
            <a:r>
              <a:rPr lang="cs-CZ" sz="2400" b="1" dirty="0" smtClean="0">
                <a:latin typeface="Bookman Old Style" pitchFamily="18" charset="0"/>
              </a:rPr>
              <a:t>rozloha </a:t>
            </a:r>
            <a:r>
              <a:rPr lang="cs-CZ" sz="2400" dirty="0" smtClean="0">
                <a:latin typeface="Bookman Old Style" pitchFamily="18" charset="0"/>
              </a:rPr>
              <a:t>– 8 511 965 km² </a:t>
            </a:r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st. zřízení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feder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.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prezidentská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rep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.</a:t>
            </a:r>
          </a:p>
          <a:p>
            <a:r>
              <a:rPr lang="cs-CZ" sz="2400" b="1" dirty="0" smtClean="0">
                <a:latin typeface="Bookman Old Style" pitchFamily="18" charset="0"/>
              </a:rPr>
              <a:t>měna </a:t>
            </a:r>
            <a:r>
              <a:rPr lang="cs-CZ" sz="2400" dirty="0" smtClean="0">
                <a:latin typeface="Bookman Old Style" pitchFamily="18" charset="0"/>
              </a:rPr>
              <a:t>– brazilský </a:t>
            </a:r>
            <a:r>
              <a:rPr lang="cs-CZ" sz="2400" dirty="0" err="1" smtClean="0">
                <a:latin typeface="Bookman Old Style" pitchFamily="18" charset="0"/>
              </a:rPr>
              <a:t>real</a:t>
            </a:r>
            <a:r>
              <a:rPr lang="cs-CZ" sz="2400" dirty="0" smtClean="0">
                <a:latin typeface="Bookman Old Style" pitchFamily="18" charset="0"/>
              </a:rPr>
              <a:t> (BRL)</a:t>
            </a:r>
          </a:p>
          <a:p>
            <a:r>
              <a:rPr lang="cs-CZ" sz="2400" dirty="0" smtClean="0">
                <a:latin typeface="Bookman Old Style" pitchFamily="18" charset="0"/>
              </a:rPr>
              <a:t>Brazílie je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počtem obyvatel i rozlohou na 5. místě na světě.</a:t>
            </a:r>
          </a:p>
          <a:p>
            <a:r>
              <a:rPr lang="cs-CZ" sz="2400" dirty="0" smtClean="0">
                <a:latin typeface="Bookman Old Style" pitchFamily="18" charset="0"/>
              </a:rPr>
              <a:t>Nejlidnatější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portugalsky mluvící země na světě. </a:t>
            </a:r>
            <a:r>
              <a:rPr lang="cs-CZ" sz="2400" dirty="0" smtClean="0">
                <a:latin typeface="Bookman Old Style" pitchFamily="18" charset="0"/>
              </a:rPr>
              <a:t>Protéká jí</a:t>
            </a:r>
          </a:p>
          <a:p>
            <a:r>
              <a:rPr lang="cs-CZ" sz="2400" dirty="0" smtClean="0">
                <a:latin typeface="Bookman Old Style" pitchFamily="18" charset="0"/>
              </a:rPr>
              <a:t>nejmohutnější řeka světa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Amazonka,</a:t>
            </a:r>
            <a:r>
              <a:rPr lang="cs-CZ" sz="2400" dirty="0" smtClean="0">
                <a:latin typeface="Bookman Old Style" pitchFamily="18" charset="0"/>
              </a:rPr>
              <a:t> kterou obklopuje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tropický deštný les. </a:t>
            </a:r>
            <a:r>
              <a:rPr lang="cs-CZ" sz="2400" dirty="0" smtClean="0">
                <a:latin typeface="Bookman Old Style" pitchFamily="18" charset="0"/>
              </a:rPr>
              <a:t>Proto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většina obyvatel </a:t>
            </a:r>
            <a:r>
              <a:rPr lang="cs-CZ" sz="2400" dirty="0" smtClean="0">
                <a:latin typeface="Bookman Old Style" pitchFamily="18" charset="0"/>
              </a:rPr>
              <a:t>žije na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pobřeží a</a:t>
            </a:r>
            <a:r>
              <a:rPr lang="cs-CZ" sz="2400" dirty="0" smtClean="0">
                <a:latin typeface="Bookman Old Style" pitchFamily="18" charset="0"/>
              </a:rPr>
              <a:t>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na úrodných plošinách ve vnitrozemí</a:t>
            </a:r>
            <a:r>
              <a:rPr lang="cs-CZ" sz="2400" dirty="0" smtClean="0">
                <a:latin typeface="Bookman Old Style" pitchFamily="18" charset="0"/>
              </a:rPr>
              <a:t>. Je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průmyslově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zemědělský </a:t>
            </a:r>
            <a:r>
              <a:rPr lang="cs-CZ" sz="2400" dirty="0" smtClean="0">
                <a:latin typeface="Bookman Old Style" pitchFamily="18" charset="0"/>
              </a:rPr>
              <a:t>stát s obrovským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nerostným bohatstvím.</a:t>
            </a:r>
          </a:p>
          <a:p>
            <a:r>
              <a:rPr lang="cs-CZ" sz="2400" dirty="0" smtClean="0">
                <a:latin typeface="Bookman Old Style" pitchFamily="18" charset="0"/>
              </a:rPr>
              <a:t>Obyvatelé pěstují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kávu, sisal, pomeranče</a:t>
            </a:r>
            <a:r>
              <a:rPr lang="cs-CZ" sz="2400" dirty="0" smtClean="0">
                <a:latin typeface="Bookman Old Style" pitchFamily="18" charset="0"/>
              </a:rPr>
              <a:t>… . Důležitý je i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chov prasat, skotu, ovcí a koz</a:t>
            </a:r>
            <a:r>
              <a:rPr lang="cs-CZ" sz="2400" dirty="0" smtClean="0">
                <a:latin typeface="Bookman Old Style" pitchFamily="18" charset="0"/>
              </a:rPr>
              <a:t>. Značný význam má i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rybolov.</a:t>
            </a:r>
          </a:p>
          <a:p>
            <a:r>
              <a:rPr lang="cs-CZ" sz="2400" dirty="0" smtClean="0">
                <a:latin typeface="Bookman Old Style" pitchFamily="18" charset="0"/>
              </a:rPr>
              <a:t>Pro hospodářství je velmi důležitá i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těžba dřeva </a:t>
            </a:r>
            <a:r>
              <a:rPr lang="cs-CZ" sz="2400" dirty="0" smtClean="0">
                <a:latin typeface="Bookman Old Style" pitchFamily="18" charset="0"/>
              </a:rPr>
              <a:t>a s ní spojený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ekologický problém</a:t>
            </a:r>
            <a:r>
              <a:rPr lang="cs-CZ" sz="2400" dirty="0" smtClean="0">
                <a:latin typeface="Bookman Old Style" pitchFamily="18" charset="0"/>
              </a:rPr>
              <a:t>.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75% </a:t>
            </a:r>
            <a:r>
              <a:rPr lang="cs-CZ" sz="2400" dirty="0" smtClean="0">
                <a:latin typeface="Bookman Old Style" pitchFamily="18" charset="0"/>
              </a:rPr>
              <a:t>obyvatelstva žije ve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městech.</a:t>
            </a:r>
            <a:r>
              <a:rPr lang="cs-CZ" sz="2400" dirty="0" smtClean="0">
                <a:latin typeface="Bookman Old Style" pitchFamily="18" charset="0"/>
              </a:rPr>
              <a:t> Města </a:t>
            </a:r>
          </a:p>
          <a:p>
            <a:r>
              <a:rPr lang="cs-CZ" sz="2400" dirty="0" smtClean="0">
                <a:latin typeface="Bookman Old Style" pitchFamily="18" charset="0"/>
              </a:rPr>
              <a:t>sužuje problém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chudinských čtvrtí (favel). </a:t>
            </a:r>
          </a:p>
        </p:txBody>
      </p:sp>
      <p:pic>
        <p:nvPicPr>
          <p:cNvPr id="17410" name="Picture 2" descr="Soubor:Flag of Brazi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48680"/>
            <a:ext cx="3337868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1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51920" y="0"/>
            <a:ext cx="13516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Sport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692696"/>
            <a:ext cx="931537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Nejoblíbenějším</a:t>
            </a:r>
            <a:r>
              <a:rPr lang="cs-CZ" sz="2400" dirty="0" smtClean="0">
                <a:latin typeface="Bookman Old Style" pitchFamily="18" charset="0"/>
              </a:rPr>
              <a:t> sportem je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fotbal</a:t>
            </a:r>
            <a:r>
              <a:rPr lang="cs-CZ" sz="2400" dirty="0" smtClean="0">
                <a:latin typeface="Bookman Old Style" pitchFamily="18" charset="0"/>
              </a:rPr>
              <a:t>. Brazilci rádi hrají všechny</a:t>
            </a:r>
          </a:p>
          <a:p>
            <a:r>
              <a:rPr lang="cs-CZ" sz="2400" dirty="0" smtClean="0">
                <a:latin typeface="Bookman Old Style" pitchFamily="18" charset="0"/>
              </a:rPr>
              <a:t>kolektivní hry a dosahují v nich vynikající výsledky. Od </a:t>
            </a:r>
          </a:p>
          <a:p>
            <a:r>
              <a:rPr lang="cs-CZ" sz="2400" dirty="0" smtClean="0">
                <a:latin typeface="Bookman Old Style" pitchFamily="18" charset="0"/>
              </a:rPr>
              <a:t>volejbalu až po basketbal. Některé sporty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se zrodily </a:t>
            </a:r>
            <a:r>
              <a:rPr lang="cs-CZ" sz="2400" dirty="0" smtClean="0">
                <a:latin typeface="Bookman Old Style" pitchFamily="18" charset="0"/>
              </a:rPr>
              <a:t>na </a:t>
            </a:r>
          </a:p>
          <a:p>
            <a:r>
              <a:rPr lang="cs-CZ" sz="2400" dirty="0" smtClean="0">
                <a:latin typeface="Bookman Old Style" pitchFamily="18" charset="0"/>
              </a:rPr>
              <a:t>plážích Brazílie (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plážový fotbal</a:t>
            </a:r>
            <a:r>
              <a:rPr lang="cs-CZ" sz="2400" dirty="0" smtClean="0">
                <a:latin typeface="Bookman Old Style" pitchFamily="18" charset="0"/>
              </a:rPr>
              <a:t>…). </a:t>
            </a:r>
          </a:p>
          <a:p>
            <a:r>
              <a:rPr lang="cs-CZ" sz="2400" dirty="0" smtClean="0">
                <a:latin typeface="Bookman Old Style" pitchFamily="18" charset="0"/>
              </a:rPr>
              <a:t>  </a:t>
            </a:r>
            <a:endParaRPr lang="cs-CZ" sz="2400" dirty="0">
              <a:latin typeface="Bookman Old Style" pitchFamily="18" charset="0"/>
            </a:endParaRPr>
          </a:p>
        </p:txBody>
      </p:sp>
      <p:pic>
        <p:nvPicPr>
          <p:cNvPr id="1026" name="Picture 2" descr="Soubor:Maracanã Stadium in Rio de Janei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636912"/>
            <a:ext cx="4386988" cy="388843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6519446"/>
            <a:ext cx="43476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Maracaná</a:t>
            </a:r>
            <a:r>
              <a:rPr lang="cs-CZ" sz="1600" dirty="0" smtClean="0"/>
              <a:t> – jeden z největších stadionů světa</a:t>
            </a:r>
            <a:endParaRPr lang="cs-CZ" sz="1600" dirty="0"/>
          </a:p>
        </p:txBody>
      </p:sp>
      <p:pic>
        <p:nvPicPr>
          <p:cNvPr id="1028" name="Picture 4" descr="Soubor:Israel v Brazil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636912"/>
            <a:ext cx="4342253" cy="38884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292080" y="6519446"/>
            <a:ext cx="3058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plážový fotbal – Brazílie a Izrael</a:t>
            </a:r>
            <a:endParaRPr lang="cs-CZ" sz="16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0"/>
            <a:ext cx="768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Vybraná města a památky UNESCO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548680"/>
            <a:ext cx="9283311" cy="68018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  <a:latin typeface="Bookman Old Style" pitchFamily="18" charset="0"/>
              </a:rPr>
              <a:t>Brasília</a:t>
            </a:r>
            <a:r>
              <a:rPr lang="cs-CZ" sz="2800" b="1" dirty="0" smtClean="0">
                <a:solidFill>
                  <a:srgbClr val="00B050"/>
                </a:solidFill>
                <a:latin typeface="Bookman Old Style" pitchFamily="18" charset="0"/>
              </a:rPr>
              <a:t> </a:t>
            </a:r>
            <a:r>
              <a:rPr lang="cs-CZ" sz="2800" dirty="0" smtClean="0">
                <a:latin typeface="Bookman Old Style" pitchFamily="18" charset="0"/>
              </a:rPr>
              <a:t>-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hlavní a nejmladší </a:t>
            </a:r>
            <a:r>
              <a:rPr lang="cs-CZ" sz="2400" dirty="0" smtClean="0">
                <a:latin typeface="Bookman Old Style" pitchFamily="18" charset="0"/>
              </a:rPr>
              <a:t>= moderní (1960), UNESCO.</a:t>
            </a:r>
          </a:p>
          <a:p>
            <a:endParaRPr lang="cs-CZ" sz="2400" b="1" dirty="0" smtClean="0">
              <a:solidFill>
                <a:srgbClr val="00B050"/>
              </a:solidFill>
              <a:latin typeface="Bookman Old Style" pitchFamily="18" charset="0"/>
            </a:endParaRPr>
          </a:p>
          <a:p>
            <a:r>
              <a:rPr lang="cs-CZ" sz="2800" b="1" dirty="0" smtClean="0">
                <a:solidFill>
                  <a:srgbClr val="00B050"/>
                </a:solidFill>
                <a:latin typeface="Bookman Old Style" pitchFamily="18" charset="0"/>
              </a:rPr>
              <a:t>Rio de </a:t>
            </a:r>
            <a:r>
              <a:rPr lang="cs-CZ" sz="2800" b="1" dirty="0" err="1" smtClean="0">
                <a:solidFill>
                  <a:srgbClr val="00B050"/>
                </a:solidFill>
                <a:latin typeface="Bookman Old Style" pitchFamily="18" charset="0"/>
              </a:rPr>
              <a:t>Janeiro</a:t>
            </a:r>
            <a:r>
              <a:rPr lang="cs-CZ" sz="2800" b="1" dirty="0" smtClean="0">
                <a:solidFill>
                  <a:srgbClr val="00B050"/>
                </a:solidFill>
                <a:latin typeface="Bookman Old Style" pitchFamily="18" charset="0"/>
              </a:rPr>
              <a:t> </a:t>
            </a:r>
            <a:r>
              <a:rPr lang="cs-CZ" sz="2400" b="1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karneval</a:t>
            </a:r>
            <a:r>
              <a:rPr lang="cs-CZ" sz="2400" dirty="0" smtClean="0">
                <a:latin typeface="Bookman Old Style" pitchFamily="18" charset="0"/>
              </a:rPr>
              <a:t>, pláž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Copacabana</a:t>
            </a:r>
            <a:r>
              <a:rPr lang="cs-CZ" sz="2400" dirty="0" smtClean="0">
                <a:latin typeface="Bookman Old Style" pitchFamily="18" charset="0"/>
              </a:rPr>
              <a:t>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socha</a:t>
            </a:r>
          </a:p>
          <a:p>
            <a:r>
              <a:rPr lang="cs-CZ" sz="2400" b="1" dirty="0">
                <a:latin typeface="Bookman Old Style" pitchFamily="18" charset="0"/>
              </a:rPr>
              <a:t>	</a:t>
            </a:r>
            <a:r>
              <a:rPr lang="cs-CZ" sz="2400" b="1" dirty="0" smtClean="0">
                <a:latin typeface="Bookman Old Style" pitchFamily="18" charset="0"/>
              </a:rPr>
              <a:t>		</a:t>
            </a:r>
            <a:r>
              <a:rPr lang="cs-CZ" sz="2400" dirty="0" smtClean="0">
                <a:latin typeface="Bookman Old Style" pitchFamily="18" charset="0"/>
              </a:rPr>
              <a:t>  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Krista Vykupitele,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LOH 2016</a:t>
            </a:r>
            <a:r>
              <a:rPr lang="cs-CZ" sz="2400" dirty="0" smtClean="0">
                <a:latin typeface="Bookman Old Style" pitchFamily="18" charset="0"/>
              </a:rPr>
              <a:t>, favely… .</a:t>
            </a:r>
          </a:p>
          <a:p>
            <a:endParaRPr lang="cs-CZ" sz="2400" dirty="0" smtClean="0">
              <a:latin typeface="Bookman Old Style" pitchFamily="18" charset="0"/>
            </a:endParaRPr>
          </a:p>
          <a:p>
            <a:r>
              <a:rPr lang="cs-CZ" sz="2800" b="1" dirty="0" err="1" smtClean="0">
                <a:solidFill>
                  <a:srgbClr val="00B050"/>
                </a:solidFill>
                <a:latin typeface="Bookman Old Style" pitchFamily="18" charset="0"/>
              </a:rPr>
              <a:t>Sao</a:t>
            </a:r>
            <a:r>
              <a:rPr lang="cs-CZ" sz="2800" b="1" dirty="0" smtClean="0">
                <a:solidFill>
                  <a:srgbClr val="00B050"/>
                </a:solidFill>
                <a:latin typeface="Bookman Old Style" pitchFamily="18" charset="0"/>
              </a:rPr>
              <a:t> Paulo </a:t>
            </a:r>
            <a:r>
              <a:rPr lang="cs-CZ" sz="2400" dirty="0" smtClean="0">
                <a:latin typeface="Bookman Old Style" pitchFamily="18" charset="0"/>
              </a:rPr>
              <a:t>-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největší město </a:t>
            </a:r>
            <a:r>
              <a:rPr lang="cs-CZ" sz="2400" dirty="0" smtClean="0">
                <a:latin typeface="Bookman Old Style" pitchFamily="18" charset="0"/>
              </a:rPr>
              <a:t>(asi 10 mil. obyvatel), sv. Pavel.</a:t>
            </a:r>
          </a:p>
          <a:p>
            <a:endParaRPr lang="cs-CZ" sz="2400" dirty="0" smtClean="0">
              <a:latin typeface="Bookman Old Style" pitchFamily="18" charset="0"/>
            </a:endParaRPr>
          </a:p>
          <a:p>
            <a:r>
              <a:rPr lang="cs-CZ" sz="2800" b="1" dirty="0" smtClean="0">
                <a:solidFill>
                  <a:srgbClr val="00B050"/>
                </a:solidFill>
                <a:latin typeface="Bookman Old Style" pitchFamily="18" charset="0"/>
              </a:rPr>
              <a:t>Salvador </a:t>
            </a:r>
            <a:r>
              <a:rPr lang="cs-CZ" sz="2400" dirty="0" smtClean="0">
                <a:latin typeface="Bookman Old Style" pitchFamily="18" charset="0"/>
              </a:rPr>
              <a:t>- třetí největší město, spisovatel </a:t>
            </a:r>
            <a:r>
              <a:rPr lang="cs-CZ" sz="2400" dirty="0" err="1" smtClean="0">
                <a:latin typeface="Bookman Old Style" pitchFamily="18" charset="0"/>
              </a:rPr>
              <a:t>Jorge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Amado</a:t>
            </a:r>
            <a:endParaRPr lang="cs-CZ" sz="2400" dirty="0" smtClean="0">
              <a:latin typeface="Bookman Old Style" pitchFamily="18" charset="0"/>
            </a:endParaRPr>
          </a:p>
          <a:p>
            <a:r>
              <a:rPr lang="cs-CZ" sz="2400" dirty="0">
                <a:latin typeface="Bookman Old Style" pitchFamily="18" charset="0"/>
              </a:rPr>
              <a:t>	</a:t>
            </a:r>
            <a:r>
              <a:rPr lang="cs-CZ" sz="2400" dirty="0" smtClean="0">
                <a:latin typeface="Bookman Old Style" pitchFamily="18" charset="0"/>
              </a:rPr>
              <a:t>	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historické centrum = památka UNESCO</a:t>
            </a:r>
            <a:r>
              <a:rPr lang="cs-CZ" sz="2400" dirty="0" smtClean="0">
                <a:latin typeface="Bookman Old Style" pitchFamily="18" charset="0"/>
              </a:rPr>
              <a:t>.</a:t>
            </a:r>
          </a:p>
          <a:p>
            <a:endParaRPr lang="cs-CZ" sz="2400" dirty="0" smtClean="0">
              <a:latin typeface="Bookman Old Style" pitchFamily="18" charset="0"/>
            </a:endParaRPr>
          </a:p>
          <a:p>
            <a:r>
              <a:rPr lang="cs-CZ" sz="2800" b="1" dirty="0" err="1" smtClean="0">
                <a:solidFill>
                  <a:srgbClr val="00B050"/>
                </a:solidFill>
                <a:latin typeface="Bookman Old Style" pitchFamily="18" charset="0"/>
              </a:rPr>
              <a:t>Iguacú</a:t>
            </a:r>
            <a:r>
              <a:rPr lang="cs-CZ" sz="2400" dirty="0" smtClean="0">
                <a:latin typeface="Bookman Old Style" pitchFamily="18" charset="0"/>
              </a:rPr>
              <a:t> – NP,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vodopády, fauna a flóra.</a:t>
            </a:r>
          </a:p>
          <a:p>
            <a:endParaRPr lang="cs-CZ" sz="2400" b="1" dirty="0" smtClean="0">
              <a:solidFill>
                <a:srgbClr val="00B050"/>
              </a:solidFill>
              <a:latin typeface="Bookman Old Style" pitchFamily="18" charset="0"/>
            </a:endParaRPr>
          </a:p>
          <a:p>
            <a:r>
              <a:rPr lang="cs-CZ" sz="2800" b="1" dirty="0" err="1" smtClean="0">
                <a:solidFill>
                  <a:srgbClr val="00B050"/>
                </a:solidFill>
                <a:latin typeface="Bookman Old Style" pitchFamily="18" charset="0"/>
              </a:rPr>
              <a:t>Cerrado</a:t>
            </a:r>
            <a:r>
              <a:rPr lang="cs-CZ" sz="2400" b="1" dirty="0" smtClean="0">
                <a:solidFill>
                  <a:srgbClr val="00B050"/>
                </a:solidFill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– rezervace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, </a:t>
            </a:r>
            <a:r>
              <a:rPr lang="cs-CZ" sz="2400" dirty="0" smtClean="0">
                <a:latin typeface="Bookman Old Style" pitchFamily="18" charset="0"/>
              </a:rPr>
              <a:t>nejrozmanitější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tropický ekosystém.</a:t>
            </a:r>
          </a:p>
          <a:p>
            <a:endParaRPr lang="cs-CZ" sz="2400" b="1" dirty="0" smtClean="0">
              <a:solidFill>
                <a:srgbClr val="00B050"/>
              </a:solidFill>
              <a:latin typeface="Bookman Old Style" pitchFamily="18" charset="0"/>
            </a:endParaRPr>
          </a:p>
          <a:p>
            <a:r>
              <a:rPr lang="cs-CZ" sz="2800" b="1" dirty="0" err="1" smtClean="0">
                <a:solidFill>
                  <a:srgbClr val="00B050"/>
                </a:solidFill>
                <a:latin typeface="Bookman Old Style" pitchFamily="18" charset="0"/>
              </a:rPr>
              <a:t>Pantanal</a:t>
            </a:r>
            <a:r>
              <a:rPr lang="cs-CZ" sz="2400" dirty="0" smtClean="0">
                <a:solidFill>
                  <a:srgbClr val="00B050"/>
                </a:solidFill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největší mokřad světa</a:t>
            </a:r>
            <a:r>
              <a:rPr lang="cs-CZ" sz="2400" dirty="0" smtClean="0">
                <a:latin typeface="Bookman Old Style" pitchFamily="18" charset="0"/>
              </a:rPr>
              <a:t>.</a:t>
            </a:r>
            <a:endParaRPr lang="cs-CZ" sz="2800" b="1" dirty="0" smtClean="0">
              <a:solidFill>
                <a:srgbClr val="00B050"/>
              </a:solidFill>
              <a:latin typeface="Bookman Old Style" pitchFamily="18" charset="0"/>
            </a:endParaRPr>
          </a:p>
          <a:p>
            <a:endParaRPr lang="cs-CZ" sz="2400" b="1" dirty="0"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 </a:t>
            </a:r>
            <a:endParaRPr lang="cs-CZ" sz="2400" b="1" dirty="0">
              <a:solidFill>
                <a:srgbClr val="00B05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339752" y="0"/>
            <a:ext cx="47836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Hlavní město Brazílie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98072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SAO PAULO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79512" y="2996952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BRASÍLIA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79512" y="501317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RIO DE JANEIRO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2530" name="Picture 2" descr="Soubor:Montagem Brasíl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48680"/>
            <a:ext cx="5508104" cy="604867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804248" y="6519446"/>
            <a:ext cx="18389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moderní katedrála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99992" y="6519446"/>
            <a:ext cx="9717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muzeum</a:t>
            </a:r>
            <a:endParaRPr lang="cs-CZ" sz="1600" dirty="0"/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0"/>
            <a:ext cx="6253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Hostitel příštích LOH (2016)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98072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SAO PAULO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2996952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BRASÍLIA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79512" y="501317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RIO DE JANEIRO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1506" name="Picture 2" descr="Soubor:Rio Corcovado Pain de Suc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48680"/>
            <a:ext cx="5760640" cy="61206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0"/>
            <a:ext cx="51122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Největší město Brazílie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20482" name="Picture 2" descr="Soubor:Jardim Paulistan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72816"/>
            <a:ext cx="8784976" cy="4870326"/>
          </a:xfrm>
          <a:prstGeom prst="rect">
            <a:avLst/>
          </a:prstGeom>
          <a:noFill/>
        </p:spPr>
      </p:pic>
      <p:sp>
        <p:nvSpPr>
          <p:cNvPr id="4" name="Zaoblený obdélník 3"/>
          <p:cNvSpPr/>
          <p:nvPr/>
        </p:nvSpPr>
        <p:spPr>
          <a:xfrm>
            <a:off x="179512" y="548680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SAO PAULO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131840" y="548680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BRASÍLIA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084168" y="548680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RIO DE JANEIRO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Foz de Iguaçu 27 Panorama Nov 2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8800"/>
            <a:ext cx="8784976" cy="499492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691680" y="0"/>
            <a:ext cx="6240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Nejkrásnější vodopády světa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79512" y="548680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PANTANAL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203848" y="548680"/>
            <a:ext cx="273630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IGUACÚ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300192" y="548680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CERRADO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 tmFilter="0,0; .5, 0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5736" y="0"/>
            <a:ext cx="4934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Největší mokřad světa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548680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PANTANAL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03848" y="548680"/>
            <a:ext cx="273630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IGUACÚ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300192" y="548680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CERRADO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5602" name="Picture 2" descr="Soubor:Pantanal, south-central South America 5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8800"/>
            <a:ext cx="8784976" cy="50669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0"/>
            <a:ext cx="62792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Třetí největší město Brazílie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548680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PANTANAL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131840" y="548680"/>
            <a:ext cx="288032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BRASÍLIA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300192" y="548680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SALVADOR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4578" name="Picture 2" descr="Soubor:Salvador 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00808"/>
            <a:ext cx="8784976" cy="4972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0"/>
            <a:ext cx="2791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VENEZUELA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76672"/>
            <a:ext cx="910217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hl. město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Caracas</a:t>
            </a:r>
          </a:p>
          <a:p>
            <a:r>
              <a:rPr lang="cs-CZ" sz="2400" b="1" dirty="0" err="1" smtClean="0">
                <a:latin typeface="Bookman Old Style" pitchFamily="18" charset="0"/>
              </a:rPr>
              <a:t>úř</a:t>
            </a:r>
            <a:r>
              <a:rPr lang="cs-CZ" sz="2400" b="1" dirty="0" smtClean="0">
                <a:latin typeface="Bookman Old Style" pitchFamily="18" charset="0"/>
              </a:rPr>
              <a:t>. jazyk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španělština</a:t>
            </a:r>
          </a:p>
          <a:p>
            <a:r>
              <a:rPr lang="cs-CZ" sz="2400" b="1" dirty="0" smtClean="0">
                <a:latin typeface="Bookman Old Style" pitchFamily="18" charset="0"/>
              </a:rPr>
              <a:t>počet ob.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asi 27 milionů</a:t>
            </a:r>
          </a:p>
          <a:p>
            <a:r>
              <a:rPr lang="cs-CZ" sz="2400" b="1" dirty="0" smtClean="0">
                <a:latin typeface="Bookman Old Style" pitchFamily="18" charset="0"/>
              </a:rPr>
              <a:t>st. zřízení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feder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. prezidentská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rep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.</a:t>
            </a:r>
          </a:p>
          <a:p>
            <a:r>
              <a:rPr lang="cs-CZ" sz="2400" b="1" dirty="0" smtClean="0">
                <a:latin typeface="Bookman Old Style" pitchFamily="18" charset="0"/>
              </a:rPr>
              <a:t>měna </a:t>
            </a:r>
            <a:r>
              <a:rPr lang="cs-CZ" sz="2400" dirty="0" smtClean="0">
                <a:latin typeface="Bookman Old Style" pitchFamily="18" charset="0"/>
              </a:rPr>
              <a:t>– venezuelský </a:t>
            </a:r>
            <a:r>
              <a:rPr lang="cs-CZ" sz="2400" dirty="0" err="1" smtClean="0">
                <a:latin typeface="Bookman Old Style" pitchFamily="18" charset="0"/>
              </a:rPr>
              <a:t>bolívar</a:t>
            </a:r>
            <a:endParaRPr lang="cs-CZ" sz="2400" dirty="0" smtClean="0">
              <a:latin typeface="Bookman Old Style" pitchFamily="18" charset="0"/>
            </a:endParaRPr>
          </a:p>
          <a:p>
            <a:r>
              <a:rPr lang="cs-CZ" sz="2400" dirty="0" smtClean="0">
                <a:latin typeface="Bookman Old Style" pitchFamily="18" charset="0"/>
              </a:rPr>
              <a:t>Španělská zdrobnělina názvu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Benátek (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Venezia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). </a:t>
            </a:r>
            <a:r>
              <a:rPr lang="cs-CZ" sz="2400" dirty="0" smtClean="0">
                <a:latin typeface="Bookman Old Style" pitchFamily="18" charset="0"/>
              </a:rPr>
              <a:t>Prvním </a:t>
            </a:r>
          </a:p>
          <a:p>
            <a:r>
              <a:rPr lang="cs-CZ" sz="2400" dirty="0" smtClean="0">
                <a:latin typeface="Bookman Old Style" pitchFamily="18" charset="0"/>
              </a:rPr>
              <a:t>objevitelům </a:t>
            </a:r>
            <a:r>
              <a:rPr lang="cs-CZ" sz="2400" dirty="0" smtClean="0">
                <a:latin typeface="Bookman Old Style" pitchFamily="18" charset="0"/>
              </a:rPr>
              <a:t>připomínaly </a:t>
            </a:r>
            <a:r>
              <a:rPr lang="cs-CZ" sz="2400" dirty="0" smtClean="0">
                <a:latin typeface="Bookman Old Style" pitchFamily="18" charset="0"/>
              </a:rPr>
              <a:t>pobřeží a laguny známé evropské</a:t>
            </a:r>
          </a:p>
          <a:p>
            <a:r>
              <a:rPr lang="cs-CZ" sz="2400" dirty="0" smtClean="0">
                <a:latin typeface="Bookman Old Style" pitchFamily="18" charset="0"/>
              </a:rPr>
              <a:t>město. Pro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ekonomiku</a:t>
            </a:r>
            <a:r>
              <a:rPr lang="cs-CZ" sz="2400" dirty="0" smtClean="0">
                <a:latin typeface="Bookman Old Style" pitchFamily="18" charset="0"/>
              </a:rPr>
              <a:t> je důležitá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těžba nerostných surovin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(hlavně ropy a zemního plynu). </a:t>
            </a:r>
            <a:endParaRPr lang="cs-CZ" sz="2400" b="1" dirty="0">
              <a:solidFill>
                <a:srgbClr val="00B0F0"/>
              </a:solidFill>
              <a:latin typeface="Bookman Old Style" pitchFamily="18" charset="0"/>
            </a:endParaRPr>
          </a:p>
        </p:txBody>
      </p:sp>
      <p:pic>
        <p:nvPicPr>
          <p:cNvPr id="26626" name="Picture 2" descr="Soubor:Flag of Venezuela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548680"/>
            <a:ext cx="3312368" cy="1800200"/>
          </a:xfrm>
          <a:prstGeom prst="rect">
            <a:avLst/>
          </a:prstGeom>
          <a:noFill/>
        </p:spPr>
      </p:pic>
      <p:pic>
        <p:nvPicPr>
          <p:cNvPr id="26628" name="Picture 4" descr="Soubor:Caracas-downtown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3861049"/>
            <a:ext cx="4273571" cy="2664296"/>
          </a:xfrm>
          <a:prstGeom prst="rect">
            <a:avLst/>
          </a:prstGeom>
          <a:noFill/>
        </p:spPr>
      </p:pic>
      <p:pic>
        <p:nvPicPr>
          <p:cNvPr id="26630" name="Picture 6" descr="Soubor:Bolívar usg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3861048"/>
            <a:ext cx="4248472" cy="266429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763688" y="6519446"/>
            <a:ext cx="947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Caracas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6519446"/>
            <a:ext cx="26244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nejvyšší bod – </a:t>
            </a:r>
            <a:r>
              <a:rPr lang="cs-CZ" sz="1600" dirty="0" err="1" smtClean="0"/>
              <a:t>pico</a:t>
            </a:r>
            <a:r>
              <a:rPr lang="cs-CZ" sz="1600" dirty="0" smtClean="0"/>
              <a:t> </a:t>
            </a:r>
            <a:r>
              <a:rPr lang="cs-CZ" sz="1600" dirty="0" err="1" smtClean="0"/>
              <a:t>Bolívar</a:t>
            </a:r>
            <a:endParaRPr lang="cs-CZ" sz="16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0" decel="100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0"/>
            <a:ext cx="7162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Národní park </a:t>
            </a:r>
            <a:r>
              <a:rPr lang="cs-CZ" sz="3200" b="1" dirty="0" err="1" smtClean="0">
                <a:solidFill>
                  <a:srgbClr val="FFC000"/>
                </a:solidFill>
                <a:latin typeface="Bookman Old Style" pitchFamily="18" charset="0"/>
              </a:rPr>
              <a:t>Canaima</a:t>
            </a:r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 (UNESCO)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28674" name="Picture 2" descr="Soubor:Salto Angel from Rato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645024"/>
            <a:ext cx="4320480" cy="288032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0" y="6519446"/>
            <a:ext cx="4769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Vodopády Salto </a:t>
            </a:r>
            <a:r>
              <a:rPr lang="cs-CZ" sz="1600" dirty="0" err="1" smtClean="0"/>
              <a:t>Ángel</a:t>
            </a:r>
            <a:r>
              <a:rPr lang="cs-CZ" sz="1600" dirty="0" smtClean="0"/>
              <a:t> – nejvyšší na světě (979 m)</a:t>
            </a:r>
            <a:endParaRPr lang="cs-CZ" sz="1600" dirty="0"/>
          </a:p>
        </p:txBody>
      </p:sp>
      <p:pic>
        <p:nvPicPr>
          <p:cNvPr id="28676" name="Picture 4" descr="Soubor:Kukenan Tepuy at Sunse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48680"/>
            <a:ext cx="4298171" cy="280831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547664" y="3356992"/>
            <a:ext cx="13019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stolová hora</a:t>
            </a:r>
            <a:endParaRPr lang="cs-CZ" sz="1600" dirty="0"/>
          </a:p>
        </p:txBody>
      </p:sp>
      <p:pic>
        <p:nvPicPr>
          <p:cNvPr id="28678" name="Picture 6" descr="Soubor:Salto Sapo from right bank 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548680"/>
            <a:ext cx="4320480" cy="280831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940152" y="3356992"/>
            <a:ext cx="21323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vodopády Salto Sapo</a:t>
            </a:r>
            <a:endParaRPr lang="cs-CZ" sz="1600" dirty="0"/>
          </a:p>
        </p:txBody>
      </p:sp>
      <p:pic>
        <p:nvPicPr>
          <p:cNvPr id="28680" name="Picture 8" descr="Soubor:Canaimanatpar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3645024"/>
            <a:ext cx="4320480" cy="288032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796136" y="6519446"/>
            <a:ext cx="20537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krajina stolových hor</a:t>
            </a:r>
            <a:endParaRPr lang="cs-CZ" sz="1600" dirty="0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19880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GUYANA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04664"/>
            <a:ext cx="903644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hl. město </a:t>
            </a:r>
            <a:r>
              <a:rPr lang="cs-CZ" dirty="0" smtClean="0"/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Georgetown</a:t>
            </a:r>
          </a:p>
          <a:p>
            <a:r>
              <a:rPr lang="cs-CZ" sz="2400" b="1" dirty="0" err="1" smtClean="0">
                <a:latin typeface="Bookman Old Style" pitchFamily="18" charset="0"/>
              </a:rPr>
              <a:t>úř</a:t>
            </a:r>
            <a:r>
              <a:rPr lang="cs-CZ" sz="2400" b="1" dirty="0" smtClean="0">
                <a:latin typeface="Bookman Old Style" pitchFamily="18" charset="0"/>
              </a:rPr>
              <a:t>. jazyk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angličtina</a:t>
            </a:r>
          </a:p>
          <a:p>
            <a:r>
              <a:rPr lang="cs-CZ" sz="2400" b="1" dirty="0" smtClean="0">
                <a:latin typeface="Bookman Old Style" pitchFamily="18" charset="0"/>
              </a:rPr>
              <a:t>počet ob.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asi 800 000</a:t>
            </a:r>
          </a:p>
          <a:p>
            <a:r>
              <a:rPr lang="cs-CZ" sz="2400" b="1" dirty="0" smtClean="0">
                <a:latin typeface="Bookman Old Style" pitchFamily="18" charset="0"/>
              </a:rPr>
              <a:t>rozloha </a:t>
            </a:r>
            <a:r>
              <a:rPr lang="cs-CZ" sz="2400" dirty="0" smtClean="0">
                <a:latin typeface="Bookman Old Style" pitchFamily="18" charset="0"/>
              </a:rPr>
              <a:t>– 214 970 km²</a:t>
            </a:r>
          </a:p>
          <a:p>
            <a:r>
              <a:rPr lang="cs-CZ" sz="2400" b="1" dirty="0" smtClean="0">
                <a:latin typeface="Bookman Old Style" pitchFamily="18" charset="0"/>
              </a:rPr>
              <a:t>st. zřízení </a:t>
            </a:r>
            <a:r>
              <a:rPr lang="cs-CZ" sz="2400" dirty="0" smtClean="0">
                <a:latin typeface="Bookman Old Style" pitchFamily="18" charset="0"/>
              </a:rPr>
              <a:t>-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republika </a:t>
            </a:r>
          </a:p>
          <a:p>
            <a:r>
              <a:rPr lang="cs-CZ" sz="2400" b="1" dirty="0" smtClean="0">
                <a:latin typeface="Bookman Old Style" pitchFamily="18" charset="0"/>
              </a:rPr>
              <a:t>měna </a:t>
            </a:r>
            <a:r>
              <a:rPr lang="cs-CZ" sz="2400" dirty="0" smtClean="0">
                <a:latin typeface="Bookman Old Style" pitchFamily="18" charset="0"/>
              </a:rPr>
              <a:t>– guyanský dolar</a:t>
            </a:r>
          </a:p>
          <a:p>
            <a:r>
              <a:rPr lang="cs-CZ" sz="2400" dirty="0" smtClean="0">
                <a:latin typeface="Bookman Old Style" pitchFamily="18" charset="0"/>
              </a:rPr>
              <a:t>Ekonomika je soustředěna na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zemědělství</a:t>
            </a:r>
            <a:r>
              <a:rPr lang="cs-CZ" sz="2400" dirty="0" smtClean="0">
                <a:latin typeface="Bookman Old Style" pitchFamily="18" charset="0"/>
              </a:rPr>
              <a:t> (cukrová třtina, </a:t>
            </a:r>
          </a:p>
          <a:p>
            <a:r>
              <a:rPr lang="cs-CZ" sz="2400" dirty="0" smtClean="0">
                <a:latin typeface="Bookman Old Style" pitchFamily="18" charset="0"/>
              </a:rPr>
              <a:t>rýže, maniok…).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Socialistická minulost </a:t>
            </a:r>
            <a:r>
              <a:rPr lang="cs-CZ" sz="2400" dirty="0" smtClean="0">
                <a:latin typeface="Bookman Old Style" pitchFamily="18" charset="0"/>
              </a:rPr>
              <a:t>a současná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demokracie a tržní ekonomika</a:t>
            </a:r>
            <a:r>
              <a:rPr lang="cs-CZ" sz="2400" dirty="0" smtClean="0">
                <a:latin typeface="Bookman Old Style" pitchFamily="18" charset="0"/>
              </a:rPr>
              <a:t>. </a:t>
            </a:r>
            <a:endParaRPr lang="cs-CZ" sz="2400" b="1" dirty="0"/>
          </a:p>
        </p:txBody>
      </p:sp>
      <p:pic>
        <p:nvPicPr>
          <p:cNvPr id="27650" name="Picture 2" descr="Soubor:Flag of Guyana.sv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48680"/>
            <a:ext cx="4042420" cy="2088232"/>
          </a:xfrm>
          <a:prstGeom prst="rect">
            <a:avLst/>
          </a:prstGeom>
          <a:noFill/>
        </p:spPr>
      </p:pic>
      <p:pic>
        <p:nvPicPr>
          <p:cNvPr id="27652" name="Picture 4" descr="Soubor:Mt Roraima in Venezuela 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789040"/>
            <a:ext cx="4248472" cy="275430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860032" y="6519446"/>
            <a:ext cx="40446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nejvyšší bod – </a:t>
            </a:r>
            <a:r>
              <a:rPr lang="cs-CZ" sz="1600" dirty="0" err="1" smtClean="0"/>
              <a:t>Mt</a:t>
            </a:r>
            <a:r>
              <a:rPr lang="cs-CZ" sz="1600" dirty="0" smtClean="0"/>
              <a:t>. </a:t>
            </a:r>
            <a:r>
              <a:rPr lang="cs-CZ" sz="1600" dirty="0" err="1" smtClean="0"/>
              <a:t>Roraima</a:t>
            </a:r>
            <a:r>
              <a:rPr lang="cs-CZ" sz="1600" dirty="0" smtClean="0"/>
              <a:t> (2810 m.</a:t>
            </a:r>
            <a:r>
              <a:rPr lang="cs-CZ" sz="1600" dirty="0" err="1" smtClean="0"/>
              <a:t>n.m</a:t>
            </a:r>
            <a:r>
              <a:rPr lang="cs-CZ" sz="1600" dirty="0" smtClean="0"/>
              <a:t>.)</a:t>
            </a:r>
            <a:endParaRPr lang="cs-CZ" sz="1600" dirty="0"/>
          </a:p>
        </p:txBody>
      </p:sp>
      <p:pic>
        <p:nvPicPr>
          <p:cNvPr id="27654" name="Picture 6" descr="Soubor:Governmental administrati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789040"/>
            <a:ext cx="4320480" cy="274359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55576" y="6519446"/>
            <a:ext cx="3355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Georgetown – budova parlamentu</a:t>
            </a:r>
            <a:endParaRPr lang="cs-CZ" sz="1600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0"/>
            <a:ext cx="2226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SURINAM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76672"/>
            <a:ext cx="91582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Bookman Old Style" pitchFamily="18" charset="0"/>
              </a:rPr>
              <a:t>hl</a:t>
            </a:r>
            <a:r>
              <a:rPr lang="cs-CZ" sz="2400" b="1" dirty="0" smtClean="0">
                <a:latin typeface="Bookman Old Style" pitchFamily="18" charset="0"/>
              </a:rPr>
              <a:t>, město </a:t>
            </a:r>
            <a:r>
              <a:rPr lang="cs-CZ" sz="2400" dirty="0" smtClean="0">
                <a:latin typeface="Bookman Old Style" pitchFamily="18" charset="0"/>
              </a:rPr>
              <a:t>-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Paramaribo</a:t>
            </a:r>
            <a:endParaRPr lang="cs-CZ" sz="2400" b="1" dirty="0" smtClean="0">
              <a:solidFill>
                <a:srgbClr val="00B0F0"/>
              </a:solidFill>
              <a:latin typeface="Bookman Old Style" pitchFamily="18" charset="0"/>
            </a:endParaRPr>
          </a:p>
          <a:p>
            <a:r>
              <a:rPr lang="cs-CZ" sz="2400" b="1" dirty="0" err="1" smtClean="0">
                <a:latin typeface="Bookman Old Style" pitchFamily="18" charset="0"/>
              </a:rPr>
              <a:t>úř</a:t>
            </a:r>
            <a:r>
              <a:rPr lang="cs-CZ" sz="2400" b="1" dirty="0" smtClean="0">
                <a:latin typeface="Bookman Old Style" pitchFamily="18" charset="0"/>
              </a:rPr>
              <a:t>. jazyk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nizozemština</a:t>
            </a:r>
          </a:p>
          <a:p>
            <a:r>
              <a:rPr lang="cs-CZ" sz="2400" b="1" dirty="0" smtClean="0">
                <a:latin typeface="Bookman Old Style" pitchFamily="18" charset="0"/>
              </a:rPr>
              <a:t>počet ob.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asi 450 000</a:t>
            </a:r>
          </a:p>
          <a:p>
            <a:r>
              <a:rPr lang="cs-CZ" sz="2400" b="1" dirty="0" smtClean="0">
                <a:latin typeface="Bookman Old Style" pitchFamily="18" charset="0"/>
              </a:rPr>
              <a:t>rozloha </a:t>
            </a:r>
            <a:r>
              <a:rPr lang="cs-CZ" sz="2400" dirty="0" smtClean="0">
                <a:latin typeface="Bookman Old Style" pitchFamily="18" charset="0"/>
              </a:rPr>
              <a:t>– 163 270 km²</a:t>
            </a:r>
          </a:p>
          <a:p>
            <a:r>
              <a:rPr lang="cs-CZ" sz="2400" b="1" dirty="0" smtClean="0">
                <a:latin typeface="Bookman Old Style" pitchFamily="18" charset="0"/>
              </a:rPr>
              <a:t>st. zřízení </a:t>
            </a:r>
            <a:r>
              <a:rPr lang="cs-CZ" sz="2400" dirty="0" smtClean="0">
                <a:latin typeface="Bookman Old Style" pitchFamily="18" charset="0"/>
              </a:rPr>
              <a:t>– republika</a:t>
            </a:r>
          </a:p>
          <a:p>
            <a:r>
              <a:rPr lang="cs-CZ" sz="2400" dirty="0" smtClean="0">
                <a:latin typeface="Bookman Old Style" pitchFamily="18" charset="0"/>
              </a:rPr>
              <a:t>Surinam je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bývalá nizozemská kolonie</a:t>
            </a:r>
            <a:r>
              <a:rPr lang="cs-CZ" sz="2400" dirty="0" smtClean="0">
                <a:latin typeface="Bookman Old Style" pitchFamily="18" charset="0"/>
              </a:rPr>
              <a:t>. Složení obyvatelstva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je pestré</a:t>
            </a:r>
            <a:r>
              <a:rPr lang="cs-CZ" sz="2400" dirty="0" smtClean="0">
                <a:latin typeface="Bookman Old Style" pitchFamily="18" charset="0"/>
              </a:rPr>
              <a:t>. Vedle sebe žijí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lidé z mnoha zemí </a:t>
            </a:r>
            <a:r>
              <a:rPr lang="cs-CZ" sz="2400" dirty="0" smtClean="0">
                <a:latin typeface="Bookman Old Style" pitchFamily="18" charset="0"/>
              </a:rPr>
              <a:t>a vyznávají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několik druhů náboženství</a:t>
            </a:r>
            <a:r>
              <a:rPr lang="cs-CZ" sz="2400" dirty="0" smtClean="0">
                <a:latin typeface="Bookman Old Style" pitchFamily="18" charset="0"/>
              </a:rPr>
              <a:t>.     </a:t>
            </a:r>
            <a:endParaRPr lang="cs-CZ" sz="2400" b="1" dirty="0">
              <a:latin typeface="Bookman Old Style" pitchFamily="18" charset="0"/>
            </a:endParaRPr>
          </a:p>
        </p:txBody>
      </p:sp>
      <p:pic>
        <p:nvPicPr>
          <p:cNvPr id="30722" name="Picture 2" descr="Soubor:Amazon jungle from abov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501008"/>
            <a:ext cx="4250671" cy="3024336"/>
          </a:xfrm>
          <a:prstGeom prst="rect">
            <a:avLst/>
          </a:prstGeom>
          <a:noFill/>
        </p:spPr>
      </p:pic>
      <p:pic>
        <p:nvPicPr>
          <p:cNvPr id="30724" name="Picture 4" descr="Soubor:Flag of Suriname.sv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76672"/>
            <a:ext cx="3590016" cy="18638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76056" y="6519446"/>
            <a:ext cx="35846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přírodní rezervace Centrální Surinam</a:t>
            </a:r>
            <a:endParaRPr lang="cs-CZ" sz="1600" dirty="0"/>
          </a:p>
        </p:txBody>
      </p:sp>
      <p:pic>
        <p:nvPicPr>
          <p:cNvPr id="30726" name="Picture 6" descr="Soubor:Paramaribo synagogue and mosqu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501008"/>
            <a:ext cx="4320480" cy="302433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27584" y="6519446"/>
            <a:ext cx="29546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mešita a synagoga vedle sebe</a:t>
            </a:r>
            <a:endParaRPr lang="cs-CZ" sz="16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Flag of French Guiana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548680"/>
            <a:ext cx="3729137" cy="223224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907704" y="0"/>
            <a:ext cx="54168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FRANCOUZSKÁ GUYANA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404664"/>
            <a:ext cx="883447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hl. město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Cayene</a:t>
            </a:r>
            <a:endParaRPr lang="cs-CZ" sz="2400" dirty="0" smtClean="0">
              <a:solidFill>
                <a:srgbClr val="00B0F0"/>
              </a:solidFill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počet ob.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asi 250 000</a:t>
            </a:r>
          </a:p>
          <a:p>
            <a:r>
              <a:rPr lang="cs-CZ" sz="2400" b="1" dirty="0" smtClean="0">
                <a:latin typeface="Bookman Old Style" pitchFamily="18" charset="0"/>
              </a:rPr>
              <a:t>Hlava státu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– fr. prezident</a:t>
            </a:r>
            <a:endParaRPr lang="cs-CZ" sz="2400" b="1" dirty="0" smtClean="0">
              <a:solidFill>
                <a:srgbClr val="00B0F0"/>
              </a:solidFill>
              <a:latin typeface="Bookman Old Style" pitchFamily="18" charset="0"/>
            </a:endParaRPr>
          </a:p>
          <a:p>
            <a:r>
              <a:rPr lang="cs-CZ" sz="2400" b="1" dirty="0" err="1" smtClean="0">
                <a:latin typeface="Bookman Old Style" pitchFamily="18" charset="0"/>
              </a:rPr>
              <a:t>úř</a:t>
            </a:r>
            <a:r>
              <a:rPr lang="cs-CZ" sz="2400" b="1" dirty="0" smtClean="0">
                <a:latin typeface="Bookman Old Style" pitchFamily="18" charset="0"/>
              </a:rPr>
              <a:t>. jazyk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francouzština</a:t>
            </a:r>
          </a:p>
          <a:p>
            <a:r>
              <a:rPr lang="cs-CZ" sz="2400" b="1" dirty="0" smtClean="0">
                <a:latin typeface="Bookman Old Style" pitchFamily="18" charset="0"/>
              </a:rPr>
              <a:t>měna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euro</a:t>
            </a:r>
          </a:p>
          <a:p>
            <a:r>
              <a:rPr lang="cs-CZ" sz="2400" dirty="0" smtClean="0">
                <a:latin typeface="Bookman Old Style" pitchFamily="18" charset="0"/>
              </a:rPr>
              <a:t>Je jedním z nejvzdálenějších</a:t>
            </a:r>
          </a:p>
          <a:p>
            <a:r>
              <a:rPr lang="cs-CZ" sz="2400" dirty="0" smtClean="0">
                <a:latin typeface="Bookman Old Style" pitchFamily="18" charset="0"/>
              </a:rPr>
              <a:t>území Evropské unie. Známé je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kosmickým centrem</a:t>
            </a:r>
            <a:r>
              <a:rPr lang="cs-CZ" sz="2400" dirty="0" smtClean="0">
                <a:latin typeface="Bookman Old Style" pitchFamily="18" charset="0"/>
              </a:rPr>
              <a:t>, sloužícím k odpalování raket ESA </a:t>
            </a:r>
          </a:p>
          <a:p>
            <a:r>
              <a:rPr lang="cs-CZ" sz="2400" dirty="0" smtClean="0">
                <a:latin typeface="Bookman Old Style" pitchFamily="18" charset="0"/>
              </a:rPr>
              <a:t>(evropské kosmické agentury). Známý je i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cayenský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 pepř.</a:t>
            </a:r>
          </a:p>
          <a:p>
            <a:r>
              <a:rPr lang="cs-CZ" sz="2400" dirty="0" smtClean="0">
                <a:latin typeface="Bookman Old Style" pitchFamily="18" charset="0"/>
              </a:rPr>
              <a:t>   </a:t>
            </a:r>
            <a:endParaRPr lang="cs-CZ" sz="2400" dirty="0">
              <a:latin typeface="Bookman Old Style" pitchFamily="18" charset="0"/>
            </a:endParaRPr>
          </a:p>
        </p:txBody>
      </p:sp>
      <p:pic>
        <p:nvPicPr>
          <p:cNvPr id="31748" name="Picture 4" descr="Soubor:Galileo launch on Soyuz, 21 Oct 2011 -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3789040"/>
            <a:ext cx="3842013" cy="273630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508104" y="6519446"/>
            <a:ext cx="268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Kourou</a:t>
            </a:r>
            <a:r>
              <a:rPr lang="cs-CZ" sz="1600" dirty="0" smtClean="0"/>
              <a:t> - kosmické centrum</a:t>
            </a:r>
            <a:endParaRPr lang="cs-CZ" sz="1600" dirty="0"/>
          </a:p>
        </p:txBody>
      </p:sp>
      <p:pic>
        <p:nvPicPr>
          <p:cNvPr id="31750" name="Picture 6" descr="Soubor:Charleston Hot peppers white backgroun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3789040"/>
            <a:ext cx="2088232" cy="2736304"/>
          </a:xfrm>
          <a:prstGeom prst="rect">
            <a:avLst/>
          </a:prstGeom>
          <a:noFill/>
        </p:spPr>
      </p:pic>
      <p:pic>
        <p:nvPicPr>
          <p:cNvPr id="31754" name="Picture 10" descr="Soubor:Chili plant with peppe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3789040"/>
            <a:ext cx="2592288" cy="273630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51520" y="6519446"/>
            <a:ext cx="48029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Chili</a:t>
            </a:r>
            <a:r>
              <a:rPr lang="cs-CZ" sz="1600" dirty="0" smtClean="0"/>
              <a:t> – dozrávající plody	různé stupně zralosti</a:t>
            </a:r>
            <a:endParaRPr lang="cs-CZ" sz="1600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800" decel="100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800" decel="100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00" decel="100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800" decel="100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800" decel="100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800" decel="100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800" decel="100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800" decel="100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0"/>
            <a:ext cx="86565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Evropské město, podle kterého dostala </a:t>
            </a:r>
          </a:p>
          <a:p>
            <a:r>
              <a:rPr lang="cs-CZ" sz="3200" b="1" dirty="0">
                <a:solidFill>
                  <a:srgbClr val="FFC000"/>
                </a:solidFill>
                <a:latin typeface="Bookman Old Style" pitchFamily="18" charset="0"/>
              </a:rPr>
              <a:t>	</a:t>
            </a:r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	    Venezuela název 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1052736"/>
            <a:ext cx="2736304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PAŘÍŽ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03848" y="1052736"/>
            <a:ext cx="2736304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BENÁTKY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228184" y="1052736"/>
            <a:ext cx="2736304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LONDÝN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2276872"/>
            <a:ext cx="6510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Úřední jazyk platný v Guyaně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79512" y="3068960"/>
            <a:ext cx="2952328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ANGLIČTINA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275856" y="3068960"/>
            <a:ext cx="3384376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ŠPANĚLŠTINA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04248" y="3068960"/>
            <a:ext cx="2195736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ČEŠTINA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4293096"/>
            <a:ext cx="80249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Měna platná ve Francouzské Guyaně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228184" y="5157192"/>
            <a:ext cx="2736304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EURO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275856" y="5157192"/>
            <a:ext cx="2736304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PESO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51520" y="5157192"/>
            <a:ext cx="2736304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DOLAR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260648"/>
            <a:ext cx="5235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Hlavní město Surinamu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2564904"/>
            <a:ext cx="53431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Hlavní město Venezuely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4653136"/>
            <a:ext cx="47772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Hlavní město Guyany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915816" y="1124744"/>
            <a:ext cx="3312368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PARAMARIBO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1520" y="1124744"/>
            <a:ext cx="237626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CARACAS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771800" y="5373216"/>
            <a:ext cx="36004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GEORGETOWN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516216" y="1124744"/>
            <a:ext cx="237626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CAYENE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588224" y="5373216"/>
            <a:ext cx="237626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CAYENE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79512" y="5373216"/>
            <a:ext cx="237626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CARACAS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588224" y="3356992"/>
            <a:ext cx="237626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CARACAS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915816" y="3356992"/>
            <a:ext cx="3312368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PARAMARIBO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79512" y="3356992"/>
            <a:ext cx="237626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  <a:latin typeface="Bookman Old Style" pitchFamily="18" charset="0"/>
              </a:rPr>
              <a:t>CAYENE</a:t>
            </a:r>
            <a:endParaRPr lang="cs-CZ" sz="32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260648"/>
            <a:ext cx="28793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Pracovní list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908720"/>
            <a:ext cx="9225602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Uveďte hlavní město Brazílie.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Uveďte alespoň tři věci, kterými je známé Rio de </a:t>
            </a:r>
            <a:r>
              <a:rPr lang="cs-CZ" sz="2400" dirty="0" err="1" smtClean="0">
                <a:latin typeface="Bookman Old Style" pitchFamily="18" charset="0"/>
              </a:rPr>
              <a:t>Janeiro</a:t>
            </a:r>
            <a:r>
              <a:rPr lang="cs-CZ" sz="2400" dirty="0" smtClean="0">
                <a:latin typeface="Bookman Old Style" pitchFamily="18" charset="0"/>
              </a:rPr>
              <a:t>.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Sport, který vznikl v Brazílii.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Uveďte alespoň dva přírodní útvary v NP </a:t>
            </a:r>
            <a:r>
              <a:rPr lang="cs-CZ" sz="2400" dirty="0" err="1" smtClean="0">
                <a:latin typeface="Bookman Old Style" pitchFamily="18" charset="0"/>
              </a:rPr>
              <a:t>Canaima</a:t>
            </a:r>
            <a:r>
              <a:rPr lang="cs-CZ" sz="2400" dirty="0" smtClean="0">
                <a:latin typeface="Bookman Old Style" pitchFamily="18" charset="0"/>
              </a:rPr>
              <a:t> (Ven.).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Stát, kterému kdysi patřil Surinam.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Stát, kterému kdysi patřila Guyana.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Uveďte surovinu, ze které se vyrábí </a:t>
            </a:r>
            <a:r>
              <a:rPr lang="cs-CZ" sz="2400" dirty="0" err="1" smtClean="0">
                <a:latin typeface="Bookman Old Style" pitchFamily="18" charset="0"/>
              </a:rPr>
              <a:t>cayenský</a:t>
            </a:r>
            <a:r>
              <a:rPr lang="cs-CZ" sz="2400" dirty="0" smtClean="0">
                <a:latin typeface="Bookman Old Style" pitchFamily="18" charset="0"/>
              </a:rPr>
              <a:t> pepř.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Přírodní krajina typická pro tuto oblast.  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/>
            </a:pPr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836712"/>
            <a:ext cx="93245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Uveďte hlavní město Brazílie.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Brasília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Uveďte alespoň tři věci, kterými je známé Rio de </a:t>
            </a:r>
            <a:r>
              <a:rPr lang="cs-CZ" sz="2400" dirty="0" err="1" smtClean="0">
                <a:latin typeface="Bookman Old Style" pitchFamily="18" charset="0"/>
              </a:rPr>
              <a:t>Janeiro</a:t>
            </a:r>
            <a:r>
              <a:rPr lang="cs-CZ" sz="2400" dirty="0" smtClean="0">
                <a:latin typeface="Bookman Old Style" pitchFamily="18" charset="0"/>
              </a:rPr>
              <a:t>.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(karneval, </a:t>
            </a:r>
            <a:r>
              <a:rPr lang="cs-CZ" sz="2400" dirty="0" err="1" smtClean="0">
                <a:latin typeface="Bookman Old Style" pitchFamily="18" charset="0"/>
              </a:rPr>
              <a:t>Copacabana</a:t>
            </a:r>
            <a:r>
              <a:rPr lang="cs-CZ" sz="2400" dirty="0" smtClean="0">
                <a:latin typeface="Bookman Old Style" pitchFamily="18" charset="0"/>
              </a:rPr>
              <a:t>, </a:t>
            </a:r>
            <a:r>
              <a:rPr lang="cs-CZ" sz="2400" dirty="0" err="1" smtClean="0">
                <a:latin typeface="Bookman Old Style" pitchFamily="18" charset="0"/>
              </a:rPr>
              <a:t>Maracaná</a:t>
            </a:r>
            <a:r>
              <a:rPr lang="cs-CZ" sz="2400" dirty="0" smtClean="0">
                <a:latin typeface="Bookman Old Style" pitchFamily="18" charset="0"/>
              </a:rPr>
              <a:t>, socha Krista, favely…) 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Sport, který vznikl v Brazílii.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(plážový fotbal)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Uveďte alespoň dva přírodní útvary v NP </a:t>
            </a:r>
            <a:r>
              <a:rPr lang="cs-CZ" sz="2400" dirty="0" err="1" smtClean="0">
                <a:latin typeface="Bookman Old Style" pitchFamily="18" charset="0"/>
              </a:rPr>
              <a:t>Canaima</a:t>
            </a:r>
            <a:r>
              <a:rPr lang="cs-CZ" sz="2400" dirty="0" smtClean="0">
                <a:latin typeface="Bookman Old Style" pitchFamily="18" charset="0"/>
              </a:rPr>
              <a:t> (Ven.).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(vodopády</a:t>
            </a:r>
            <a:r>
              <a:rPr lang="cs-CZ" sz="2400" dirty="0" smtClean="0">
                <a:latin typeface="Bookman Old Style" pitchFamily="18" charset="0"/>
              </a:rPr>
              <a:t> – Salto </a:t>
            </a:r>
            <a:r>
              <a:rPr lang="cs-CZ" sz="2400" dirty="0" err="1" smtClean="0">
                <a:latin typeface="Bookman Old Style" pitchFamily="18" charset="0"/>
              </a:rPr>
              <a:t>Ángel</a:t>
            </a:r>
            <a:r>
              <a:rPr lang="cs-CZ" sz="2400" dirty="0" smtClean="0">
                <a:latin typeface="Bookman Old Style" pitchFamily="18" charset="0"/>
              </a:rPr>
              <a:t>, Salto Sapo,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stolové hory)</a:t>
            </a: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Stát, kterému kdysi patřil Surinam.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(Nizozemí)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Stát, kterému kdysi patřila Guyana.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(Británie)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Uveďte surovinu, ze které se vyrábí </a:t>
            </a:r>
            <a:r>
              <a:rPr lang="cs-CZ" sz="2400" dirty="0" err="1" smtClean="0">
                <a:latin typeface="Bookman Old Style" pitchFamily="18" charset="0"/>
              </a:rPr>
              <a:t>cayenský</a:t>
            </a:r>
            <a:r>
              <a:rPr lang="cs-CZ" sz="2400" dirty="0" smtClean="0">
                <a:latin typeface="Bookman Old Style" pitchFamily="18" charset="0"/>
              </a:rPr>
              <a:t> pepř.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chilli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>
              <a:buAutoNum type="arabicPeriod" startAt="4"/>
            </a:pPr>
            <a:endParaRPr lang="cs-CZ" sz="2400" dirty="0" smtClean="0"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Přírodní krajina typická pro tuto oblast.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(tropický deštný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les) 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95736" y="188640"/>
            <a:ext cx="46121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Pracovní list - řešení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1532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ookman Old Style" pitchFamily="18" charset="0"/>
              </a:rPr>
              <a:t>Zdroje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671691"/>
            <a:ext cx="9144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http://upload.wikimedia.org/wikipedia/commons/4/48/Andenlaender.png (mapa) </a:t>
            </a:r>
          </a:p>
          <a:p>
            <a:r>
              <a:rPr lang="cs-CZ" dirty="0" smtClean="0">
                <a:hlinkClick r:id="rId2"/>
              </a:rPr>
              <a:t>http://upload.wikimedia.org/wikipedia/commons/thumb/0/05/Flag_of_Brazil.svg/720px-Flag_of_Brazil.svg.png (vlajka Brazílie) http://upload.wikimedia.org/wikipedia/commons/thumb/3/36/Maracan%C3%A3_Stadium_in_Rio_de_Janeiro.jpg/800px-Maracan%C3%A3_Stadium_in_Rio_de_Janeiro.jpg http://upload.wikimedia.org/wikipedia/commons/thumb/9/94/Israel_v_Brazil_2.jpg/800px-Israel_v_Brazil_2.jpg</a:t>
            </a:r>
          </a:p>
          <a:p>
            <a:r>
              <a:rPr lang="cs-CZ" dirty="0" smtClean="0">
                <a:hlinkClick r:id="rId2"/>
              </a:rPr>
              <a:t>http://upload.wikimedia.org/wikipedia/commons/thumb/5/54/Montagem_Bras%C3%ADlia.jpg/480px-Montagem_Bras%C3%ADlia.jpg (</a:t>
            </a:r>
            <a:r>
              <a:rPr lang="cs-CZ" dirty="0" err="1" smtClean="0">
                <a:hlinkClick r:id="rId2"/>
              </a:rPr>
              <a:t>Brasília</a:t>
            </a:r>
            <a:r>
              <a:rPr lang="cs-CZ" dirty="0" smtClean="0">
                <a:hlinkClick r:id="rId2"/>
              </a:rPr>
              <a:t>) http://upload.wikimedia.org/wikipedia/commons/thumb/7/7a/Rio_Corcovado_Pain_de_Sucre.jpg/800px-Rio_Corcovado_Pain_de_Sucre.jpg (Rio de </a:t>
            </a:r>
            <a:r>
              <a:rPr lang="cs-CZ" dirty="0" err="1" smtClean="0">
                <a:hlinkClick r:id="rId2"/>
              </a:rPr>
              <a:t>Janeiro</a:t>
            </a:r>
            <a:r>
              <a:rPr lang="cs-CZ" dirty="0" smtClean="0">
                <a:hlinkClick r:id="rId2"/>
              </a:rPr>
              <a:t>) http://upload.wikimedia.org/wikipedia/commons/thumb/2/28/Jardim_Paulistano2.jpg/800px-Jardim_Paulistano2.jpg (</a:t>
            </a:r>
            <a:r>
              <a:rPr lang="cs-CZ" dirty="0" err="1" smtClean="0">
                <a:hlinkClick r:id="rId2"/>
              </a:rPr>
              <a:t>Sao</a:t>
            </a:r>
            <a:r>
              <a:rPr lang="cs-CZ" dirty="0" smtClean="0">
                <a:hlinkClick r:id="rId2"/>
              </a:rPr>
              <a:t> Paulo) http://upload.wikimedia.org/wikipedia/commons/thumb/9/97/Foz_de_Igua%C3%A7u_27_Panorama_Nov_2005.jpg/800px-Foz_de_Igua%C3%A7u_27_Panorama_Nov_2005.jpg (vodopád </a:t>
            </a:r>
            <a:r>
              <a:rPr lang="cs-CZ" dirty="0" err="1" smtClean="0">
                <a:hlinkClick r:id="rId2"/>
              </a:rPr>
              <a:t>Iguacú</a:t>
            </a:r>
            <a:r>
              <a:rPr lang="cs-CZ" dirty="0" smtClean="0">
                <a:hlinkClick r:id="rId2"/>
              </a:rPr>
              <a:t>) http://upload.wikimedia.org/wikipedia/commons/thumb/6/6e/Pantanal%2C_south-central_South_America_5170.jpg/800px-Pantanal%2C_south-central_South_America_5170.jpg http://upload.wikimedia.org/wikipedia/commons/thumb/b/bf/Salvador_BA.jpg/800px-Salvador_BA.jpg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60648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http://upload.wikimedia.org/wikipedia/commons/thumb/0/06/Flag_of_Venezuela.svg/800px-Flag_of_Venezuela.svg.png (vlajka Venezuela) http://upload.wikimedia.org/wikipedia/commons/thumb/7/7d/Caracas-downtown.jpg/800px-Caracas-downtown.jpg</a:t>
            </a:r>
          </a:p>
          <a:p>
            <a:r>
              <a:rPr lang="cs-CZ" dirty="0" smtClean="0">
                <a:hlinkClick r:id="rId3"/>
              </a:rPr>
              <a:t>http://upload.wikimedia.org/wikipedia/commons/8/8f/Bol%C3%ADvar_usgs.jpg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0" y="1700808"/>
            <a:ext cx="9144000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4"/>
              </a:rPr>
              <a:t>http://upload.wikimedia.org/wikipedia/commons/thumb/0/07/Salto_Angel_from_Raton.JPG/800px-Salto_Angel_from_Raton.JPG</a:t>
            </a:r>
            <a:r>
              <a:rPr lang="cs-CZ" dirty="0" smtClean="0"/>
              <a:t> </a:t>
            </a:r>
            <a:r>
              <a:rPr lang="cs-CZ" dirty="0" smtClean="0">
                <a:hlinkClick r:id="rId5"/>
              </a:rPr>
              <a:t>http://upload.wikimedia.org/wikipedia/commons/thumb/f/fd/Kukenan_Tepuy_at_Sunset.jpg/800px-Kukenan_Tepuy_at_Sunset.jpg</a:t>
            </a:r>
            <a:r>
              <a:rPr lang="cs-CZ" dirty="0" smtClean="0"/>
              <a:t> </a:t>
            </a:r>
            <a:r>
              <a:rPr lang="cs-CZ" dirty="0" smtClean="0">
                <a:hlinkClick r:id="rId6"/>
              </a:rPr>
              <a:t>http://upload.wikimedia.org/wikipedia/commons/thumb/5/56/Salto_Sapo_from_right_bank_.jpg/800px-Salto_Sapo_from_right_bank_.jpg</a:t>
            </a:r>
            <a:r>
              <a:rPr lang="cs-CZ" dirty="0" smtClean="0"/>
              <a:t> </a:t>
            </a:r>
            <a:r>
              <a:rPr lang="cs-CZ" dirty="0" smtClean="0">
                <a:hlinkClick r:id="rId7"/>
              </a:rPr>
              <a:t>http://upload.wikimedia.org/wikipedia/commons/thumb/f/f2/Canaimanatpark.jpg/399px-Canaimanatpark.jpg</a:t>
            </a:r>
            <a:r>
              <a:rPr lang="cs-CZ" dirty="0" smtClean="0"/>
              <a:t> </a:t>
            </a:r>
            <a:r>
              <a:rPr lang="cs-CZ" dirty="0" smtClean="0">
                <a:hlinkClick r:id="rId8"/>
              </a:rPr>
              <a:t>http://upload.wikimedia.org/wikipedia/commons/thumb/9/99/Flag_of_Guyana.svg/500px-Flag_of_Guyana.svg.png</a:t>
            </a:r>
            <a:r>
              <a:rPr lang="cs-CZ" dirty="0" smtClean="0"/>
              <a:t> </a:t>
            </a:r>
            <a:r>
              <a:rPr lang="cs-CZ" dirty="0" smtClean="0">
                <a:hlinkClick r:id="rId9"/>
              </a:rPr>
              <a:t>http://upload.wikimedia.org/wikipedia/commons/2/2a/Mt_Roraima_in_Venezuela_001.JPG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10"/>
              </a:rPr>
              <a:t>http://upload.wikimedia.org/wikipedia/commons/b/b6/Governmental_administration.jpg</a:t>
            </a:r>
            <a:r>
              <a:rPr lang="cs-CZ" dirty="0" smtClean="0"/>
              <a:t> </a:t>
            </a:r>
            <a:r>
              <a:rPr lang="cs-CZ" dirty="0" smtClean="0">
                <a:hlinkClick r:id="rId11"/>
              </a:rPr>
              <a:t>http://upload.wikimedia.org/wikipedia/commons/thumb/6/60/Flag_of_Suriname.svg/800px-Flag_of_Suriname.svg.png</a:t>
            </a:r>
            <a:r>
              <a:rPr lang="cs-CZ" dirty="0" smtClean="0"/>
              <a:t> </a:t>
            </a:r>
            <a:r>
              <a:rPr lang="cs-CZ" dirty="0" smtClean="0">
                <a:hlinkClick r:id="rId12"/>
              </a:rPr>
              <a:t>http://upload.wikimedia.org/wikipedia/commons/thumb/e/e8/Amazon_jungle_from_above.jpg/800px-Amazon_jungle_from_above.jpg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32656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http://upload.wikimedia.org/wikipedia/commons/thumb/5/50/Paramaribo_synagogue_and_mosque.JPG/800px-Paramaribo_synagogue_and_mosque.JPG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http://upload.wikimedia.org/wikipedia/commons/thumb/2/29/Flag_of_French_Guiana.svg/800px-Flag_of_French_Guiana.svg.png</a:t>
            </a:r>
            <a:endParaRPr lang="cs-CZ" dirty="0" smtClean="0">
              <a:hlinkClick r:id="rId4"/>
            </a:endParaRPr>
          </a:p>
          <a:p>
            <a:r>
              <a:rPr lang="cs-CZ" dirty="0" smtClean="0">
                <a:hlinkClick r:id="rId4"/>
              </a:rPr>
              <a:t>http://upload.wikimedia.org/wikipedia/commons/thumb/e/ef/Galileo_launch_on_Soyuz%2C_21_Oct_2011_-_2.jpg/800px-Galileo_launch_on_Soyuz%2C_21_Oct_2011_-_2.jpg</a:t>
            </a:r>
            <a:r>
              <a:rPr lang="cs-CZ" dirty="0" smtClean="0"/>
              <a:t> </a:t>
            </a:r>
            <a:r>
              <a:rPr lang="cs-CZ" dirty="0" smtClean="0">
                <a:hlinkClick r:id="rId5"/>
              </a:rPr>
              <a:t>http://upload.wikimedia.org/wikipedia/commons/thumb/5/55/Charleston_Hot_peppers_white_background.jpg/600px-Charleston_Hot_peppers_white_background.jpg</a:t>
            </a:r>
            <a:r>
              <a:rPr lang="cs-CZ" dirty="0" smtClean="0"/>
              <a:t> </a:t>
            </a:r>
            <a:r>
              <a:rPr lang="cs-CZ" dirty="0" smtClean="0">
                <a:hlinkClick r:id="rId6"/>
              </a:rPr>
              <a:t>http://upload.wikimedia.org/wikipedia/commons/thumb/9/92/Chili_plant_with_pepper.jpg/800px-Chili_plant_with_pepper.jpg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879</TotalTime>
  <Words>966</Words>
  <Application>Microsoft Office PowerPoint</Application>
  <PresentationFormat>Předvádění na obrazovce (4:3)</PresentationFormat>
  <Paragraphs>249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Technický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Dum</cp:lastModifiedBy>
  <cp:revision>78</cp:revision>
  <dcterms:created xsi:type="dcterms:W3CDTF">2013-12-22T13:13:06Z</dcterms:created>
  <dcterms:modified xsi:type="dcterms:W3CDTF">2014-08-26T09:48:47Z</dcterms:modified>
</cp:coreProperties>
</file>