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6" r:id="rId18"/>
    <p:sldId id="274" r:id="rId19"/>
    <p:sldId id="275" r:id="rId20"/>
    <p:sldId id="260" r:id="rId21"/>
    <p:sldId id="26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227EE24-BD23-4F99-A240-99B71C276AE0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71ED3E9-7C1E-4119-B71D-A2A6D98C7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openxmlformats.org/officeDocument/2006/relationships/image" Target="../media/image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audio" Target="../media/audio5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9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audio" Target="../media/audio7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audio" Target="../media/audio3.wav"/><Relationship Id="rId7" Type="http://schemas.openxmlformats.org/officeDocument/2006/relationships/image" Target="../media/image11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audio" Target="../media/audio4.wav"/><Relationship Id="rId4" Type="http://schemas.openxmlformats.org/officeDocument/2006/relationships/audio" Target="../media/audio9.wav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7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audio" Target="../media/audio10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5/Arctic_Hare.jpg/800px-Arctic_Hare.jpg" TargetMode="External"/><Relationship Id="rId13" Type="http://schemas.openxmlformats.org/officeDocument/2006/relationships/hyperlink" Target="http://upload.wikimedia.org/wikipedia/commons/thumb/5/50/Lemming.jpg/657px-Lemming.jpg" TargetMode="External"/><Relationship Id="rId3" Type="http://schemas.openxmlformats.org/officeDocument/2006/relationships/hyperlink" Target="http://upload.wikimedia.org/wikipedia/commons/8/85/Pingos_near_Tuk.jpg" TargetMode="External"/><Relationship Id="rId7" Type="http://schemas.openxmlformats.org/officeDocument/2006/relationships/hyperlink" Target="http://upload.wikimedia.org/wikipedia/commons/thumb/a/af/20070818-0001-strolling_reindeer.jpg/800px-20070818-0001-strolling_reindeer.jpg" TargetMode="External"/><Relationship Id="rId12" Type="http://schemas.openxmlformats.org/officeDocument/2006/relationships/hyperlink" Target="http://upload.wikimedia.org/wikipedia/commons/thumb/0/05/Harfang_en_vol_2.jpg/800px-Harfang_en_vol_2.jpg" TargetMode="External"/><Relationship Id="rId2" Type="http://schemas.openxmlformats.org/officeDocument/2006/relationships/hyperlink" Target="http://upload.wikimedia.org/wikipedia/commons/a/a5/800px-Map-Tundra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e/ee/Tundra_coastal_vegetation_Alaska.jpg" TargetMode="External"/><Relationship Id="rId11" Type="http://schemas.openxmlformats.org/officeDocument/2006/relationships/hyperlink" Target="http://upload.wikimedia.org/wikipedia/commons/thumb/3/30/Canis.lupus.occidentalis-ZOO.Olomouc3.jpg/800px-Canis.lupus.occidentalis-ZOO.Olomouc3.jpg" TargetMode="External"/><Relationship Id="rId5" Type="http://schemas.openxmlformats.org/officeDocument/2006/relationships/hyperlink" Target="http://upload.wikimedia.org/wikipedia/commons/thumb/9/97/Calluna_vulgaris_007.jpg/800px-Calluna_vulgaris_007.jpg" TargetMode="External"/><Relationship Id="rId10" Type="http://schemas.openxmlformats.org/officeDocument/2006/relationships/hyperlink" Target="http://upload.wikimedia.org/wikipedia/commons/thumb/7/76/Muskus.jpg/800px-Muskus.jpg" TargetMode="External"/><Relationship Id="rId4" Type="http://schemas.openxmlformats.org/officeDocument/2006/relationships/hyperlink" Target="http://upload.wikimedia.org/wikipedia/commons/e/e5/Bellheather2.jpg" TargetMode="External"/><Relationship Id="rId9" Type="http://schemas.openxmlformats.org/officeDocument/2006/relationships/hyperlink" Target="http://upload.wikimedia.org/wikipedia/commons/thumb/e/e4/Terianniaq-Qaqortaq-arctic-fox.jpg/800px-Terianniaq-Qaqortaq-arctic-fox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b/Permafrost_-_polygon.jpg" TargetMode="External"/><Relationship Id="rId3" Type="http://schemas.openxmlformats.org/officeDocument/2006/relationships/hyperlink" Target="http://upload.wikimedia.org/wikipedia/commons/thumb/5/5a/Evenkshome.jpg/450px-Evenkshome.jpg" TargetMode="External"/><Relationship Id="rId7" Type="http://schemas.openxmlformats.org/officeDocument/2006/relationships/hyperlink" Target="http://upload.wikimedia.org/wikipedia/commons/5/5e/Goldes_shaman_priest_in_his_regalia.png&#353;amanhttp:/upload.wikimedia.org/wikipedia/commons/thumb/5/5a/Evenkshome.jpg/450px-Evenkshome.jpg" TargetMode="External"/><Relationship Id="rId2" Type="http://schemas.openxmlformats.org/officeDocument/2006/relationships/hyperlink" Target="http://upload.wikimedia.org/wikipedia/commons/3/37/Feeding_the_fir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d/d4/Ovibos_moschatus.jpg" TargetMode="External"/><Relationship Id="rId5" Type="http://schemas.openxmlformats.org/officeDocument/2006/relationships/hyperlink" Target="http://upload.wikimedia.org/wikipedia/commons/thumb/f/fd/Caribou.jpg/800px-Caribou.jpg" TargetMode="External"/><Relationship Id="rId10" Type="http://schemas.openxmlformats.org/officeDocument/2006/relationships/hyperlink" Target="http://upload.wikimedia.org/wikipedia/commons/thumb/4/4c/Betula_nana_upernavik_kujalleq_2007-07-25_1.jpg/450px-Betula_nana_upernavik_kujalleq_2007-07-25_1.jpg" TargetMode="External"/><Relationship Id="rId4" Type="http://schemas.openxmlformats.org/officeDocument/2006/relationships/hyperlink" Target="http://upload.wikimedia.org/wikipedia/commons/6/6e/Yukaghir_shaman.jpg" TargetMode="External"/><Relationship Id="rId9" Type="http://schemas.openxmlformats.org/officeDocument/2006/relationships/hyperlink" Target="http://upload.wikimedia.org/wikipedia/commons/thumb/f/f5/Kolskij_zaliv.jpg/800px-Kolskij_zali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VY_32_INOVACE_06_Z67_13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60150309"/>
              </p:ext>
            </p:extLst>
          </p:nvPr>
        </p:nvGraphicFramePr>
        <p:xfrm>
          <a:off x="467544" y="2708920"/>
          <a:ext cx="820891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– Tundra a </a:t>
                      </a:r>
                      <a:r>
                        <a:rPr lang="cs-CZ" dirty="0" err="1" smtClean="0"/>
                        <a:t>lesotundra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908720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    (Tundra a </a:t>
            </a:r>
            <a:r>
              <a:rPr lang="cs-CZ" dirty="0" err="1" smtClean="0">
                <a:latin typeface="Bookman Old Style" pitchFamily="18" charset="0"/>
              </a:rPr>
              <a:t>lesotundra</a:t>
            </a:r>
            <a:r>
              <a:rPr lang="cs-CZ" dirty="0" smtClean="0">
                <a:latin typeface="Bookman Old Style" pitchFamily="18" charset="0"/>
              </a:rPr>
              <a:t>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9 -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Str.10 až 15 -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Str.16 - kvízové otázky z učiva.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	světelným efektem. Při kliknutí na správnou odpověď se změní barva </a:t>
            </a:r>
          </a:p>
          <a:p>
            <a:r>
              <a:rPr lang="cs-CZ" dirty="0" smtClean="0">
                <a:latin typeface="Bookman Old Style" pitchFamily="18" charset="0"/>
              </a:rPr>
              <a:t>	pole a ozve se zvukový efekt.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Str.17 - výpisky	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Str.18 - pracovní list. Žáci odpoví na vybrané otázky z učiva.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Str.19 - pracovní list. (řešení)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472608" cy="31683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331640" y="3789040"/>
            <a:ext cx="6552728" cy="27363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Tundra a </a:t>
            </a:r>
            <a:r>
              <a:rPr lang="cs-CZ" sz="6000" b="1" dirty="0" err="1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lesotundra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800px-Map-Tundr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789040"/>
            <a:ext cx="8784976" cy="287617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41956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Slovo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tundra </a:t>
            </a:r>
            <a:r>
              <a:rPr lang="cs-CZ" sz="2400" dirty="0" smtClean="0">
                <a:latin typeface="Bookman Old Style" pitchFamily="18" charset="0"/>
              </a:rPr>
              <a:t>pochází z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laponštiny</a:t>
            </a:r>
            <a:r>
              <a:rPr lang="cs-CZ" sz="2400" dirty="0" smtClean="0">
                <a:latin typeface="Bookman Old Style" pitchFamily="18" charset="0"/>
              </a:rPr>
              <a:t> a znamená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bezlesou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krajinu.</a:t>
            </a:r>
            <a:r>
              <a:rPr lang="cs-CZ" sz="2400" dirty="0" smtClean="0">
                <a:latin typeface="Bookman Old Style" pitchFamily="18" charset="0"/>
              </a:rPr>
              <a:t> Nachází se mezi tajgou a trvale zaledněnou polární </a:t>
            </a:r>
          </a:p>
          <a:p>
            <a:r>
              <a:rPr lang="cs-CZ" sz="2400" dirty="0" smtClean="0">
                <a:latin typeface="Bookman Old Style" pitchFamily="18" charset="0"/>
              </a:rPr>
              <a:t>krajinou v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subpolární oblasti</a:t>
            </a:r>
            <a:r>
              <a:rPr lang="cs-CZ" sz="2400" dirty="0" smtClean="0">
                <a:latin typeface="Bookman Old Style" pitchFamily="18" charset="0"/>
              </a:rPr>
              <a:t>. Zahrnuje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sever Ameriky, Asie </a:t>
            </a:r>
          </a:p>
          <a:p>
            <a:r>
              <a:rPr lang="cs-CZ" sz="2400" dirty="0" smtClean="0">
                <a:latin typeface="Bookman Old Style" pitchFamily="18" charset="0"/>
              </a:rPr>
              <a:t>a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Evropy</a:t>
            </a:r>
            <a:r>
              <a:rPr lang="cs-CZ" sz="2400" dirty="0" smtClean="0">
                <a:latin typeface="Bookman Old Style" pitchFamily="18" charset="0"/>
              </a:rPr>
              <a:t>. Na jižní polokouli to je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Antarktický poloostrov </a:t>
            </a:r>
            <a:r>
              <a:rPr lang="cs-CZ" sz="2400" dirty="0" smtClean="0">
                <a:latin typeface="Bookman Old Style" pitchFamily="18" charset="0"/>
              </a:rPr>
              <a:t>a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pár souostroví </a:t>
            </a:r>
            <a:r>
              <a:rPr lang="cs-CZ" sz="2400" dirty="0" smtClean="0">
                <a:latin typeface="Bookman Old Style" pitchFamily="18" charset="0"/>
              </a:rPr>
              <a:t>na sever od Antarktidy (Jižní Shetlandy…).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Je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to kamenitá pláň porostlá nízkými keříky, mechy a lišejníky.</a:t>
            </a:r>
          </a:p>
          <a:p>
            <a:r>
              <a:rPr lang="cs-CZ" sz="2400" dirty="0" err="1" smtClean="0">
                <a:solidFill>
                  <a:srgbClr val="FFC000"/>
                </a:solidFill>
                <a:latin typeface="Bookman Old Style" pitchFamily="18" charset="0"/>
              </a:rPr>
              <a:t>Lesotundra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je oblast mezi tajgou a tundrou (už se objevují i</a:t>
            </a:r>
          </a:p>
          <a:p>
            <a:r>
              <a:rPr lang="cs-CZ" sz="2400" dirty="0" smtClean="0">
                <a:latin typeface="Bookman Old Style" pitchFamily="18" charset="0"/>
              </a:rPr>
              <a:t>skupinky jehličnatých stromů). Oblast charakterizují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dvě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roční období</a:t>
            </a:r>
            <a:r>
              <a:rPr lang="cs-CZ" sz="2400" dirty="0" smtClean="0">
                <a:latin typeface="Bookman Old Style" pitchFamily="18" charset="0"/>
              </a:rPr>
              <a:t>.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Dlouhá zima </a:t>
            </a:r>
            <a:r>
              <a:rPr lang="cs-CZ" sz="2400" dirty="0" smtClean="0">
                <a:latin typeface="Bookman Old Style" pitchFamily="18" charset="0"/>
              </a:rPr>
              <a:t>(9 až 10 měsíců) a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krátké léto </a:t>
            </a:r>
          </a:p>
          <a:p>
            <a:r>
              <a:rPr lang="cs-CZ" sz="2400" dirty="0" smtClean="0">
                <a:latin typeface="Bookman Old Style" pitchFamily="18" charset="0"/>
              </a:rPr>
              <a:t>(2 až 3 měsíce).  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5507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Zima je tmavá a velice chladná.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Půda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promrzá </a:t>
            </a:r>
            <a:r>
              <a:rPr lang="cs-CZ" sz="2400" dirty="0" smtClean="0">
                <a:latin typeface="Bookman Old Style" pitchFamily="18" charset="0"/>
              </a:rPr>
              <a:t>do velké </a:t>
            </a:r>
          </a:p>
          <a:p>
            <a:r>
              <a:rPr lang="cs-CZ" sz="2400" dirty="0" smtClean="0">
                <a:latin typeface="Bookman Old Style" pitchFamily="18" charset="0"/>
              </a:rPr>
              <a:t>hloubky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(stovek metrů). </a:t>
            </a:r>
            <a:r>
              <a:rPr lang="cs-CZ" sz="2400" dirty="0" smtClean="0">
                <a:latin typeface="Bookman Old Style" pitchFamily="18" charset="0"/>
              </a:rPr>
              <a:t>Říká se jí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dlouhodobě zmrzlá půda.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V létě </a:t>
            </a:r>
            <a:r>
              <a:rPr lang="cs-CZ" sz="2400" dirty="0" smtClean="0">
                <a:latin typeface="Bookman Old Style" pitchFamily="18" charset="0"/>
              </a:rPr>
              <a:t>horní vrstva roztaje a vytvoří se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bažiny</a:t>
            </a:r>
            <a:r>
              <a:rPr lang="cs-CZ" sz="2400" dirty="0" smtClean="0">
                <a:latin typeface="Bookman Old Style" pitchFamily="18" charset="0"/>
              </a:rPr>
              <a:t>. V noci voda</a:t>
            </a:r>
          </a:p>
          <a:p>
            <a:r>
              <a:rPr lang="cs-CZ" sz="2400" dirty="0" smtClean="0">
                <a:latin typeface="Bookman Old Style" pitchFamily="18" charset="0"/>
              </a:rPr>
              <a:t>zamrzá (mění se v led) a zvětšuje svůj objem, nadzvedne </a:t>
            </a:r>
          </a:p>
          <a:p>
            <a:r>
              <a:rPr lang="cs-CZ" sz="2400" dirty="0" smtClean="0">
                <a:latin typeface="Bookman Old Style" pitchFamily="18" charset="0"/>
              </a:rPr>
              <a:t>půdu a po určitém čase se vytvoří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malý kopec (pingo).</a:t>
            </a:r>
            <a:endParaRPr lang="cs-CZ" sz="2400" dirty="0">
              <a:solidFill>
                <a:srgbClr val="FFC00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Stavět domy </a:t>
            </a:r>
            <a:r>
              <a:rPr lang="cs-CZ" sz="2400" dirty="0" smtClean="0">
                <a:latin typeface="Bookman Old Style" pitchFamily="18" charset="0"/>
              </a:rPr>
              <a:t>na takové</a:t>
            </a:r>
          </a:p>
          <a:p>
            <a:r>
              <a:rPr lang="cs-CZ" sz="2400" dirty="0" smtClean="0">
                <a:latin typeface="Bookman Old Style" pitchFamily="18" charset="0"/>
              </a:rPr>
              <a:t>půdě je velmi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těžké</a:t>
            </a:r>
            <a:r>
              <a:rPr lang="cs-CZ" sz="2400" dirty="0" smtClean="0">
                <a:latin typeface="Bookman Old Style" pitchFamily="18" charset="0"/>
              </a:rPr>
              <a:t>,</a:t>
            </a:r>
          </a:p>
          <a:p>
            <a:r>
              <a:rPr lang="cs-CZ" sz="2400" dirty="0" smtClean="0">
                <a:latin typeface="Bookman Old Style" pitchFamily="18" charset="0"/>
              </a:rPr>
              <a:t>protože jim pak v létě</a:t>
            </a:r>
          </a:p>
          <a:p>
            <a:r>
              <a:rPr lang="cs-CZ" sz="2400" dirty="0" smtClean="0">
                <a:latin typeface="Bookman Old Style" pitchFamily="18" charset="0"/>
              </a:rPr>
              <a:t>hrozí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zřícení</a:t>
            </a:r>
            <a:r>
              <a:rPr lang="cs-CZ" sz="2400" dirty="0" smtClean="0">
                <a:latin typeface="Bookman Old Style" pitchFamily="18" charset="0"/>
              </a:rPr>
              <a:t>. Přes to</a:t>
            </a:r>
          </a:p>
          <a:p>
            <a:r>
              <a:rPr lang="cs-CZ" sz="2400" dirty="0" smtClean="0">
                <a:latin typeface="Bookman Old Style" pitchFamily="18" charset="0"/>
              </a:rPr>
              <a:t>všechno zde lidé trvale</a:t>
            </a:r>
          </a:p>
          <a:p>
            <a:r>
              <a:rPr lang="cs-CZ" sz="2400" dirty="0" smtClean="0">
                <a:latin typeface="Bookman Old Style" pitchFamily="18" charset="0"/>
              </a:rPr>
              <a:t>žijí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FFC000"/>
                </a:solidFill>
                <a:latin typeface="Bookman Old Style" pitchFamily="18" charset="0"/>
              </a:rPr>
              <a:t>Inuité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, Sámové,</a:t>
            </a:r>
          </a:p>
          <a:p>
            <a:r>
              <a:rPr lang="cs-CZ" sz="2400" dirty="0" err="1" smtClean="0">
                <a:solidFill>
                  <a:srgbClr val="FFC000"/>
                </a:solidFill>
                <a:latin typeface="Bookman Old Style" pitchFamily="18" charset="0"/>
              </a:rPr>
              <a:t>Čukčové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FFC000"/>
                </a:solidFill>
                <a:latin typeface="Bookman Old Style" pitchFamily="18" charset="0"/>
              </a:rPr>
              <a:t>Aleuté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 …).</a:t>
            </a:r>
          </a:p>
          <a:p>
            <a:r>
              <a:rPr lang="cs-CZ" sz="2400" dirty="0" smtClean="0">
                <a:latin typeface="Bookman Old Style" pitchFamily="18" charset="0"/>
              </a:rPr>
              <a:t>Zdokonalující se </a:t>
            </a:r>
          </a:p>
          <a:p>
            <a:r>
              <a:rPr lang="cs-CZ" sz="2400" dirty="0" smtClean="0">
                <a:latin typeface="Bookman Old Style" pitchFamily="18" charset="0"/>
              </a:rPr>
              <a:t>technika mění život i v</a:t>
            </a:r>
          </a:p>
          <a:p>
            <a:r>
              <a:rPr lang="cs-CZ" sz="2400" dirty="0" smtClean="0">
                <a:latin typeface="Bookman Old Style" pitchFamily="18" charset="0"/>
              </a:rPr>
              <a:t>těchto oblastech.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Těží </a:t>
            </a:r>
          </a:p>
          <a:p>
            <a:r>
              <a:rPr lang="cs-CZ" sz="2400" dirty="0" smtClean="0">
                <a:latin typeface="Bookman Old Style" pitchFamily="18" charset="0"/>
              </a:rPr>
              <a:t>se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nerostné bohatství </a:t>
            </a:r>
            <a:r>
              <a:rPr lang="cs-CZ" sz="2400" dirty="0" smtClean="0">
                <a:latin typeface="Bookman Old Style" pitchFamily="18" charset="0"/>
              </a:rPr>
              <a:t>a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mění se </a:t>
            </a:r>
            <a:r>
              <a:rPr lang="cs-CZ" sz="2400" dirty="0" smtClean="0">
                <a:latin typeface="Bookman Old Style" pitchFamily="18" charset="0"/>
              </a:rPr>
              <a:t>tím původní</a:t>
            </a:r>
          </a:p>
          <a:p>
            <a:r>
              <a:rPr lang="cs-CZ" sz="2400" dirty="0">
                <a:solidFill>
                  <a:srgbClr val="FFC000"/>
                </a:solidFill>
                <a:latin typeface="Bookman Old Style" pitchFamily="18" charset="0"/>
              </a:rPr>
              <a:t>p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řírodní krajina.  </a:t>
            </a:r>
            <a:endParaRPr lang="cs-CZ" sz="2400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17412" name="Picture 4" descr="Soubor:Pingos near Tu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988840"/>
            <a:ext cx="5393060" cy="4536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60032" y="6519446"/>
            <a:ext cx="28392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Kanada – bažina a dvě pinga</a:t>
            </a:r>
            <a:endParaRPr lang="cs-CZ" sz="16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70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55081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Začátkem léta vysvitne slunce a rostliny začínají rychle rozkvétat, </a:t>
            </a:r>
          </a:p>
          <a:p>
            <a:r>
              <a:rPr lang="cs-CZ" sz="2400" dirty="0" smtClean="0">
                <a:latin typeface="Bookman Old Style" pitchFamily="18" charset="0"/>
              </a:rPr>
              <a:t>aby </a:t>
            </a:r>
            <a:r>
              <a:rPr lang="cs-CZ" sz="2400" dirty="0" smtClean="0">
                <a:latin typeface="Bookman Old Style" pitchFamily="18" charset="0"/>
              </a:rPr>
              <a:t>vytvořily semena </a:t>
            </a:r>
            <a:r>
              <a:rPr lang="cs-CZ" sz="2400" dirty="0" smtClean="0">
                <a:latin typeface="Bookman Old Style" pitchFamily="18" charset="0"/>
              </a:rPr>
              <a:t>a </a:t>
            </a:r>
            <a:r>
              <a:rPr lang="cs-CZ" sz="2400" dirty="0" smtClean="0">
                <a:latin typeface="Bookman Old Style" pitchFamily="18" charset="0"/>
              </a:rPr>
              <a:t>mohly se </a:t>
            </a:r>
            <a:r>
              <a:rPr lang="cs-CZ" sz="2400" dirty="0" smtClean="0">
                <a:latin typeface="Bookman Old Style" pitchFamily="18" charset="0"/>
              </a:rPr>
              <a:t>rozmnožovat. Mají na to pouhé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2-3 měsíce</a:t>
            </a:r>
            <a:r>
              <a:rPr lang="cs-CZ" sz="2400" dirty="0" smtClean="0">
                <a:latin typeface="Bookman Old Style" pitchFamily="18" charset="0"/>
              </a:rPr>
              <a:t>. Zimní období přečkávají pod sněhem.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Typické</a:t>
            </a:r>
            <a:r>
              <a:rPr lang="cs-CZ" sz="2400" dirty="0" smtClean="0">
                <a:latin typeface="Bookman Old Style" pitchFamily="18" charset="0"/>
              </a:rPr>
              <a:t> jsou porosty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 nízkých keříků (borůvčí,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vřes, bylinná vrba,  bříza…), trávy, mechy a lišejníky.</a:t>
            </a:r>
          </a:p>
        </p:txBody>
      </p:sp>
      <p:pic>
        <p:nvPicPr>
          <p:cNvPr id="31750" name="Picture 6" descr="Soubor:Bellheather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789040"/>
            <a:ext cx="4202832" cy="27363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56176" y="6519446"/>
            <a:ext cx="14061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kvetoucí flora</a:t>
            </a:r>
            <a:endParaRPr lang="cs-CZ" sz="1600" dirty="0"/>
          </a:p>
        </p:txBody>
      </p:sp>
      <p:pic>
        <p:nvPicPr>
          <p:cNvPr id="31752" name="Picture 8" descr="Soubor:Calluna vulgaris 00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89040"/>
            <a:ext cx="4355637" cy="276267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19672" y="6519446"/>
            <a:ext cx="13949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kvetoucí vřes</a:t>
            </a:r>
            <a:endParaRPr lang="cs-CZ" sz="1600" dirty="0"/>
          </a:p>
        </p:txBody>
      </p:sp>
      <p:pic>
        <p:nvPicPr>
          <p:cNvPr id="31754" name="Picture 10" descr="Soubor:Tundra coastal vegetation Alask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476672"/>
            <a:ext cx="3960440" cy="29523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084168" y="3429000"/>
            <a:ext cx="22028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Aljaška – tundra v létě</a:t>
            </a:r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59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2770" name="Picture 2" descr="Soubor:20070818-0001-strolling reinde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3717032"/>
            <a:ext cx="4334703" cy="288032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300192" y="6519446"/>
            <a:ext cx="11993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s</a:t>
            </a:r>
            <a:r>
              <a:rPr lang="cs-CZ" sz="1600" dirty="0" smtClean="0"/>
              <a:t>ob polární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04664"/>
            <a:ext cx="52200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V létě </a:t>
            </a:r>
            <a:r>
              <a:rPr lang="cs-CZ" sz="2400" dirty="0" smtClean="0">
                <a:latin typeface="Bookman Old Style" pitchFamily="18" charset="0"/>
              </a:rPr>
              <a:t>do tundry přicházejí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stáda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sobů </a:t>
            </a:r>
            <a:r>
              <a:rPr lang="cs-CZ" sz="2400" dirty="0" smtClean="0">
                <a:latin typeface="Bookman Old Style" pitchFamily="18" charset="0"/>
              </a:rPr>
              <a:t>a za nimi se táhnou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smečky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vlků. </a:t>
            </a:r>
            <a:r>
              <a:rPr lang="cs-CZ" sz="2400" dirty="0" smtClean="0">
                <a:latin typeface="Bookman Old Style" pitchFamily="18" charset="0"/>
              </a:rPr>
              <a:t>Na zimu se většina zvířat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vrací na jih</a:t>
            </a:r>
            <a:r>
              <a:rPr lang="cs-CZ" sz="2400" dirty="0" smtClean="0">
                <a:latin typeface="Bookman Old Style" pitchFamily="18" charset="0"/>
              </a:rPr>
              <a:t>. Z větších v tundře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zůstávají</a:t>
            </a:r>
            <a:r>
              <a:rPr lang="cs-CZ" sz="2400" dirty="0" smtClean="0">
                <a:latin typeface="Bookman Old Style" pitchFamily="18" charset="0"/>
              </a:rPr>
              <a:t> pouze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pižmoni,</a:t>
            </a:r>
            <a:r>
              <a:rPr lang="cs-CZ" sz="2400" dirty="0" smtClean="0">
                <a:latin typeface="Bookman Old Style" pitchFamily="18" charset="0"/>
              </a:rPr>
              <a:t> protože se kopyty dokážou prohrabat k</a:t>
            </a:r>
          </a:p>
          <a:p>
            <a:r>
              <a:rPr lang="cs-CZ" sz="2400" dirty="0" smtClean="0">
                <a:latin typeface="Bookman Old Style" pitchFamily="18" charset="0"/>
              </a:rPr>
              <a:t>rostlinám. Menší zvířata často k</a:t>
            </a:r>
          </a:p>
          <a:p>
            <a:r>
              <a:rPr lang="cs-CZ" sz="2400" dirty="0" smtClean="0">
                <a:latin typeface="Bookman Old Style" pitchFamily="18" charset="0"/>
              </a:rPr>
              <a:t>přežití využívají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hibernaci (zimní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spánek). </a:t>
            </a:r>
            <a:endParaRPr lang="cs-CZ" sz="2400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2772" name="Picture 4" descr="Soubor:Arctic Har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17032"/>
            <a:ext cx="4320480" cy="28529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91680" y="6519446"/>
            <a:ext cx="12907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zajíc polární</a:t>
            </a:r>
            <a:endParaRPr lang="cs-CZ" sz="1600" dirty="0"/>
          </a:p>
        </p:txBody>
      </p:sp>
      <p:pic>
        <p:nvPicPr>
          <p:cNvPr id="32774" name="Picture 6" descr="Soubor:Terianniaq-Qaqortaq-arctic-fox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548680"/>
            <a:ext cx="3851920" cy="28083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444208" y="3356992"/>
            <a:ext cx="12779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liška polární</a:t>
            </a:r>
            <a:endParaRPr lang="cs-CZ" sz="1600" dirty="0"/>
          </a:p>
        </p:txBody>
      </p:sp>
    </p:spTree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Soubor:Musku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260648"/>
            <a:ext cx="4297057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012160" y="3284984"/>
            <a:ext cx="15760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p</a:t>
            </a:r>
            <a:r>
              <a:rPr lang="cs-CZ" sz="1600" dirty="0" smtClean="0"/>
              <a:t>ižmoň severní</a:t>
            </a:r>
            <a:endParaRPr lang="cs-CZ" sz="1600" dirty="0"/>
          </a:p>
        </p:txBody>
      </p:sp>
      <p:pic>
        <p:nvPicPr>
          <p:cNvPr id="33796" name="Picture 4" descr="Soubor:Canis.lupus.occidentalis-ZOO.Olomouc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573016"/>
            <a:ext cx="4326383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228184" y="6519446"/>
            <a:ext cx="13580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vlk kanadský</a:t>
            </a:r>
            <a:endParaRPr lang="cs-CZ" sz="1600" dirty="0"/>
          </a:p>
        </p:txBody>
      </p:sp>
      <p:pic>
        <p:nvPicPr>
          <p:cNvPr id="33798" name="Picture 6" descr="Soubor:Harfang en vol 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573016"/>
            <a:ext cx="4320480" cy="294935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19672" y="6519446"/>
            <a:ext cx="14830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sovice sněžná</a:t>
            </a:r>
            <a:endParaRPr lang="cs-CZ" sz="1600" dirty="0"/>
          </a:p>
        </p:txBody>
      </p:sp>
      <p:pic>
        <p:nvPicPr>
          <p:cNvPr id="33800" name="Picture 8" descr="Soubor:Lemming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188640"/>
            <a:ext cx="4320480" cy="30963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19672" y="3284984"/>
            <a:ext cx="13372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lumík norský</a:t>
            </a:r>
            <a:endParaRPr lang="cs-CZ" sz="16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Feeding the fir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789040"/>
            <a:ext cx="4419777" cy="273293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44008" y="6519446"/>
            <a:ext cx="43156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jakutský šaman – současnost (turistický ruch)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0"/>
            <a:ext cx="1226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LIDÉ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404664"/>
            <a:ext cx="4701928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I přes drsné podmínky tuto </a:t>
            </a:r>
          </a:p>
          <a:p>
            <a:r>
              <a:rPr lang="cs-CZ" sz="2400" dirty="0" smtClean="0">
                <a:latin typeface="Bookman Old Style" pitchFamily="18" charset="0"/>
              </a:rPr>
              <a:t>oblast lidé osídlili a žijí v ní</a:t>
            </a:r>
          </a:p>
          <a:p>
            <a:r>
              <a:rPr lang="cs-CZ" sz="2400" dirty="0" smtClean="0">
                <a:latin typeface="Bookman Old Style" pitchFamily="18" charset="0"/>
              </a:rPr>
              <a:t>dodnes. V minulosti se živili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lovem a kočovným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pastevectvím</a:t>
            </a:r>
            <a:r>
              <a:rPr lang="cs-CZ" sz="2400" dirty="0" smtClean="0">
                <a:latin typeface="Bookman Old Style" pitchFamily="18" charset="0"/>
              </a:rPr>
              <a:t> (hlavně sobů).</a:t>
            </a:r>
          </a:p>
          <a:p>
            <a:r>
              <a:rPr lang="cs-CZ" sz="2400" dirty="0" smtClean="0">
                <a:latin typeface="Bookman Old Style" pitchFamily="18" charset="0"/>
              </a:rPr>
              <a:t>Úzká návaznost na přírodu</a:t>
            </a:r>
          </a:p>
          <a:p>
            <a:r>
              <a:rPr lang="cs-CZ" sz="2400" dirty="0" smtClean="0">
                <a:latin typeface="Bookman Old Style" pitchFamily="18" charset="0"/>
              </a:rPr>
              <a:t>souvisí </a:t>
            </a:r>
            <a:r>
              <a:rPr lang="cs-CZ" sz="2400" dirty="0" smtClean="0">
                <a:latin typeface="Bookman Old Style" pitchFamily="18" charset="0"/>
              </a:rPr>
              <a:t>s </a:t>
            </a:r>
            <a:r>
              <a:rPr lang="cs-CZ" sz="2400" dirty="0" smtClean="0">
                <a:latin typeface="Bookman Old Style" pitchFamily="18" charset="0"/>
              </a:rPr>
              <a:t>jejich náboženstvím</a:t>
            </a:r>
          </a:p>
          <a:p>
            <a:r>
              <a:rPr lang="cs-CZ" sz="2400" dirty="0" smtClean="0">
                <a:latin typeface="Bookman Old Style" pitchFamily="18" charset="0"/>
              </a:rPr>
              <a:t>(obřady a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šamanizmus</a:t>
            </a:r>
            <a:r>
              <a:rPr lang="cs-CZ" sz="2400" dirty="0" smtClean="0">
                <a:latin typeface="Bookman Old Style" pitchFamily="18" charset="0"/>
              </a:rPr>
              <a:t>).</a:t>
            </a:r>
          </a:p>
          <a:p>
            <a:r>
              <a:rPr lang="cs-CZ" sz="2400" dirty="0" smtClean="0">
                <a:latin typeface="Bookman Old Style" pitchFamily="18" charset="0"/>
              </a:rPr>
              <a:t>V současnosti také, ale už s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výdobytky moderní techniky </a:t>
            </a:r>
          </a:p>
          <a:p>
            <a:r>
              <a:rPr lang="cs-CZ" sz="2400" dirty="0" smtClean="0">
                <a:latin typeface="Bookman Old Style" pitchFamily="18" charset="0"/>
              </a:rPr>
              <a:t>(sněžné skútry…). Využívají</a:t>
            </a:r>
          </a:p>
          <a:p>
            <a:r>
              <a:rPr lang="cs-CZ" sz="2400" dirty="0" smtClean="0">
                <a:latin typeface="Bookman Old Style" pitchFamily="18" charset="0"/>
              </a:rPr>
              <a:t>také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turistický ruch. </a:t>
            </a:r>
            <a:r>
              <a:rPr lang="cs-CZ" sz="2400" dirty="0" smtClean="0">
                <a:latin typeface="Bookman Old Style" pitchFamily="18" charset="0"/>
              </a:rPr>
              <a:t>S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modernizací života  </a:t>
            </a:r>
            <a:r>
              <a:rPr lang="cs-CZ" sz="2400" dirty="0" smtClean="0">
                <a:latin typeface="Bookman Old Style" pitchFamily="18" charset="0"/>
              </a:rPr>
              <a:t>a s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těžbou</a:t>
            </a:r>
          </a:p>
          <a:p>
            <a:r>
              <a:rPr lang="cs-CZ" sz="2400" dirty="0" smtClean="0">
                <a:latin typeface="Bookman Old Style" pitchFamily="18" charset="0"/>
              </a:rPr>
              <a:t>nerostných surovin úzce </a:t>
            </a:r>
          </a:p>
          <a:p>
            <a:r>
              <a:rPr lang="cs-CZ" sz="2400" dirty="0" smtClean="0">
                <a:latin typeface="Bookman Old Style" pitchFamily="18" charset="0"/>
              </a:rPr>
              <a:t>souvisí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znečišťování životního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prostředí</a:t>
            </a:r>
            <a:r>
              <a:rPr lang="cs-CZ" sz="2400" dirty="0" smtClean="0">
                <a:latin typeface="Bookman Old Style" pitchFamily="18" charset="0"/>
              </a:rPr>
              <a:t> a narušování </a:t>
            </a:r>
          </a:p>
          <a:p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původního ekosystému. </a:t>
            </a:r>
          </a:p>
        </p:txBody>
      </p:sp>
      <p:pic>
        <p:nvPicPr>
          <p:cNvPr id="12290" name="Picture 2" descr="Soubor:Evenkshom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88640"/>
            <a:ext cx="2054002" cy="32403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76256" y="3429000"/>
            <a:ext cx="19431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dřevěný dům - </a:t>
            </a:r>
            <a:r>
              <a:rPr lang="cs-CZ" sz="1600" dirty="0" err="1" smtClean="0"/>
              <a:t>čum</a:t>
            </a:r>
            <a:endParaRPr lang="cs-CZ" sz="1600" dirty="0"/>
          </a:p>
        </p:txBody>
      </p:sp>
      <p:pic>
        <p:nvPicPr>
          <p:cNvPr id="12292" name="Picture 4" descr="Soubor:Yukaghir shama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188640"/>
            <a:ext cx="2232248" cy="324036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716016" y="3429000"/>
            <a:ext cx="17684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jukarigský</a:t>
            </a:r>
            <a:r>
              <a:rPr lang="cs-CZ" sz="1600" dirty="0" smtClean="0"/>
              <a:t> šaman</a:t>
            </a:r>
            <a:endParaRPr lang="cs-CZ" sz="16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decel="1000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900" decel="1000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decel="100000" fill="hold"/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900" decel="100000" fill="hold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decel="100000" fill="hold"/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900" decel="100000" fill="hold"/>
                                        <p:tgtEl>
                                          <p:spTgt spid="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800" decel="100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800" decel="100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800" decel="100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800" decel="100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0"/>
            <a:ext cx="5402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Zvíře využívané k chovu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MEDVĚD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75856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SOB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56176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PIŽMOŇ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4578" name="Picture 2" descr="Soubor:Caribo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88840"/>
            <a:ext cx="8712968" cy="470306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 tmFilter="0,0; .5, 0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 tmFilter="0,0; .5, 0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8363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100" b="1" dirty="0" smtClean="0">
                <a:solidFill>
                  <a:srgbClr val="FFC000"/>
                </a:solidFill>
                <a:latin typeface="Bookman Old Style" pitchFamily="18" charset="0"/>
              </a:rPr>
              <a:t>Velké zvíře, které se v zimě nestěhuje na jih </a:t>
            </a:r>
            <a:endParaRPr lang="cs-CZ" sz="31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MEDVĚD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SOB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PIŽMOŇ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6626" name="Picture 2" descr="Soubor:Ovibos moschat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88840"/>
            <a:ext cx="8496944" cy="46203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 tmFilter="0,0; .5, 0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0"/>
            <a:ext cx="6918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Kouzelník rozmlouvající s bohy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ŠAMAN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BARMAN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FARÁŘ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5602" name="Picture 2" descr="Soubor:Goldes shaman priest in his regali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88840"/>
            <a:ext cx="8568952" cy="46577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 tmFilter="0,0; .5, 0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Permafrost - polyg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132856"/>
            <a:ext cx="8496944" cy="43924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67744" y="0"/>
            <a:ext cx="4581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Povrch tundry v létě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PUSTINA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75856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SUŠINA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228184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BAŽINA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 tmFilter="0,0; .5, 0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0"/>
            <a:ext cx="6412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Oblast mezi tundrou a tajgou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764704"/>
            <a:ext cx="223224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PUSTINA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43808" y="764704"/>
            <a:ext cx="3456384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LESOTUNDRA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732240" y="764704"/>
            <a:ext cx="223224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BAŽINA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8674" name="Picture 2" descr="Soubor:Kolskij zali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88840"/>
            <a:ext cx="8568952" cy="4608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 tmFilter="0,0; .5, 0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 tmFilter="0,0; .5, 0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315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Strom, který je v tundře vysoký jako tráva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DUB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PALMA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764704"/>
            <a:ext cx="2592288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BŘÍZA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1026" name="Picture 2" descr="Soubor:Betula nana upernavik kujalleq 2007-07-25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916832"/>
            <a:ext cx="7200800" cy="47251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 tmFilter="0,0; .5, 0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33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Dopravní prostředek využívaný v zimě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1124744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SNĚŽNÝ AUTOBUS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1124744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SNĚŽNÝ SKÚTR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00192" y="1124744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SNĚŽNÉ AUTO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8835" y="2636912"/>
            <a:ext cx="8565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Čím se živili lidé z tundry v minulosti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00192" y="3356992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LOVEM ZVÍŘAT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59832" y="3356992"/>
            <a:ext cx="3024336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CESTOVNÍM RUCHEM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1520" y="3356992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TĚŽBOU ZLATA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4725144"/>
            <a:ext cx="6683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Jak dlouho trvá zima v tundře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300192" y="5373216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7 AŽ 8 MĚSÍCŮ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75856" y="5373216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6 AŽ 7 MĚSÍCŮ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1520" y="5373216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9 AŽ 10 MĚSÍCŮ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4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4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4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4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9" grpId="0" animBg="1"/>
      <p:bldP spid="10" grpId="0" animBg="1"/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Výpisky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404664"/>
            <a:ext cx="45063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Tundra a </a:t>
            </a:r>
            <a:r>
              <a:rPr lang="cs-CZ" sz="3200" b="1" dirty="0" err="1" smtClean="0">
                <a:solidFill>
                  <a:srgbClr val="92D050"/>
                </a:solidFill>
                <a:latin typeface="Bookman Old Style" pitchFamily="18" charset="0"/>
              </a:rPr>
              <a:t>lesotundra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764704"/>
            <a:ext cx="9384300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    (sever Asie, Evropy a Ameriky, Antarktický poloostrov…)</a:t>
            </a:r>
          </a:p>
          <a:p>
            <a:endParaRPr lang="cs-CZ" sz="2400" b="1" dirty="0" smtClean="0">
              <a:solidFill>
                <a:srgbClr val="00B0F0"/>
              </a:solidFill>
              <a:latin typeface="Bookman Old Style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Bookman Old Style" pitchFamily="18" charset="0"/>
              </a:rPr>
              <a:t>Tundra</a:t>
            </a:r>
            <a:r>
              <a:rPr lang="cs-CZ" sz="2400" dirty="0" smtClean="0">
                <a:latin typeface="Bookman Old Style" pitchFamily="18" charset="0"/>
              </a:rPr>
              <a:t> – bezlesá oblast, krajina (z laponštiny)</a:t>
            </a:r>
          </a:p>
          <a:p>
            <a:r>
              <a:rPr lang="cs-CZ" sz="2400" b="1" dirty="0" smtClean="0">
                <a:latin typeface="Bookman Old Style" pitchFamily="18" charset="0"/>
              </a:rPr>
              <a:t> 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mechy a lišejníky, bylinné vrby a břízy, nízké</a:t>
            </a:r>
          </a:p>
          <a:p>
            <a:r>
              <a:rPr lang="cs-CZ" sz="2400" dirty="0" smtClean="0">
                <a:latin typeface="Bookman Old Style" pitchFamily="18" charset="0"/>
              </a:rPr>
              <a:t>	        keříky (borůvčí a vřes) a traviny</a:t>
            </a:r>
          </a:p>
          <a:p>
            <a:r>
              <a:rPr lang="cs-CZ" sz="2400" b="1" dirty="0" smtClean="0">
                <a:latin typeface="Bookman Old Style" pitchFamily="18" charset="0"/>
              </a:rPr>
              <a:t> 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sobi, pižmoni, vlci, zajíci, malí hlodavci (lumíci),</a:t>
            </a:r>
          </a:p>
          <a:p>
            <a:r>
              <a:rPr lang="cs-CZ" sz="2400" dirty="0" smtClean="0">
                <a:latin typeface="Bookman Old Style" pitchFamily="18" charset="0"/>
              </a:rPr>
              <a:t>	          ptáci (sovice sněžná)</a:t>
            </a:r>
          </a:p>
          <a:p>
            <a:r>
              <a:rPr lang="cs-CZ" sz="2400" dirty="0" smtClean="0">
                <a:latin typeface="Bookman Old Style" pitchFamily="18" charset="0"/>
              </a:rPr>
              <a:t> 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podnebí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dvě roční období, dlouhá zima (9-10 měsíců)</a:t>
            </a:r>
          </a:p>
          <a:p>
            <a:r>
              <a:rPr lang="cs-CZ" sz="2400" dirty="0" smtClean="0">
                <a:latin typeface="Bookman Old Style" pitchFamily="18" charset="0"/>
              </a:rPr>
              <a:t>	             a krátké léto (2-3 měsíce)</a:t>
            </a:r>
          </a:p>
          <a:p>
            <a:r>
              <a:rPr lang="cs-CZ" sz="2400" dirty="0" smtClean="0">
                <a:latin typeface="Bookman Old Style" pitchFamily="18" charset="0"/>
              </a:rPr>
              <a:t> 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povrch</a:t>
            </a:r>
            <a:r>
              <a:rPr lang="cs-CZ" sz="2400" dirty="0" smtClean="0">
                <a:latin typeface="Bookman Old Style" pitchFamily="18" charset="0"/>
              </a:rPr>
              <a:t> – dlouhodobě zmrzlá půda, v létě roztaje = bažiny</a:t>
            </a:r>
          </a:p>
          <a:p>
            <a:r>
              <a:rPr lang="cs-CZ" sz="2400" dirty="0" smtClean="0">
                <a:latin typeface="Bookman Old Style" pitchFamily="18" charset="0"/>
              </a:rPr>
              <a:t>		  a </a:t>
            </a:r>
            <a:r>
              <a:rPr lang="cs-CZ" sz="2400" dirty="0" smtClean="0">
                <a:latin typeface="Bookman Old Style" pitchFamily="18" charset="0"/>
              </a:rPr>
              <a:t>pinga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b="1" dirty="0" err="1" smtClean="0">
                <a:solidFill>
                  <a:srgbClr val="00B0F0"/>
                </a:solidFill>
                <a:latin typeface="Bookman Old Style" pitchFamily="18" charset="0"/>
              </a:rPr>
              <a:t>Lesotundra</a:t>
            </a:r>
            <a:r>
              <a:rPr lang="cs-CZ" sz="2400" dirty="0" smtClean="0">
                <a:latin typeface="Bookman Old Style" pitchFamily="18" charset="0"/>
              </a:rPr>
              <a:t> – oblast jižně od tundry, objevují se skupiny </a:t>
            </a:r>
          </a:p>
          <a:p>
            <a:r>
              <a:rPr lang="cs-CZ" sz="2400" dirty="0" smtClean="0">
                <a:latin typeface="Bookman Old Style" pitchFamily="18" charset="0"/>
              </a:rPr>
              <a:t>		   jehličnatých stromů</a:t>
            </a:r>
          </a:p>
          <a:p>
            <a:r>
              <a:rPr lang="cs-CZ" sz="2400" b="1" dirty="0" smtClean="0">
                <a:solidFill>
                  <a:srgbClr val="00B0F0"/>
                </a:solidFill>
                <a:latin typeface="Bookman Old Style" pitchFamily="18" charset="0"/>
              </a:rPr>
              <a:t>Lidé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minulost</a:t>
            </a:r>
            <a:r>
              <a:rPr lang="cs-CZ" sz="2400" dirty="0" smtClean="0">
                <a:latin typeface="Bookman Old Style" pitchFamily="18" charset="0"/>
              </a:rPr>
              <a:t> - lovci a kočovní pastevci</a:t>
            </a:r>
          </a:p>
          <a:p>
            <a:r>
              <a:rPr lang="cs-CZ" sz="2400" dirty="0" smtClean="0">
                <a:latin typeface="Bookman Old Style" pitchFamily="18" charset="0"/>
              </a:rPr>
              <a:t>	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současnost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modernizace života, těžba nerostných </a:t>
            </a:r>
          </a:p>
          <a:p>
            <a:r>
              <a:rPr lang="cs-CZ" sz="2400" dirty="0" smtClean="0">
                <a:latin typeface="Bookman Old Style" pitchFamily="18" charset="0"/>
              </a:rPr>
              <a:t>	 	       surovin = znečišťování životního prostředí    </a:t>
            </a: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latin typeface="Bookman Old Style" pitchFamily="18" charset="0"/>
              </a:rPr>
              <a:t>	            </a:t>
            </a:r>
          </a:p>
          <a:p>
            <a:r>
              <a:rPr lang="cs-CZ" sz="2400" dirty="0" smtClean="0">
                <a:latin typeface="Bookman Old Style" pitchFamily="18" charset="0"/>
              </a:rPr>
              <a:t>	    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31840" y="0"/>
            <a:ext cx="2879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548680"/>
            <a:ext cx="9063700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1.  Uveďte alespoň dvě oblasti tundry na severní polokouli.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2.  Uveďte alespoň dvě oblasti tundry na jižní polokouli.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3.  Jaká je půda v oblasti tundry?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tři druhy rostlin z oblasti tundry.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tři druhy živočichů z oblasti tundry.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tři národy z oblasti tundry.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Co způsobuje modernizace života v oblasti přírody.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Jak se nazývá malý kopec v oblasti tundry, který vzniká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zamrzáním povrchové vody? 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2696"/>
            <a:ext cx="91440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alespoň dvě oblasti tundry na severní polokouli.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(sever Ameriky, Asie, Evropy a přilehlé ostrovy)</a:t>
            </a: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Uveďte alespoň dvě oblasti tundry na jižní polokouli.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(Antarktický poloostrov, ostrovy na sever od Antarktidy)</a:t>
            </a:r>
          </a:p>
          <a:p>
            <a:r>
              <a:rPr lang="cs-CZ" sz="2400" dirty="0" smtClean="0">
                <a:latin typeface="Bookman Old Style" pitchFamily="18" charset="0"/>
              </a:rPr>
              <a:t>3.  Jaká je půda v oblasti tundry?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(dlouhodobě zmrzlá)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tři druhy rostlin z oblasti tundry.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(mechy, lišejníky, zakrslé vrby a břízy, vřes, borůvčí…)</a:t>
            </a: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tři druhy živočichů z oblasti tundry.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(polární liška, zajíc, soby, pižmoni, vlci, sovice, lumíci…)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6.  Uveďte alespoň tři národy z oblasti tundry.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(Sámové,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Inuité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Čukčové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Něnci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Jakuti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Aleuté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…)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7.  Co způsobuje modernizace života v oblasti přírody.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(znečišťování a narušení původního ekosystému)</a:t>
            </a: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Jak se nazývá malý kopec v oblasti tundry, který vzniká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zamrzáním povrchové vody?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(pingo)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4" y="0"/>
            <a:ext cx="4612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- řešení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9144000" cy="9233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http://upload.wikimedia.org/wikipedia/commons/a/a5/800px-Map-Tundra.png</a:t>
            </a:r>
            <a:r>
              <a:rPr lang="cs-CZ" dirty="0" smtClean="0"/>
              <a:t>mapa</a:t>
            </a:r>
          </a:p>
          <a:p>
            <a:r>
              <a:rPr lang="cs-CZ" dirty="0" smtClean="0">
                <a:hlinkClick r:id="rId3"/>
              </a:rPr>
              <a:t>http://upload.wikimedia.org/wikipedia/commons/8/85/Pingos_near_Tuk.jpg</a:t>
            </a:r>
            <a:r>
              <a:rPr lang="cs-CZ" dirty="0" smtClean="0"/>
              <a:t>dvěpinga </a:t>
            </a:r>
            <a:r>
              <a:rPr lang="cs-CZ" dirty="0" smtClean="0">
                <a:hlinkClick r:id="rId4"/>
              </a:rPr>
              <a:t>http://upload.wikimedia.org/wikipedia/commons/e/e5/Bellheather2.jpg</a:t>
            </a:r>
            <a:r>
              <a:rPr lang="cs-CZ" dirty="0" smtClean="0"/>
              <a:t> kvetoucí flora </a:t>
            </a:r>
            <a:r>
              <a:rPr lang="cs-CZ" dirty="0" smtClean="0">
                <a:hlinkClick r:id="rId5"/>
              </a:rPr>
              <a:t>http://upload.wikimedia.org/wikipedia/commons/thumb/9/97/Calluna_vulgaris_007.jpg/800px-Calluna_vulgaris_007.jpg</a:t>
            </a:r>
            <a:r>
              <a:rPr lang="cs-CZ" dirty="0" smtClean="0"/>
              <a:t>vřes </a:t>
            </a:r>
            <a:r>
              <a:rPr lang="cs-CZ" dirty="0" smtClean="0">
                <a:hlinkClick r:id="rId6"/>
              </a:rPr>
              <a:t>http://upload.wikimedia.org/wikipedia/commons/e/ee/Tundra_coastal_vegetation_Alaska.jpg</a:t>
            </a:r>
            <a:r>
              <a:rPr lang="cs-CZ" dirty="0" smtClean="0"/>
              <a:t>Aljaška </a:t>
            </a:r>
          </a:p>
          <a:p>
            <a:r>
              <a:rPr lang="cs-CZ" dirty="0" smtClean="0">
                <a:hlinkClick r:id="rId7"/>
              </a:rPr>
              <a:t>http://upload.wikimedia.org/wikipedia/commons/thumb/a/af/20070818-0001-strolling_reindeer.jpg/800px-20070818-0001-strolling_reindeer.jpg</a:t>
            </a:r>
            <a:r>
              <a:rPr lang="cs-CZ" dirty="0" smtClean="0"/>
              <a:t>sob </a:t>
            </a:r>
            <a:r>
              <a:rPr lang="cs-CZ" dirty="0" smtClean="0">
                <a:hlinkClick r:id="rId8"/>
              </a:rPr>
              <a:t>http://upload.wikimedia.org/wikipedia/commons/thumb/d/d5/Arctic_Hare.jpg/800px-Arctic_Hare.jpg</a:t>
            </a:r>
            <a:r>
              <a:rPr lang="cs-CZ" dirty="0" smtClean="0"/>
              <a:t>zajíc </a:t>
            </a:r>
          </a:p>
          <a:p>
            <a:r>
              <a:rPr lang="cs-CZ" dirty="0" smtClean="0">
                <a:hlinkClick r:id="rId9"/>
              </a:rPr>
              <a:t>http://upload.wikimedia.org/wikipedia/commons/thumb/e/e4/Terianniaq-Qaqortaq-arctic-fox.jpg/800px-Terianniaq-Qaqortaq-arctic-fox.jpg</a:t>
            </a:r>
            <a:r>
              <a:rPr lang="cs-CZ" dirty="0" smtClean="0"/>
              <a:t>liška </a:t>
            </a:r>
            <a:r>
              <a:rPr lang="cs-CZ" dirty="0" smtClean="0">
                <a:hlinkClick r:id="rId10"/>
              </a:rPr>
              <a:t>http://upload.wikimedia.org/wikipedia/commons/thumb/7/76/Muskus.jpg/800px-Muskus.jpg</a:t>
            </a:r>
            <a:r>
              <a:rPr lang="cs-CZ" dirty="0" smtClean="0"/>
              <a:t>pižmoň </a:t>
            </a:r>
            <a:r>
              <a:rPr lang="cs-CZ" dirty="0" smtClean="0">
                <a:hlinkClick r:id="rId11"/>
              </a:rPr>
              <a:t>http://upload.wikimedia.org/wikipedia/commons/thumb/3/30/Canis.lupus.occidentalis-ZOO.Olomouc3.jpg/800px-Canis.lupus.occidentalis-ZOO.Olomouc3.jpg</a:t>
            </a:r>
            <a:r>
              <a:rPr lang="cs-CZ" dirty="0" smtClean="0"/>
              <a:t>vlk </a:t>
            </a:r>
            <a:r>
              <a:rPr lang="cs-CZ" dirty="0" smtClean="0">
                <a:hlinkClick r:id="rId12"/>
              </a:rPr>
              <a:t>http://upload.wikimedia.org/wikipedia/commons/thumb/0/05/Harfang_en_vol_2.jpg/800px-Harfang_en_vol_2.jpg</a:t>
            </a:r>
            <a:r>
              <a:rPr lang="cs-CZ" dirty="0" smtClean="0"/>
              <a:t>sovice </a:t>
            </a:r>
            <a:r>
              <a:rPr lang="cs-CZ" dirty="0" smtClean="0">
                <a:hlinkClick r:id="rId13"/>
              </a:rPr>
              <a:t>http://upload.wikimedia.org/wikipedia/commons/thumb/5/50/Lemming.jpg/657px-Lemming.jpg</a:t>
            </a:r>
            <a:r>
              <a:rPr lang="cs-CZ" dirty="0" smtClean="0"/>
              <a:t>lumík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91440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http://upload.wikimedia.org/wikipedia/commons/3/37/Feeding_the_fire.jpg</a:t>
            </a:r>
            <a:r>
              <a:rPr lang="cs-CZ" dirty="0" smtClean="0"/>
              <a:t>šaman</a:t>
            </a:r>
          </a:p>
          <a:p>
            <a:r>
              <a:rPr lang="cs-CZ" dirty="0" smtClean="0">
                <a:hlinkClick r:id="rId3"/>
              </a:rPr>
              <a:t>http://upload.wikimedia.org/wikipedia/commons/thumb/5/5a/Evenkshome.jpg/450px-Evenkshome.jpg</a:t>
            </a:r>
            <a:r>
              <a:rPr lang="cs-CZ" dirty="0" smtClean="0"/>
              <a:t>čum</a:t>
            </a:r>
          </a:p>
          <a:p>
            <a:r>
              <a:rPr lang="cs-CZ" dirty="0" smtClean="0">
                <a:hlinkClick r:id="rId4"/>
              </a:rPr>
              <a:t>http://upload.wikimedia.org/wikipedia/commons/6/6e/Yukaghir_shaman.jpg</a:t>
            </a:r>
            <a:r>
              <a:rPr lang="cs-CZ" dirty="0" smtClean="0"/>
              <a:t>šamansoučasnost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764704"/>
            <a:ext cx="914400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hlinkClick r:id="rId5"/>
            </a:endParaRPr>
          </a:p>
          <a:p>
            <a:endParaRPr lang="cs-CZ" dirty="0" smtClean="0">
              <a:hlinkClick r:id="rId5"/>
            </a:endParaRPr>
          </a:p>
          <a:p>
            <a:endParaRPr lang="cs-CZ" dirty="0" smtClean="0">
              <a:hlinkClick r:id="rId5"/>
            </a:endParaRPr>
          </a:p>
          <a:p>
            <a:endParaRPr lang="cs-CZ" dirty="0" smtClean="0">
              <a:hlinkClick r:id="rId5"/>
            </a:endParaRPr>
          </a:p>
          <a:p>
            <a:r>
              <a:rPr lang="cs-CZ" dirty="0" smtClean="0">
                <a:hlinkClick r:id="rId5"/>
              </a:rPr>
              <a:t>http://upload.wikimedia.org/wikipedia/commons/thumb/f/fd/Caribou.jpg/800px-Caribou.jpg</a:t>
            </a:r>
            <a:r>
              <a:rPr lang="cs-CZ" dirty="0" smtClean="0"/>
              <a:t>sob </a:t>
            </a:r>
            <a:r>
              <a:rPr lang="cs-CZ" dirty="0" smtClean="0">
                <a:hlinkClick r:id="rId6"/>
              </a:rPr>
              <a:t>http://upload.wikimedia.org/wikipedia/commons/d/d4/Ovibos_moschatus.jpg</a:t>
            </a:r>
            <a:r>
              <a:rPr lang="cs-CZ" dirty="0" smtClean="0"/>
              <a:t>pižmoň</a:t>
            </a:r>
          </a:p>
          <a:p>
            <a:r>
              <a:rPr lang="cs-CZ" dirty="0" smtClean="0">
                <a:hlinkClick r:id="rId7"/>
              </a:rPr>
              <a:t>http://upload.wikimedia.org/wikipedia/commons/5/5e/Goldes_shaman_priest_in_his_regalia.png</a:t>
            </a:r>
          </a:p>
          <a:p>
            <a:r>
              <a:rPr lang="cs-CZ" dirty="0" smtClean="0">
                <a:hlinkClick r:id="rId8"/>
              </a:rPr>
              <a:t>http://upload.wikimedia.org/wikipedia/commons/5/5b/Permafrost_-_polygon.jpg</a:t>
            </a:r>
            <a:r>
              <a:rPr lang="cs-CZ" dirty="0" smtClean="0"/>
              <a:t>bažina </a:t>
            </a:r>
            <a:r>
              <a:rPr lang="cs-CZ" dirty="0" smtClean="0">
                <a:hlinkClick r:id="rId9"/>
              </a:rPr>
              <a:t>http://upload.wikimedia.org/wikipedia/commons/thumb/f/f5/Kolskij_zaliv.jpg/800px-Kolskij_zaliv.jpg</a:t>
            </a:r>
            <a:r>
              <a:rPr lang="cs-CZ" dirty="0" smtClean="0"/>
              <a:t>lesotundra </a:t>
            </a:r>
            <a:r>
              <a:rPr lang="cs-CZ" dirty="0" smtClean="0">
                <a:hlinkClick r:id="rId10"/>
              </a:rPr>
              <a:t>http://upload.wikimedia.org/wikipedia/commons/thumb/4/4c/Betula_nana_upernavik_kujalleq_2007-07-25_1.jpg/450px-Betula_nana_upernavik_kujalleq_2007-07-25_1.jpg</a:t>
            </a:r>
            <a:r>
              <a:rPr lang="cs-CZ" dirty="0" smtClean="0"/>
              <a:t>bříza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1640</TotalTime>
  <Words>799</Words>
  <Application>Microsoft Office PowerPoint</Application>
  <PresentationFormat>Předvádění na obrazovce (4:3)</PresentationFormat>
  <Paragraphs>235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168</cp:revision>
  <dcterms:created xsi:type="dcterms:W3CDTF">2013-12-27T09:48:34Z</dcterms:created>
  <dcterms:modified xsi:type="dcterms:W3CDTF">2014-08-26T10:03:18Z</dcterms:modified>
</cp:coreProperties>
</file>