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1" r:id="rId6"/>
    <p:sldId id="262" r:id="rId7"/>
    <p:sldId id="264" r:id="rId8"/>
    <p:sldId id="263" r:id="rId9"/>
    <p:sldId id="268" r:id="rId10"/>
    <p:sldId id="269" r:id="rId11"/>
    <p:sldId id="270" r:id="rId12"/>
    <p:sldId id="266" r:id="rId13"/>
    <p:sldId id="280" r:id="rId14"/>
    <p:sldId id="267" r:id="rId15"/>
    <p:sldId id="272" r:id="rId16"/>
    <p:sldId id="273" r:id="rId17"/>
    <p:sldId id="274" r:id="rId18"/>
    <p:sldId id="275" r:id="rId19"/>
    <p:sldId id="276" r:id="rId20"/>
    <p:sldId id="277" r:id="rId21"/>
    <p:sldId id="281" r:id="rId22"/>
    <p:sldId id="278" r:id="rId23"/>
    <p:sldId id="279" r:id="rId24"/>
    <p:sldId id="260" r:id="rId25"/>
    <p:sldId id="265" r:id="rId26"/>
    <p:sldId id="27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9E42D75-CAB9-47AB-8AD7-84D8F17C6B0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DDC1572-D493-437D-A285-67C5E27EBD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Taiga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audio" Target="../media/audio3.wav"/><Relationship Id="rId7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audio" Target="../media/audio3.wav"/><Relationship Id="rId7" Type="http://schemas.openxmlformats.org/officeDocument/2006/relationships/image" Target="../media/image9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audio" Target="../media/audio7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audio" Target="../media/audio1.wav"/><Relationship Id="rId7" Type="http://schemas.openxmlformats.org/officeDocument/2006/relationships/image" Target="../media/image1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audio" Target="../media/audio3.wav"/><Relationship Id="rId4" Type="http://schemas.openxmlformats.org/officeDocument/2006/relationships/audio" Target="../media/audio8.wav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e/ec/Trap_on_bark_beetle_(1)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audio" Target="../media/audio3.wav"/><Relationship Id="rId7" Type="http://schemas.openxmlformats.org/officeDocument/2006/relationships/hyperlink" Target="//upload.wikimedia.org/wikipedia/commons/d/d2/Karpatsk%C3%A1_ost%C5%99icov%C3%A1_dubohab%C5%99ina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7.jpeg"/><Relationship Id="rId5" Type="http://schemas.openxmlformats.org/officeDocument/2006/relationships/audio" Target="../media/audio10.wav"/><Relationship Id="rId10" Type="http://schemas.openxmlformats.org/officeDocument/2006/relationships/image" Target="../media/image26.jpeg"/><Relationship Id="rId4" Type="http://schemas.openxmlformats.org/officeDocument/2006/relationships/audio" Target="../media/audio2.wav"/><Relationship Id="rId9" Type="http://schemas.openxmlformats.org/officeDocument/2006/relationships/hyperlink" Target="//upload.wikimedia.org/wikipedia/commons/d/d6/Sumava_Vilgus_54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audio" Target="../media/audio3.wav"/><Relationship Id="rId7" Type="http://schemas.openxmlformats.org/officeDocument/2006/relationships/image" Target="../media/image29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audio" Target="../media/audio2.wav"/><Relationship Id="rId4" Type="http://schemas.openxmlformats.org/officeDocument/2006/relationships/audio" Target="../media/audio7.wav"/><Relationship Id="rId9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0/Sugar_Pine.jpg/332px-Sugar_Pine.jpg" TargetMode="External"/><Relationship Id="rId13" Type="http://schemas.openxmlformats.org/officeDocument/2006/relationships/hyperlink" Target="http://upload.wikimedia.org/wikipedia/commons/thumb/2/2e/CMM_MountainLion.jpg/480px-CMM_MountainLion.jpg" TargetMode="External"/><Relationship Id="rId3" Type="http://schemas.openxmlformats.org/officeDocument/2006/relationships/hyperlink" Target="http://upload.wikimedia.org/wikipedia/commons/2/2d/Picea_glauca_taiga.jpg" TargetMode="External"/><Relationship Id="rId7" Type="http://schemas.openxmlformats.org/officeDocument/2006/relationships/hyperlink" Target="http://upload.wikimedia.org/wikipedia/commons/thumb/b/b7/Jiuzhaigou2.jpg/420px-Jiuzhaigou2.jpg" TargetMode="External"/><Relationship Id="rId12" Type="http://schemas.openxmlformats.org/officeDocument/2006/relationships/hyperlink" Target="http://upload.wikimedia.org/wikipedia/commons/thumb/2/2a/Brown_bear_(Ursus_arctos_arctos)_running.jpg/796px-Brown_bear_%25medv&#283;d" TargetMode="External"/><Relationship Id="rId2" Type="http://schemas.openxmlformats.org/officeDocument/2006/relationships/hyperlink" Target="http://upload.wikimedia.org/wikipedia/commons/thumb/3/31/Taiga.png/800px-Taiga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b/b3/Vaccinium_vitis-idaea_at_stump_of_Pinus_sylvestris.jpg/800px-Vaccinium_vitis-idaea_at_stump_of_Pinus_sylvestris.jpgbrusinka" TargetMode="External"/><Relationship Id="rId11" Type="http://schemas.openxmlformats.org/officeDocument/2006/relationships/hyperlink" Target="http://upload.wikimedia.org/wikipedia/commons/thumb/3/30/Grizzly_Bear_Fishing_Brooks_Falls.jpg/399px-Grizzly_Bear_Fishing_Brooks_Falls.jpg" TargetMode="External"/><Relationship Id="rId5" Type="http://schemas.openxmlformats.org/officeDocument/2006/relationships/hyperlink" Target="http://upload.wikimedia.org/wikipedia/commons/6/68/Bilberries.jpg" TargetMode="External"/><Relationship Id="rId10" Type="http://schemas.openxmlformats.org/officeDocument/2006/relationships/hyperlink" Target="http://upload.wikimedia.org/wikipedia/commons/thumb/3/30/CallunaVulgaris.jpg/702px-CallunaVulgaris.jpg" TargetMode="External"/><Relationship Id="rId4" Type="http://schemas.openxmlformats.org/officeDocument/2006/relationships/hyperlink" Target="http://upload.wikimedia.org/wikipedia/commons/thumb/2/2d/Vasyugan.jpg/800px-Vasyugan.jpg" TargetMode="External"/><Relationship Id="rId9" Type="http://schemas.openxmlformats.org/officeDocument/2006/relationships/hyperlink" Target="http://upload.wikimedia.org/wikipedia/commons/9/96/Larix_gmelinii0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b/Vegetation-no-legend.PNG/800px-Vegetation-no-legend.PNG" TargetMode="External"/><Relationship Id="rId3" Type="http://schemas.openxmlformats.org/officeDocument/2006/relationships/hyperlink" Target="http://upload.wikimedia.org/wikipedia/commons/thumb/1/11/American_Beaver,_tree_cutting.jpg/734px-American_Beaver,_tree_cutting.jpg" TargetMode="External"/><Relationship Id="rId7" Type="http://schemas.openxmlformats.org/officeDocument/2006/relationships/hyperlink" Target="http://upload.wikimedia.org/wikipedia/commons/thumb/5/58/MountainLion.jpg/778px-MountainLion.jpgpuma" TargetMode="External"/><Relationship Id="rId12" Type="http://schemas.openxmlformats.org/officeDocument/2006/relationships/hyperlink" Target="http://upload.wikimedia.org/wikipedia/commons/thumb/0/0a/Palkovick%C3%A9_h%C5%AFrky,_Bab%C3%AD_hora,_bu%C4%8Dina.jpg/800px-Palkovick%C3%A9_h%C5%AFrky,_Bab%C3%AD_hora,_bu%C4%8Dina.jpg" TargetMode="External"/><Relationship Id="rId2" Type="http://schemas.openxmlformats.org/officeDocument/2006/relationships/hyperlink" Target="http://upload.wikimedia.org/wikipedia/commons/thumb/c/c6/Moose_in_Gros_Ventre_Campgroud_4.jpg/800px-Moose_in_Gros_Ventre_Campgroud_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8/Beaver_Yearling_Grooming_Alhambra_Creek_2008.jpg/800px-Beaver_Yearling_Grooming_Alhambra_Creek_2008.jpg" TargetMode="External"/><Relationship Id="rId11" Type="http://schemas.openxmlformats.org/officeDocument/2006/relationships/hyperlink" Target="http://upload.wikimedia.org/wikipedia/commons/thumb/a/a3/Wald_nach_Kyrill.JPG/800px-Wald_nach_Kyrill.JPGpolom" TargetMode="External"/><Relationship Id="rId5" Type="http://schemas.openxmlformats.org/officeDocument/2006/relationships/hyperlink" Target="http://upload.wikimedia.org/wikipedia/commons/thumb/e/e2/Grizzlybear55.jpg/800px-Grizzlybear55.jpg" TargetMode="External"/><Relationship Id="rId10" Type="http://schemas.openxmlformats.org/officeDocument/2006/relationships/hyperlink" Target="http://upload.wikimedia.org/wikipedia/commons/thumb/0/0c/Acid_rain_woods1.JPG/800px-Acid_rain_woods1.JPG" TargetMode="External"/><Relationship Id="rId4" Type="http://schemas.openxmlformats.org/officeDocument/2006/relationships/hyperlink" Target="http://upload.wikimedia.org/wikipedia/commons/thumb/7/76/Cervus_canadensis2006.jpg/650px-Cervus_canadensis2006.jpg" TargetMode="External"/><Relationship Id="rId9" Type="http://schemas.openxmlformats.org/officeDocument/2006/relationships/hyperlink" Target="http://upload.wikimedia.org/wikipedia/commons/thumb/d/d2/Karpatsk%C3%A1_ost%C5%99icov%C3%A1_dubohab%C5%99ina.jpg/800px-Karpatsk%C3%A1_ost%C5%99icov%C3%A1_dubohab%C5%99ina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2/Ips.typographus.jpg" TargetMode="External"/><Relationship Id="rId3" Type="http://schemas.openxmlformats.org/officeDocument/2006/relationships/hyperlink" Target="http://upload.wikimedia.org/wikipedia/commons/thumb/d/d2/Karpatsk%C3%A1_ost%C5%99icov%C3%A1_dubohab%C5%99ina.jpg/800px-Karpatsk%C3%A1_ost%C5%99icov%C3%A1_dubohab%C5%99ina.jpgdubohab&#345;ina" TargetMode="External"/><Relationship Id="rId7" Type="http://schemas.openxmlformats.org/officeDocument/2006/relationships/hyperlink" Target="http://upload.wikimedia.org/wikipedia/commons/thumb/0/06/Red_Deer_Stag.jpg/800px-Red_Deer_Stag.jpg" TargetMode="External"/><Relationship Id="rId12" Type="http://schemas.openxmlformats.org/officeDocument/2006/relationships/hyperlink" Target="http://upload.wikimedia.org/wikipedia/commons/thumb/1/16/Bayerischer_wald_kahlgefressen.jpg/796px-Bayerischer_wald_kahlgefressen.jpglesponi&#269;en&#253;" TargetMode="External"/><Relationship Id="rId2" Type="http://schemas.openxmlformats.org/officeDocument/2006/relationships/hyperlink" Target="http://upload.wikimedia.org/wikipedia/commons/thumb/a/a3/Boletus_edulis_(Tillegem).jpg/799px-Boletus_edulis_(Tillegem).jpgh&#345;i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7/S205_Lynx-Heildelberg_Zoo_2005.jpg/800px-S205_Lynx-Heildelberg_Zoo_2005.jpg" TargetMode="External"/><Relationship Id="rId11" Type="http://schemas.openxmlformats.org/officeDocument/2006/relationships/hyperlink" Target="http://upload.wikimedia.org/wikipedia/commons/4/45/Canis_lupus_pack_surrounding_Bison.jpg" TargetMode="External"/><Relationship Id="rId5" Type="http://schemas.openxmlformats.org/officeDocument/2006/relationships/hyperlink" Target="http://upload.wikimedia.org/wikipedia/commons/1/1f/Wolves_Kill.jpg" TargetMode="External"/><Relationship Id="rId10" Type="http://schemas.openxmlformats.org/officeDocument/2006/relationships/hyperlink" Target="http://upload.wikimedia.org/wikipedia/commons/thumb/5/59/Cep_in_basket_2006_G01.jpg/800px-Cep_in_basket_2006_G01.jpg" TargetMode="External"/><Relationship Id="rId4" Type="http://schemas.openxmlformats.org/officeDocument/2006/relationships/hyperlink" Target="http://upload.wikimedia.org/wikipedia/commons/thumb/d/d6/Sumava_Vilgus_54.JPG/800px-Sumava_Vilgus_54.JPG" TargetMode="External"/><Relationship Id="rId9" Type="http://schemas.openxmlformats.org/officeDocument/2006/relationships/hyperlink" Target="http://upload.wikimedia.org/wikipedia/commons/thumb/5/5f/Jizerskohorsk%C3%A9_Bu%C4%8Diny.JPG/800px-Jizerskohorsk%C3%A9_Bu%C4%8Di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VY_32_INOVACE_06_Z67_14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201032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Tajga a lesy mírného pásu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20688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(Tajga a lesy mírného pásu)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8 -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efektem.</a:t>
            </a:r>
          </a:p>
          <a:p>
            <a:r>
              <a:rPr lang="cs-CZ" dirty="0" smtClean="0">
                <a:latin typeface="Bookman Old Style" pitchFamily="18" charset="0"/>
              </a:rPr>
              <a:t>Str.9 až 11 -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Str.12 až 15 -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 efektem. </a:t>
            </a:r>
          </a:p>
          <a:p>
            <a:r>
              <a:rPr lang="cs-CZ" dirty="0" smtClean="0">
                <a:latin typeface="Bookman Old Style" pitchFamily="18" charset="0"/>
              </a:rPr>
              <a:t>Str.16 až 19 -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Str.20 - kvízové otázky z učiva.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	světelným efektem. Při kliknutí na správnou odpověď se změní barva </a:t>
            </a:r>
          </a:p>
          <a:p>
            <a:r>
              <a:rPr lang="cs-CZ" dirty="0" smtClean="0">
                <a:latin typeface="Bookman Old Style" pitchFamily="18" charset="0"/>
              </a:rPr>
              <a:t>	pole a ozve se zvukový efekt.</a:t>
            </a:r>
          </a:p>
          <a:p>
            <a:r>
              <a:rPr lang="cs-CZ" dirty="0" smtClean="0">
                <a:latin typeface="Bookman Old Style" pitchFamily="18" charset="0"/>
              </a:rPr>
              <a:t>Str.21 - výpisky</a:t>
            </a:r>
          </a:p>
          <a:p>
            <a:r>
              <a:rPr lang="cs-CZ" dirty="0" smtClean="0">
                <a:latin typeface="Bookman Old Style" pitchFamily="18" charset="0"/>
              </a:rPr>
              <a:t>Str.22 - pracovní list. Žáci odpoví na vybrané otázky z učiva.</a:t>
            </a:r>
          </a:p>
          <a:p>
            <a:r>
              <a:rPr lang="cs-CZ" dirty="0" smtClean="0">
                <a:latin typeface="Bookman Old Style" pitchFamily="18" charset="0"/>
              </a:rPr>
              <a:t>Str.23 - pracovní list. (řešení)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51520" y="3789040"/>
            <a:ext cx="8640960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Tajga a lesy mírného pásu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Taiga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861048"/>
            <a:ext cx="4032448" cy="27363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0"/>
            <a:ext cx="839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TAJGA – SEVERSKÝ JEHLIČNATÝ LES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84784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76672"/>
            <a:ext cx="9347431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Oblast jehličnatých lesů </a:t>
            </a:r>
            <a:r>
              <a:rPr lang="cs-CZ" sz="2400" dirty="0" smtClean="0">
                <a:latin typeface="Bookman Old Style" pitchFamily="18" charset="0"/>
              </a:rPr>
              <a:t>v severní části severní polokoule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(Aljaška, Kanada, Severní Evropa a Sibiř). </a:t>
            </a:r>
            <a:r>
              <a:rPr lang="cs-CZ" sz="2400" dirty="0" smtClean="0">
                <a:latin typeface="Bookman Old Style" pitchFamily="18" charset="0"/>
              </a:rPr>
              <a:t>Na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jižní polokouli</a:t>
            </a:r>
          </a:p>
          <a:p>
            <a:r>
              <a:rPr lang="cs-CZ" sz="2400" dirty="0" smtClean="0">
                <a:latin typeface="Bookman Old Style" pitchFamily="18" charset="0"/>
              </a:rPr>
              <a:t>je to jižní část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Patagonie </a:t>
            </a:r>
            <a:r>
              <a:rPr lang="cs-CZ" sz="2400" dirty="0" smtClean="0">
                <a:latin typeface="Bookman Old Style" pitchFamily="18" charset="0"/>
              </a:rPr>
              <a:t>a jižní část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Nového Zélandu</a:t>
            </a:r>
            <a:r>
              <a:rPr lang="cs-CZ" sz="2400" dirty="0" smtClean="0">
                <a:latin typeface="Bookman Old Style" pitchFamily="18" charset="0"/>
              </a:rPr>
              <a:t>. Nejvíc</a:t>
            </a:r>
          </a:p>
          <a:p>
            <a:r>
              <a:rPr lang="cs-CZ" sz="2400" dirty="0" smtClean="0">
                <a:latin typeface="Bookman Old Style" pitchFamily="18" charset="0"/>
              </a:rPr>
              <a:t>se vyskytují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smrky</a:t>
            </a:r>
            <a:r>
              <a:rPr lang="cs-CZ" sz="2400" dirty="0" smtClean="0">
                <a:latin typeface="Bookman Old Style" pitchFamily="18" charset="0"/>
              </a:rPr>
              <a:t> (ve vlhčích oblastech),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borovice</a:t>
            </a:r>
            <a:r>
              <a:rPr lang="cs-CZ" sz="2400" dirty="0" smtClean="0">
                <a:latin typeface="Bookman Old Style" pitchFamily="18" charset="0"/>
              </a:rPr>
              <a:t> (v sušších</a:t>
            </a:r>
          </a:p>
          <a:p>
            <a:r>
              <a:rPr lang="cs-CZ" sz="2400" dirty="0" smtClean="0">
                <a:latin typeface="Bookman Old Style" pitchFamily="18" charset="0"/>
              </a:rPr>
              <a:t>oblastech) 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modříny</a:t>
            </a:r>
            <a:r>
              <a:rPr lang="cs-CZ" sz="2400" dirty="0" smtClean="0">
                <a:latin typeface="Bookman Old Style" pitchFamily="18" charset="0"/>
              </a:rPr>
              <a:t> (v oblastech s velkými výkyvy teplot –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na Sibiři). Bylinné patro </a:t>
            </a:r>
            <a:r>
              <a:rPr lang="cs-CZ" sz="2400" dirty="0" smtClean="0">
                <a:latin typeface="Bookman Old Style" pitchFamily="18" charset="0"/>
              </a:rPr>
              <a:t>lesa tvoří hlavně drobné keříky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(vřesy, brusinky a borůvky).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Zima </a:t>
            </a:r>
            <a:r>
              <a:rPr lang="cs-CZ" sz="2400" dirty="0" smtClean="0">
                <a:latin typeface="Bookman Old Style" pitchFamily="18" charset="0"/>
              </a:rPr>
              <a:t>je stále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dlouhá a chladná</a:t>
            </a:r>
            <a:r>
              <a:rPr lang="cs-CZ" sz="2400" dirty="0" smtClean="0">
                <a:latin typeface="Bookman Old Style" pitchFamily="18" charset="0"/>
              </a:rPr>
              <a:t>, </a:t>
            </a:r>
          </a:p>
          <a:p>
            <a:r>
              <a:rPr lang="cs-CZ" sz="2400" dirty="0" smtClean="0">
                <a:latin typeface="Bookman Old Style" pitchFamily="18" charset="0"/>
              </a:rPr>
              <a:t>ale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léto</a:t>
            </a:r>
            <a:r>
              <a:rPr lang="cs-CZ" sz="2400" dirty="0" smtClean="0">
                <a:latin typeface="Bookman Old Style" pitchFamily="18" charset="0"/>
              </a:rPr>
              <a:t> je už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delší a teplejší jako v tundře. </a:t>
            </a:r>
            <a:r>
              <a:rPr lang="cs-CZ" sz="2400" dirty="0" smtClean="0">
                <a:latin typeface="Bookman Old Style" pitchFamily="18" charset="0"/>
              </a:rPr>
              <a:t>To právě vyhovuje</a:t>
            </a:r>
          </a:p>
          <a:p>
            <a:r>
              <a:rPr lang="cs-CZ" sz="2400" dirty="0" smtClean="0">
                <a:latin typeface="Bookman Old Style" pitchFamily="18" charset="0"/>
              </a:rPr>
              <a:t>růstu jehličnanů.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Půdy</a:t>
            </a:r>
            <a:r>
              <a:rPr lang="cs-CZ" sz="2400" dirty="0" smtClean="0">
                <a:latin typeface="Bookman Old Style" pitchFamily="18" charset="0"/>
              </a:rPr>
              <a:t> jsou většinou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podzolové. </a:t>
            </a:r>
            <a:r>
              <a:rPr lang="cs-CZ" sz="2400" dirty="0" smtClean="0">
                <a:latin typeface="Bookman Old Style" pitchFamily="18" charset="0"/>
              </a:rPr>
              <a:t>Velkým</a:t>
            </a:r>
          </a:p>
          <a:p>
            <a:r>
              <a:rPr lang="cs-CZ" sz="2400" dirty="0" smtClean="0">
                <a:latin typeface="Bookman Old Style" pitchFamily="18" charset="0"/>
              </a:rPr>
              <a:t>problémem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je těžba dřeva,</a:t>
            </a:r>
          </a:p>
          <a:p>
            <a:r>
              <a:rPr lang="cs-CZ" sz="2400" dirty="0" smtClean="0">
                <a:latin typeface="Bookman Old Style" pitchFamily="18" charset="0"/>
              </a:rPr>
              <a:t>hlavně ve Skandinávii a Kanadě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(stromy dorůstají pomalu).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Těžba ropy a zemního plynu </a:t>
            </a:r>
            <a:endParaRPr lang="cs-CZ" sz="2400" b="1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(Sibiř). Občas dojde k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požáru</a:t>
            </a:r>
            <a:r>
              <a:rPr lang="cs-CZ" sz="2400" dirty="0" smtClean="0">
                <a:latin typeface="Bookman Old Style" pitchFamily="18" charset="0"/>
              </a:rPr>
              <a:t> a </a:t>
            </a:r>
          </a:p>
          <a:p>
            <a:r>
              <a:rPr lang="cs-CZ" sz="2400" dirty="0" smtClean="0">
                <a:latin typeface="Bookman Old Style" pitchFamily="18" charset="0"/>
              </a:rPr>
              <a:t>silné vichry poškodí velké kusy</a:t>
            </a:r>
          </a:p>
          <a:p>
            <a:r>
              <a:rPr lang="cs-CZ" sz="2400" dirty="0" smtClean="0">
                <a:latin typeface="Bookman Old Style" pitchFamily="18" charset="0"/>
              </a:rPr>
              <a:t>lesa. Tyto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kalamity</a:t>
            </a:r>
            <a:r>
              <a:rPr lang="cs-CZ" sz="2400" dirty="0" smtClean="0">
                <a:latin typeface="Bookman Old Style" pitchFamily="18" charset="0"/>
              </a:rPr>
              <a:t> jsou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přirozené </a:t>
            </a:r>
            <a:r>
              <a:rPr lang="cs-CZ" sz="2400" dirty="0" smtClean="0">
                <a:latin typeface="Bookman Old Style" pitchFamily="18" charset="0"/>
              </a:rPr>
              <a:t>a tajze nevadí.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latin typeface="Bookman Old Style" pitchFamily="18" charset="0"/>
              </a:rPr>
              <a:t>    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upload.wikimedia.org/wikipedia/commons/2/2d/Picea_glauca_taig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0"/>
            <a:ext cx="4320480" cy="28083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331640" y="2924944"/>
            <a:ext cx="1619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t</a:t>
            </a:r>
            <a:r>
              <a:rPr lang="cs-CZ" sz="1600" dirty="0" smtClean="0"/>
              <a:t>ajga na Aljašce</a:t>
            </a:r>
            <a:endParaRPr lang="cs-CZ" sz="1600" dirty="0"/>
          </a:p>
        </p:txBody>
      </p:sp>
      <p:pic>
        <p:nvPicPr>
          <p:cNvPr id="17412" name="Picture 4" descr="Soubor:Vasyuga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188640"/>
            <a:ext cx="4320480" cy="28083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76056" y="2924944"/>
            <a:ext cx="3611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t</a:t>
            </a:r>
            <a:r>
              <a:rPr lang="cs-CZ" sz="1600" dirty="0" smtClean="0"/>
              <a:t>ajga na Sibiři – povodí řeky </a:t>
            </a:r>
            <a:r>
              <a:rPr lang="cs-CZ" sz="1600" dirty="0" err="1" smtClean="0"/>
              <a:t>Vasjugan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306896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6519446"/>
            <a:ext cx="9140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borůvka</a:t>
            </a:r>
            <a:endParaRPr lang="cs-CZ" sz="1600" dirty="0"/>
          </a:p>
        </p:txBody>
      </p:sp>
      <p:pic>
        <p:nvPicPr>
          <p:cNvPr id="12" name="Picture 6" descr="Soubor:Vaccinium vitis-idaea at stump of Pinus sylvestri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573016"/>
            <a:ext cx="4320480" cy="2952328"/>
          </a:xfrm>
          <a:prstGeom prst="rect">
            <a:avLst/>
          </a:prstGeom>
          <a:noFill/>
        </p:spPr>
      </p:pic>
      <p:pic>
        <p:nvPicPr>
          <p:cNvPr id="13" name="Picture 4" descr="Soubor:Bilberries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63688" y="6519446"/>
            <a:ext cx="9589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brusinka</a:t>
            </a:r>
            <a:endParaRPr lang="cs-CZ" sz="1600" dirty="0"/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Larix gmelinii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645024"/>
            <a:ext cx="4418459" cy="29028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932040" y="6519446"/>
            <a:ext cx="36295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modřín </a:t>
            </a:r>
            <a:r>
              <a:rPr lang="cs-CZ" sz="1600" dirty="0" err="1" smtClean="0"/>
              <a:t>dahurský</a:t>
            </a:r>
            <a:r>
              <a:rPr lang="cs-CZ" sz="1600" dirty="0" smtClean="0"/>
              <a:t> – poloostrov Kolyma</a:t>
            </a:r>
            <a:endParaRPr lang="cs-CZ" sz="1600" dirty="0"/>
          </a:p>
        </p:txBody>
      </p:sp>
      <p:pic>
        <p:nvPicPr>
          <p:cNvPr id="19464" name="Picture 8" descr="Soubor:CallunaVulgari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645024"/>
            <a:ext cx="4248472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91680" y="6519446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vřes obecný</a:t>
            </a:r>
            <a:endParaRPr lang="cs-CZ" sz="1600" dirty="0"/>
          </a:p>
        </p:txBody>
      </p:sp>
      <p:pic>
        <p:nvPicPr>
          <p:cNvPr id="10" name="Picture 6" descr="Soubor:Jiuzhaigou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88640"/>
            <a:ext cx="4248472" cy="3096344"/>
          </a:xfrm>
          <a:prstGeom prst="rect">
            <a:avLst/>
          </a:prstGeom>
          <a:noFill/>
        </p:spPr>
      </p:pic>
      <p:pic>
        <p:nvPicPr>
          <p:cNvPr id="11" name="Picture 10" descr="Soubor:Sugar Pin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88640"/>
            <a:ext cx="4392488" cy="309634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475656" y="3284984"/>
            <a:ext cx="1452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smrk štětinatý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3284984"/>
            <a:ext cx="20313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borovice </a:t>
            </a:r>
            <a:r>
              <a:rPr lang="cs-CZ" sz="1600" dirty="0" err="1" smtClean="0"/>
              <a:t>lambertova</a:t>
            </a:r>
            <a:endParaRPr lang="cs-CZ" sz="16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550984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Amerika</a:t>
            </a:r>
            <a:r>
              <a:rPr lang="cs-CZ" sz="2400" dirty="0" smtClean="0">
                <a:latin typeface="Bookman Old Style" pitchFamily="18" charset="0"/>
              </a:rPr>
              <a:t> - největší šelmy -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medvěd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grizzly </a:t>
            </a:r>
            <a:r>
              <a:rPr lang="cs-CZ" sz="2400" dirty="0" smtClean="0">
                <a:latin typeface="Bookman Old Style" pitchFamily="18" charset="0"/>
              </a:rPr>
              <a:t>(i celkově),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puma a vlk.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Evropa a Asie </a:t>
            </a:r>
            <a:r>
              <a:rPr lang="cs-CZ" sz="2400" dirty="0" smtClean="0">
                <a:latin typeface="Bookman Old Style" pitchFamily="18" charset="0"/>
              </a:rPr>
              <a:t>– největší šelmy -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medvěd hnědý, vlk a rys. </a:t>
            </a:r>
          </a:p>
          <a:p>
            <a:r>
              <a:rPr lang="cs-CZ" sz="2400" dirty="0" smtClean="0">
                <a:latin typeface="Bookman Old Style" pitchFamily="18" charset="0"/>
              </a:rPr>
              <a:t>Další známá zvířata jsou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los, jelen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wapiti, bobr</a:t>
            </a:r>
            <a:r>
              <a:rPr lang="cs-CZ" sz="2400" dirty="0" smtClean="0">
                <a:latin typeface="Bookman Old Style" pitchFamily="18" charset="0"/>
              </a:rPr>
              <a:t>… . Z ptáků třeba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datli,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strakapoudi (doktoři lesa)</a:t>
            </a:r>
            <a:r>
              <a:rPr lang="cs-CZ" sz="2400" dirty="0" smtClean="0">
                <a:latin typeface="Bookman Old Style" pitchFamily="18" charset="0"/>
              </a:rPr>
              <a:t>… . </a:t>
            </a:r>
          </a:p>
          <a:p>
            <a:r>
              <a:rPr lang="cs-CZ" sz="2400" dirty="0" smtClean="0">
                <a:latin typeface="Bookman Old Style" pitchFamily="18" charset="0"/>
              </a:rPr>
              <a:t>Nejznámější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škůdce </a:t>
            </a:r>
            <a:r>
              <a:rPr lang="cs-CZ" sz="2400" dirty="0" smtClean="0">
                <a:latin typeface="Bookman Old Style" pitchFamily="18" charset="0"/>
              </a:rPr>
              <a:t>je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lýkožrout.</a:t>
            </a:r>
          </a:p>
          <a:p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</p:txBody>
      </p:sp>
      <p:pic>
        <p:nvPicPr>
          <p:cNvPr id="20482" name="Picture 2" descr="Soubor:Grizzly Bear Fishing Brooks Fall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48680"/>
            <a:ext cx="3419872" cy="59766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00192" y="6519446"/>
            <a:ext cx="21323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grizzly při lovu lososů</a:t>
            </a:r>
            <a:endParaRPr lang="cs-CZ" sz="1600" dirty="0"/>
          </a:p>
        </p:txBody>
      </p:sp>
      <p:pic>
        <p:nvPicPr>
          <p:cNvPr id="20484" name="Picture 4" descr="Soubor:Brown bear (Ursus arctos arctos) runn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429000"/>
            <a:ext cx="5184576" cy="30963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51720" y="6519446"/>
            <a:ext cx="15295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medvěd hnědý</a:t>
            </a:r>
            <a:endParaRPr lang="cs-CZ" sz="16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CMM MountainLio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73016"/>
            <a:ext cx="4320480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6519446"/>
            <a:ext cx="15872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puma americká</a:t>
            </a:r>
            <a:endParaRPr lang="cs-CZ" sz="1600" dirty="0"/>
          </a:p>
        </p:txBody>
      </p:sp>
      <p:pic>
        <p:nvPicPr>
          <p:cNvPr id="21510" name="Picture 6" descr="Soubor:Moose in Gros Ventre Campgroud 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56176" y="6519446"/>
            <a:ext cx="13244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los evropský</a:t>
            </a:r>
            <a:endParaRPr lang="cs-CZ" sz="1600" dirty="0"/>
          </a:p>
        </p:txBody>
      </p:sp>
      <p:pic>
        <p:nvPicPr>
          <p:cNvPr id="21512" name="Picture 8" descr="Soubor:American Beaver, tree cutting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188640"/>
            <a:ext cx="4343300" cy="30243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3212976"/>
            <a:ext cx="33233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b</a:t>
            </a:r>
            <a:r>
              <a:rPr lang="cs-CZ" sz="1600" dirty="0" smtClean="0"/>
              <a:t>obr kanadský – při kácení stromu</a:t>
            </a:r>
            <a:endParaRPr lang="cs-CZ" sz="1600" dirty="0"/>
          </a:p>
        </p:txBody>
      </p:sp>
      <p:pic>
        <p:nvPicPr>
          <p:cNvPr id="21514" name="Picture 10" descr="Soubor:Cervus canadensis2006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4320480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691680" y="3212976"/>
            <a:ext cx="11961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jelen wapiti</a:t>
            </a:r>
            <a:endParaRPr lang="cs-CZ" sz="1600" dirty="0"/>
          </a:p>
        </p:txBody>
      </p:sp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0"/>
            <a:ext cx="4482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šelma tajgy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692696"/>
            <a:ext cx="280831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 HNĚDÝ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692696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 GRIZZLY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692696"/>
            <a:ext cx="2808312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 BARIBAL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7650" name="Picture 2" descr="Soubor:Grizzlybear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04864"/>
            <a:ext cx="8568952" cy="448171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8228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Zvíře, které pomocí zubů kácí stromy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ZAJÍC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BOBR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6626" name="Picture 2" descr="Soubor:Beaver Yearling Grooming Alhambra Creek 2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132856"/>
            <a:ext cx="8496944" cy="45007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8640"/>
            <a:ext cx="7479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kočkovitá šelma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PUMA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RYS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VLK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5602" name="Picture 2" descr="Soubor:MountainL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8568952" cy="45533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0"/>
            <a:ext cx="4852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LESY MÍRNÉHO PÁSU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87025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Je to oblast od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tajgy směrem na jih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Léto</a:t>
            </a:r>
            <a:r>
              <a:rPr lang="cs-CZ" sz="2400" dirty="0" smtClean="0">
                <a:latin typeface="Bookman Old Style" pitchFamily="18" charset="0"/>
              </a:rPr>
              <a:t> se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prodlužuje</a:t>
            </a:r>
            <a:r>
              <a:rPr lang="cs-CZ" sz="2400" dirty="0" smtClean="0">
                <a:latin typeface="Bookman Old Style" pitchFamily="18" charset="0"/>
              </a:rPr>
              <a:t> a 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otepluje</a:t>
            </a:r>
            <a:r>
              <a:rPr lang="cs-CZ" sz="2400" dirty="0" smtClean="0">
                <a:latin typeface="Bookman Old Style" pitchFamily="18" charset="0"/>
              </a:rPr>
              <a:t>.Jehličnaté lesy jsou postupně nahrazovány lesy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smíšenými a listnatými (buky, duby…). </a:t>
            </a:r>
            <a:r>
              <a:rPr lang="cs-CZ" sz="2400" dirty="0" smtClean="0">
                <a:latin typeface="Bookman Old Style" pitchFamily="18" charset="0"/>
              </a:rPr>
              <a:t>Na podzim opadává listí a rozkladem vzniká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humus. Půdy</a:t>
            </a:r>
            <a:r>
              <a:rPr lang="cs-CZ" sz="2400" dirty="0" smtClean="0">
                <a:latin typeface="Bookman Old Style" pitchFamily="18" charset="0"/>
              </a:rPr>
              <a:t> jsou tedy velmi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úrodné</a:t>
            </a:r>
            <a:r>
              <a:rPr lang="cs-CZ" sz="2400" dirty="0" smtClean="0">
                <a:latin typeface="Bookman Old Style" pitchFamily="18" charset="0"/>
              </a:rPr>
              <a:t>. Lidé lesy </a:t>
            </a:r>
            <a:r>
              <a:rPr lang="cs-CZ" sz="2400" dirty="0" smtClean="0">
                <a:latin typeface="Bookman Old Style" pitchFamily="18" charset="0"/>
              </a:rPr>
              <a:t>odnepaměti </a:t>
            </a:r>
            <a:r>
              <a:rPr lang="cs-CZ" sz="2400" dirty="0" smtClean="0">
                <a:latin typeface="Bookman Old Style" pitchFamily="18" charset="0"/>
              </a:rPr>
              <a:t>káceli a na jejich místě budovali pole, vesnice a města.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Tady jsme doma. </a:t>
            </a:r>
            <a:r>
              <a:rPr lang="cs-CZ" sz="2400" dirty="0" smtClean="0">
                <a:latin typeface="Bookman Old Style" pitchFamily="18" charset="0"/>
              </a:rPr>
              <a:t>Spotřeba</a:t>
            </a:r>
          </a:p>
          <a:p>
            <a:r>
              <a:rPr lang="cs-CZ" sz="2400" dirty="0" smtClean="0">
                <a:latin typeface="Bookman Old Style" pitchFamily="18" charset="0"/>
              </a:rPr>
              <a:t>dřeva stoupala a listnaté stromy byli nahrazeny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rychle rostoucím smrkem </a:t>
            </a:r>
            <a:r>
              <a:rPr lang="cs-CZ" sz="2400" dirty="0" smtClean="0">
                <a:latin typeface="Bookman Old Style" pitchFamily="18" charset="0"/>
              </a:rPr>
              <a:t>(uměle vysazené lesy). 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4338" name="Picture 2" descr="https://www.email.cz/download/i/lWkeBNCNgpMD0rSvY92RKAzs1CbZxgLXFZENz2BlBUWQpFXRh2vYmWG0a37twPeKSMyDlkY/aa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573016"/>
            <a:ext cx="8784976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44279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Velký problém znamená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lýkožrout smrkový.</a:t>
            </a:r>
            <a:r>
              <a:rPr lang="cs-CZ" sz="2400" dirty="0" smtClean="0">
                <a:latin typeface="Bookman Old Style" pitchFamily="18" charset="0"/>
              </a:rPr>
              <a:t> Dalším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problémem jsou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orkány </a:t>
            </a:r>
          </a:p>
          <a:p>
            <a:r>
              <a:rPr lang="cs-CZ" sz="2400" dirty="0" smtClean="0">
                <a:latin typeface="Bookman Old Style" pitchFamily="18" charset="0"/>
              </a:rPr>
              <a:t>(polomy) a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kyselé deště, </a:t>
            </a:r>
          </a:p>
          <a:p>
            <a:r>
              <a:rPr lang="cs-CZ" sz="2400" dirty="0" smtClean="0">
                <a:latin typeface="Bookman Old Style" pitchFamily="18" charset="0"/>
              </a:rPr>
              <a:t>způsobené lidskou činností.</a:t>
            </a:r>
          </a:p>
          <a:p>
            <a:r>
              <a:rPr lang="cs-CZ" sz="2400" dirty="0" smtClean="0">
                <a:latin typeface="Bookman Old Style" pitchFamily="18" charset="0"/>
              </a:rPr>
              <a:t>Lidem nezbývá nic jiného </a:t>
            </a:r>
          </a:p>
          <a:p>
            <a:r>
              <a:rPr lang="cs-CZ" sz="2400" dirty="0" smtClean="0">
                <a:latin typeface="Bookman Old Style" pitchFamily="18" charset="0"/>
              </a:rPr>
              <a:t>než tuto oblast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chránit a 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pečovat o ní</a:t>
            </a:r>
            <a:r>
              <a:rPr lang="cs-CZ" sz="2400" dirty="0" smtClean="0">
                <a:latin typeface="Bookman Old Style" pitchFamily="18" charset="0"/>
              </a:rPr>
              <a:t>, protože v ní 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trvale žijí. Pro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Čechy</a:t>
            </a:r>
            <a:r>
              <a:rPr lang="cs-CZ" sz="2400" dirty="0" smtClean="0">
                <a:latin typeface="Bookman Old Style" pitchFamily="18" charset="0"/>
              </a:rPr>
              <a:t> mají </a:t>
            </a:r>
          </a:p>
          <a:p>
            <a:r>
              <a:rPr lang="cs-CZ" sz="2400" dirty="0" smtClean="0">
                <a:latin typeface="Bookman Old Style" pitchFamily="18" charset="0"/>
              </a:rPr>
              <a:t>velký význam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houby</a:t>
            </a:r>
            <a:r>
              <a:rPr lang="cs-CZ" sz="2400" dirty="0" smtClean="0">
                <a:latin typeface="Bookman Old Style" pitchFamily="18" charset="0"/>
              </a:rPr>
              <a:t>.      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  </a:t>
            </a:r>
          </a:p>
        </p:txBody>
      </p:sp>
      <p:pic>
        <p:nvPicPr>
          <p:cNvPr id="5" name="Picture 6" descr="Soubor:Wald nach Kyril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717032"/>
            <a:ext cx="4331635" cy="280831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652120" y="6488668"/>
            <a:ext cx="221246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polom po orkánu </a:t>
            </a:r>
            <a:r>
              <a:rPr lang="cs-CZ" sz="1600" dirty="0" err="1" smtClean="0"/>
              <a:t>Kyrill</a:t>
            </a:r>
            <a:endParaRPr lang="cs-CZ" sz="1600" dirty="0"/>
          </a:p>
        </p:txBody>
      </p:sp>
      <p:pic>
        <p:nvPicPr>
          <p:cNvPr id="7" name="Picture 4" descr="Soubor:Acid rain woods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2"/>
            <a:ext cx="4320480" cy="282631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6519446"/>
            <a:ext cx="26564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les poničený kyselými dešti</a:t>
            </a:r>
            <a:endParaRPr lang="cs-CZ" sz="1600" dirty="0"/>
          </a:p>
        </p:txBody>
      </p:sp>
      <p:pic>
        <p:nvPicPr>
          <p:cNvPr id="1028" name="Picture 4" descr="Soubor:Trap on bark beetle (1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188640"/>
            <a:ext cx="4623817" cy="31683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48064" y="3356992"/>
            <a:ext cx="29915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lapač na lýkožrouta - feromony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3560" name="Picture 8" descr="Soubor:Boletus edulis (Tillegem)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228184" y="6519446"/>
            <a:ext cx="1348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hřib smrkový</a:t>
            </a:r>
            <a:endParaRPr lang="cs-CZ" sz="1600" dirty="0"/>
          </a:p>
        </p:txBody>
      </p:sp>
      <p:pic>
        <p:nvPicPr>
          <p:cNvPr id="12" name="Picture 2" descr="Soubor:Karpatská ostřicová dubohabřin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476672"/>
            <a:ext cx="4307632" cy="280831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076056" y="3284984"/>
            <a:ext cx="36086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ostřicová </a:t>
            </a:r>
            <a:r>
              <a:rPr lang="cs-CZ" sz="1600" dirty="0" err="1" smtClean="0"/>
              <a:t>dubohabřina</a:t>
            </a:r>
            <a:r>
              <a:rPr lang="cs-CZ" sz="1600" dirty="0" smtClean="0"/>
              <a:t> s příměsí břízy</a:t>
            </a:r>
            <a:endParaRPr lang="cs-CZ" sz="1600" dirty="0"/>
          </a:p>
        </p:txBody>
      </p:sp>
      <p:pic>
        <p:nvPicPr>
          <p:cNvPr id="13314" name="Picture 2" descr="Soubor:Sumava Vilgus 54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573016"/>
            <a:ext cx="4315086" cy="2952328"/>
          </a:xfrm>
          <a:prstGeom prst="rect">
            <a:avLst/>
          </a:prstGeom>
          <a:noFill/>
        </p:spPr>
      </p:pic>
      <p:pic>
        <p:nvPicPr>
          <p:cNvPr id="10" name="Picture 2" descr="Soubor:Palkovické hůrky, Babí hora, bučina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476672"/>
            <a:ext cx="4320480" cy="28083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51520" y="3212976"/>
            <a:ext cx="42226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bučina – buk je nejrozšířenější listnatý strom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519446"/>
            <a:ext cx="50754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hranice ČR (lesnický zásah) a Německa (bez zásahu)</a:t>
            </a:r>
            <a:endParaRPr lang="cs-CZ" sz="1600" dirty="0"/>
          </a:p>
        </p:txBody>
      </p:sp>
    </p:spTree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9700" name="Picture 4" descr="Soubor:Wolves Ki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645024"/>
            <a:ext cx="4322479" cy="28883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56176" y="6519446"/>
            <a:ext cx="17139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vlci bránící kořist</a:t>
            </a:r>
            <a:endParaRPr lang="cs-CZ" sz="1600" dirty="0"/>
          </a:p>
        </p:txBody>
      </p:sp>
      <p:pic>
        <p:nvPicPr>
          <p:cNvPr id="29702" name="Picture 6" descr="Soubor:S205 Lynx-Heildelberg Zoo 200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76672"/>
            <a:ext cx="4329872" cy="28803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00192" y="3356992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rys ostrovid</a:t>
            </a:r>
            <a:endParaRPr lang="cs-CZ" sz="1600" dirty="0"/>
          </a:p>
        </p:txBody>
      </p:sp>
      <p:pic>
        <p:nvPicPr>
          <p:cNvPr id="29704" name="Picture 8" descr="Soubor:Red Deer Stag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76672"/>
            <a:ext cx="4320480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03648" y="3356992"/>
            <a:ext cx="18950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jelen lesní - samec</a:t>
            </a:r>
            <a:endParaRPr lang="cs-CZ" sz="1600" dirty="0"/>
          </a:p>
        </p:txBody>
      </p:sp>
      <p:pic>
        <p:nvPicPr>
          <p:cNvPr id="29706" name="Picture 10" descr="Soubor:Ips.typographus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645024"/>
            <a:ext cx="4320480" cy="290552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547664" y="6519446"/>
            <a:ext cx="18277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lýkožrout smrkový</a:t>
            </a:r>
            <a:endParaRPr lang="cs-CZ" sz="16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0"/>
            <a:ext cx="6532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Nejrozšířenější listnatý strom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0" name="Picture 2" descr="Soubor:Jizerskohorské Buči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16832"/>
            <a:ext cx="8640960" cy="4706888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67544" y="692696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HABR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19872" y="692696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BUK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72200" y="692696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BŘÍZA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37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Lesní plodina, kterou Češi rádi sbírají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ŠIŠKY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47864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TRNKY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6176" y="908720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HOUBY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Soubor:Cep in basket 2006 G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8568952" cy="45628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82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psovitá šelma lovící ve smečkách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95536" y="69269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VLK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69269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LIŠKA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69269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PUMA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0722" name="Picture 2" descr="Soubor:Canis lupus pack surrounding Bis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16832"/>
            <a:ext cx="8496944" cy="46085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563888" y="6519446"/>
            <a:ext cx="2271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útok smečky na bizona</a:t>
            </a:r>
            <a:endParaRPr lang="cs-CZ" sz="16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0"/>
            <a:ext cx="70359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škůdce smrkových lesů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692696"/>
            <a:ext cx="280831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DŘEVOKAZ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6176" y="692696"/>
            <a:ext cx="27718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SMRKOJED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059832" y="692696"/>
            <a:ext cx="302433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LÝKOŽROUT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6146" name="Picture 2" descr="Soubor:Bayerischer wald kahlgefress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44824"/>
            <a:ext cx="8640960" cy="46805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6519446"/>
            <a:ext cx="38347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smrkový les zničený největším škůdcem</a:t>
            </a:r>
            <a:endParaRPr lang="cs-CZ" sz="16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515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Druh stromu, vyskytující se často na Sibiři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SMRK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90872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JEDLE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90872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MODŘÍN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204864"/>
            <a:ext cx="71994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Nejrychleji rostoucí druh stromu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314096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SMRK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314096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JEDLE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2200" y="314096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MODŘÍN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437112"/>
            <a:ext cx="7176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kočkovitá šelma Evropy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72200" y="5373216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VLK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75856" y="5373216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PUMA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373216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RYS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0"/>
            <a:ext cx="70294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		Výpisky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Bookman Old Style" pitchFamily="18" charset="0"/>
              </a:rPr>
              <a:t>  Tajga – Severský jehličnatý les</a:t>
            </a:r>
            <a:endParaRPr lang="cs-CZ" sz="3200" b="1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80728"/>
            <a:ext cx="9403536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Výskyt</a:t>
            </a:r>
            <a:r>
              <a:rPr lang="cs-CZ" sz="2400" dirty="0" smtClean="0">
                <a:latin typeface="Bookman Old Style" pitchFamily="18" charset="0"/>
              </a:rPr>
              <a:t> – severní polokoule (s. Asie, s. Ameriky, s. Evropy)</a:t>
            </a:r>
          </a:p>
          <a:p>
            <a:r>
              <a:rPr lang="cs-CZ" sz="2400" dirty="0" smtClean="0">
                <a:latin typeface="Bookman Old Style" pitchFamily="18" charset="0"/>
              </a:rPr>
              <a:t>	     jižní polokoule (</a:t>
            </a:r>
            <a:r>
              <a:rPr lang="cs-CZ" sz="2400" dirty="0" err="1" smtClean="0">
                <a:latin typeface="Bookman Old Style" pitchFamily="18" charset="0"/>
              </a:rPr>
              <a:t>j</a:t>
            </a:r>
            <a:r>
              <a:rPr lang="cs-CZ" sz="2400" dirty="0" smtClean="0">
                <a:latin typeface="Bookman Old Style" pitchFamily="18" charset="0"/>
              </a:rPr>
              <a:t>. Patagonie aj. Nového Zélandu)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smrk (sušší oblasti)	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medvěd grizzly, bobr, </a:t>
            </a:r>
            <a:endParaRPr lang="cs-CZ" sz="2400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	  borovice (vlhčí oblasti)		    puma, wapiti, rys, </a:t>
            </a:r>
          </a:p>
          <a:p>
            <a:r>
              <a:rPr lang="cs-CZ" sz="2400" dirty="0" smtClean="0">
                <a:latin typeface="Bookman Old Style" pitchFamily="18" charset="0"/>
              </a:rPr>
              <a:t>	  modřín (Sibiř)			    vlk, datel, lýkožrout…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Současnost </a:t>
            </a:r>
            <a:r>
              <a:rPr lang="cs-CZ" sz="2400" dirty="0" smtClean="0">
                <a:latin typeface="Bookman Old Style" pitchFamily="18" charset="0"/>
              </a:rPr>
              <a:t>- těžba dřeva, ropy, </a:t>
            </a:r>
          </a:p>
          <a:p>
            <a:r>
              <a:rPr lang="cs-CZ" sz="2400" dirty="0" smtClean="0">
                <a:latin typeface="Bookman Old Style" pitchFamily="18" charset="0"/>
              </a:rPr>
              <a:t>		  zemního plynu = poškozování přírody a krajiny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Bookman Old Style" pitchFamily="18" charset="0"/>
              </a:rPr>
              <a:t>			Lesy mírného pásu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Podnebí</a:t>
            </a:r>
            <a:r>
              <a:rPr lang="cs-CZ" sz="2400" dirty="0" smtClean="0">
                <a:latin typeface="Bookman Old Style" pitchFamily="18" charset="0"/>
              </a:rPr>
              <a:t> – teplejší, delší léto = smíšené a listnaté lesy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dub, buk, habr, bříza, houby, jahody, borůvky…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zajíc, srnka, jelen, ježek, rys, vlk, prase divoké…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latin typeface="Bookman Old Style" pitchFamily="18" charset="0"/>
              </a:rPr>
              <a:t> – úrodná půda (černozem) = kácení (pole, města)</a:t>
            </a:r>
          </a:p>
          <a:p>
            <a:r>
              <a:rPr lang="cs-CZ" sz="2400" dirty="0" smtClean="0">
                <a:latin typeface="Bookman Old Style" pitchFamily="18" charset="0"/>
              </a:rPr>
              <a:t>		  tady jsme doma – uměle vysazen smrk (zisk)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Problémy</a:t>
            </a:r>
            <a:r>
              <a:rPr lang="cs-CZ" sz="2400" dirty="0" smtClean="0">
                <a:latin typeface="Bookman Old Style" pitchFamily="18" charset="0"/>
              </a:rPr>
              <a:t> – kyselé deště, lýkožrout, orkány…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908720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dva drobné keříky, tvořící bylinné patro lesa.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Uveďte dvě věci poškozující tajgu. </a:t>
            </a:r>
          </a:p>
          <a:p>
            <a:pPr marL="457200" indent="-457200"/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Uveďte dvě věci sice poškozující tajgu, ale přirozeně.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4.  Uveďte alespoň jednoho ptáka, tzv. doktora lesa.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5"/>
            </a:pPr>
            <a:r>
              <a:rPr lang="cs-CZ" sz="2400" dirty="0" smtClean="0">
                <a:latin typeface="Bookman Old Style" pitchFamily="18" charset="0"/>
              </a:rPr>
              <a:t>Jaké jsou půdy v lesech mírného pásu?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Jaké jsou půdy v tajze? </a:t>
            </a:r>
          </a:p>
          <a:p>
            <a:pPr marL="457200" indent="-457200">
              <a:buAutoNum type="arabicPeriod" startAt="6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Co zanechá po sobě silný vítr v lese? </a:t>
            </a:r>
          </a:p>
          <a:p>
            <a:pPr marL="457200" indent="-457200"/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8.  Kde jsme doma?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897874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dva drobné keříky, tvořící bylinné patro lesa.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(vřes, borůvka, brusinka…)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Uveďte dvě věci poškozující tajgu.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(těžba dřeva, těžba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nerostných surovin)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Uveďte dvě věci sice poškozující tajgu, ale přirozeně.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(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požáry – od blesku, polomy – od silných větrů)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4.  Uveďte alespoň jednoho ptáka, tzv. doktora lesa.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(datel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strakapoud…)</a:t>
            </a:r>
          </a:p>
          <a:p>
            <a:pPr marL="457200" indent="-457200">
              <a:buAutoNum type="arabicPeriod" startAt="5"/>
            </a:pPr>
            <a:r>
              <a:rPr lang="cs-CZ" sz="2400" dirty="0" smtClean="0">
                <a:latin typeface="Bookman Old Style" pitchFamily="18" charset="0"/>
              </a:rPr>
              <a:t>Jaké jsou půdy v lesech mírného pásu?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(úrodné, hnědé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až černé)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Jaké jsou půdy v tajze?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(neúrodné, podzolové)</a:t>
            </a:r>
          </a:p>
          <a:p>
            <a:pPr marL="457200" indent="-457200">
              <a:buAutoNum type="arabicPeriod" startAt="6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Co zanechá po sobě silný vítr v lese?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(polom)</a:t>
            </a:r>
          </a:p>
          <a:p>
            <a:pPr marL="457200" indent="-457200"/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8.  Kde jsme doma?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(v lesech mírného pásu)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http://upload.wikimedia.org/wikipedia/commons/thumb/3/31/Taiga.png/800px-Taiga.png</a:t>
            </a:r>
            <a:r>
              <a:rPr lang="cs-CZ" dirty="0" smtClean="0"/>
              <a:t>mapa</a:t>
            </a:r>
          </a:p>
          <a:p>
            <a:r>
              <a:rPr lang="cs-CZ" dirty="0" smtClean="0">
                <a:hlinkClick r:id="rId3"/>
              </a:rPr>
              <a:t>http://upload.wikimedia.org/wikipedia/commons/2/2d/Picea_glauca_taiga.jpg</a:t>
            </a:r>
            <a:r>
              <a:rPr lang="cs-CZ" dirty="0" smtClean="0"/>
              <a:t>Aljaška</a:t>
            </a:r>
          </a:p>
          <a:p>
            <a:r>
              <a:rPr lang="cs-CZ" dirty="0" smtClean="0">
                <a:hlinkClick r:id="rId4"/>
              </a:rPr>
              <a:t>http://upload.wikimedia.org/wikipedia/commons/thumb/2/2d/Vasyugan.jpg/800px-Vasyugan.jpg</a:t>
            </a:r>
            <a:r>
              <a:rPr lang="cs-CZ" dirty="0" smtClean="0"/>
              <a:t>povodí</a:t>
            </a:r>
          </a:p>
          <a:p>
            <a:r>
              <a:rPr lang="cs-CZ" dirty="0" smtClean="0">
                <a:hlinkClick r:id="rId5"/>
              </a:rPr>
              <a:t>http://upload.wikimedia.org/wikipedia/commons/6/68/Bilberries.jpg</a:t>
            </a:r>
            <a:r>
              <a:rPr lang="cs-CZ" dirty="0" smtClean="0"/>
              <a:t>borůvka</a:t>
            </a:r>
          </a:p>
          <a:p>
            <a:r>
              <a:rPr lang="cs-CZ" dirty="0" smtClean="0">
                <a:hlinkClick r:id="rId6"/>
              </a:rPr>
              <a:t>http://upload.wikimedia.org/wikipedia/commons/thumb/b/b3/Vaccinium_vitis-idaea_at_stump_of_Pinus_sylvestris.jpg/800px-Vaccinium_vitis-idaea_at_stump_of_Pinus_sylvestris.jpg</a:t>
            </a:r>
            <a:r>
              <a:rPr lang="cs-CZ" dirty="0" smtClean="0"/>
              <a:t>brusinka</a:t>
            </a:r>
          </a:p>
          <a:p>
            <a:r>
              <a:rPr lang="cs-CZ" dirty="0" smtClean="0">
                <a:hlinkClick r:id="rId7"/>
              </a:rPr>
              <a:t>http://upload.wikimedia.org/wikipedia/commons/thumb/b/b7/Jiuzhaigou2.jpg/420px-Jiuzhaigou2.jpg</a:t>
            </a:r>
            <a:r>
              <a:rPr lang="cs-CZ" dirty="0" smtClean="0"/>
              <a:t>smrk</a:t>
            </a:r>
          </a:p>
          <a:p>
            <a:r>
              <a:rPr lang="cs-CZ" dirty="0" smtClean="0">
                <a:hlinkClick r:id="rId8"/>
              </a:rPr>
              <a:t>http://upload.wikimedia.org/wikipedia/commons/thumb/5/50/Sugar_Pine.jpg/332px-Sugar_Pine.jpg</a:t>
            </a:r>
            <a:r>
              <a:rPr lang="cs-CZ" dirty="0" smtClean="0"/>
              <a:t>borovice</a:t>
            </a:r>
          </a:p>
          <a:p>
            <a:r>
              <a:rPr lang="cs-CZ" dirty="0" smtClean="0">
                <a:hlinkClick r:id="rId9"/>
              </a:rPr>
              <a:t>http://upload.wikimedia.org/wikipedia/commons/9/96/Larix_gmelinii0.jpg</a:t>
            </a:r>
            <a:r>
              <a:rPr lang="cs-CZ" dirty="0" smtClean="0"/>
              <a:t>modřín</a:t>
            </a:r>
          </a:p>
          <a:p>
            <a:r>
              <a:rPr lang="cs-CZ" dirty="0" smtClean="0">
                <a:hlinkClick r:id="rId10"/>
              </a:rPr>
              <a:t>http://upload.wikimedia.org/wikipedia/commons/thumb/3/30/CallunaVulgaris.jpg/702px-CallunaVulgaris.jpg</a:t>
            </a:r>
            <a:r>
              <a:rPr lang="cs-CZ" dirty="0" smtClean="0"/>
              <a:t>vřes </a:t>
            </a:r>
            <a:r>
              <a:rPr lang="cs-CZ" dirty="0" smtClean="0">
                <a:hlinkClick r:id="rId11"/>
              </a:rPr>
              <a:t>http://upload.wikimedia.org/wikipedia/commons/thumb/3/30/Grizzly_Bear_Fishing_Brooks_Falls.jpg/399px-Grizzly_Bear_Fishing_Brooks_Falls.jpg</a:t>
            </a:r>
            <a:r>
              <a:rPr lang="cs-CZ" dirty="0" smtClean="0"/>
              <a:t>grizzly </a:t>
            </a:r>
            <a:r>
              <a:rPr lang="cs-CZ" dirty="0" smtClean="0">
                <a:hlinkClick r:id="rId12"/>
              </a:rPr>
              <a:t>http://upload.wikimedia.org/wikipedia/commons/thumb/2/2a/Brown_bear_%28Ursus_arctos_arctos%29_running.jpg/796px-Brown_bear_%</a:t>
            </a:r>
            <a:r>
              <a:rPr lang="cs-CZ" dirty="0" smtClean="0"/>
              <a:t>medvědhnědý  </a:t>
            </a:r>
            <a:r>
              <a:rPr lang="cs-CZ" dirty="0" smtClean="0">
                <a:hlinkClick r:id="rId13"/>
              </a:rPr>
              <a:t>http://upload.wikimedia.org/wikipedia/commons/thumb/2/2e/CMM_MountainLion.jpg/480px-CMM_MountainLion.jpg</a:t>
            </a:r>
            <a:r>
              <a:rPr lang="cs-CZ" dirty="0" smtClean="0"/>
              <a:t>puma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http://upload.wikimedia.org/wikipedia/commons/thumb/c/c6/Moose_in_Gros_Ventre_Campgroud_4.jpg/800px-Moose_in_Gros_Ventre_Campgroud_4.jpg</a:t>
            </a:r>
            <a:r>
              <a:rPr lang="cs-CZ" dirty="0" smtClean="0"/>
              <a:t>los </a:t>
            </a:r>
            <a:r>
              <a:rPr lang="cs-CZ" dirty="0" smtClean="0">
                <a:hlinkClick r:id="rId3"/>
              </a:rPr>
              <a:t>http://upload.wikimedia.org/wikipedia/commons/thumb/1/11/American_Beaver%2C_tree_cutting.jpg/734px-American_Beaver%2C_tree_cutting.jpg</a:t>
            </a:r>
            <a:r>
              <a:rPr lang="cs-CZ" dirty="0" smtClean="0"/>
              <a:t>bobr </a:t>
            </a:r>
            <a:r>
              <a:rPr lang="cs-CZ" dirty="0" smtClean="0">
                <a:hlinkClick r:id="rId4"/>
              </a:rPr>
              <a:t>http://upload.wikimedia.org/wikipedia/commons/thumb/7/76/Cervus_canadensis2006.jpg/650px-Cervus_canadensis2006.jpg</a:t>
            </a:r>
            <a:r>
              <a:rPr lang="cs-CZ" dirty="0" smtClean="0"/>
              <a:t>wapiti </a:t>
            </a:r>
            <a:r>
              <a:rPr lang="cs-CZ" dirty="0" smtClean="0">
                <a:hlinkClick r:id="rId5"/>
              </a:rPr>
              <a:t>http://upload.wikimedia.org/wikipedia/commons/thumb/e/e2/Grizzlybear55.jpg/800px-Grizzlybear55.jpg</a:t>
            </a:r>
            <a:r>
              <a:rPr lang="cs-CZ" dirty="0" smtClean="0"/>
              <a:t>grizzly </a:t>
            </a:r>
            <a:r>
              <a:rPr lang="cs-CZ" dirty="0" smtClean="0">
                <a:hlinkClick r:id="rId6"/>
              </a:rPr>
              <a:t>http://upload.wikimedia.org/wikipedia/commons/thumb/8/88/Beaver_Yearling_Grooming_Alhambra_Creek_2008.jpg/800px-Beaver_Yearling_Grooming_Alhambra_Creek_2008.jpg</a:t>
            </a:r>
            <a:r>
              <a:rPr lang="cs-CZ" dirty="0" smtClean="0"/>
              <a:t>bobr </a:t>
            </a:r>
            <a:r>
              <a:rPr lang="cs-CZ" dirty="0" smtClean="0">
                <a:hlinkClick r:id="rId7"/>
              </a:rPr>
              <a:t>http://upload.wikimedia.org/wikipedia/commons/thumb/5/58/MountainLion.jpg/778px-MountainLion.jpg</a:t>
            </a:r>
            <a:r>
              <a:rPr lang="cs-CZ" dirty="0" smtClean="0"/>
              <a:t>puma</a:t>
            </a:r>
          </a:p>
          <a:p>
            <a:r>
              <a:rPr lang="cs-CZ" dirty="0" smtClean="0">
                <a:hlinkClick r:id="rId8"/>
              </a:rPr>
              <a:t>http://upload.wikimedia.org/wikipedia/commons/thumb/7/7b/Vegetation-no-legend.PNG/800px-Vegetation-no-legend.PNG</a:t>
            </a:r>
            <a:r>
              <a:rPr lang="cs-CZ" dirty="0" smtClean="0"/>
              <a:t>mapabiomů</a:t>
            </a:r>
          </a:p>
          <a:p>
            <a:r>
              <a:rPr lang="cs-CZ" dirty="0" smtClean="0">
                <a:hlinkClick r:id="rId9"/>
              </a:rPr>
              <a:t>http://upload.wikimedia.org/wikipedia/commons/thumb/e/ec/Trap_on_bark_beetle_%281%29.jpg/493px-Trap_on_bark_beetle_%281%29.jpg</a:t>
            </a:r>
            <a:r>
              <a:rPr lang="cs-CZ" dirty="0" smtClean="0"/>
              <a:t>lapač</a:t>
            </a:r>
            <a:r>
              <a:rPr lang="cs-CZ" dirty="0" smtClean="0">
                <a:hlinkClick r:id="rId10"/>
              </a:rPr>
              <a:t> http://upload.wikimedia.org/wikipedia/commons/thumb/0/0c/Acid_rain_woods1.JPG/800px-Acid_rain_woods1.JPG</a:t>
            </a:r>
            <a:r>
              <a:rPr lang="cs-CZ" dirty="0" smtClean="0"/>
              <a:t>kyselýdéšť </a:t>
            </a:r>
            <a:r>
              <a:rPr lang="cs-CZ" dirty="0" smtClean="0">
                <a:hlinkClick r:id="rId11"/>
              </a:rPr>
              <a:t>http://upload.wikimedia.org/wikipedia/commons/thumb/a/a3/Wald_nach_Kyrill.JPG/800px-Wald_nach_Kyrill.JPG</a:t>
            </a:r>
            <a:r>
              <a:rPr lang="cs-CZ" dirty="0" smtClean="0"/>
              <a:t>polom</a:t>
            </a:r>
          </a:p>
          <a:p>
            <a:r>
              <a:rPr lang="cs-CZ" dirty="0" smtClean="0">
                <a:hlinkClick r:id="rId12"/>
              </a:rPr>
              <a:t>http://upload.wikimedia.org/wikipedia/commons/thumb/0/0a/Palkovick%C3%A9_h%C5%AFrky%2C_Bab%C3%AD_hora%2C_bu%C4%8Dina.jpg/800px-Palkovick%C3%A9_h%C5%AFrky%2C_Bab%C3%AD_hora%2C_bu%C4%8Dina.jpg</a:t>
            </a:r>
            <a:r>
              <a:rPr lang="cs-CZ" dirty="0" smtClean="0"/>
              <a:t>bučina</a:t>
            </a:r>
          </a:p>
          <a:p>
            <a:endParaRPr lang="cs-CZ" dirty="0" smtClean="0">
              <a:hlinkClick r:id="rId9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http://upload.wikimedia.org/wikipedia/commons/thumb/a/a3/Boletus_edulis_%28Tillegem%29.jpg/799px-Boletus_edulis_%28Tillegem%29.jpg</a:t>
            </a:r>
            <a:r>
              <a:rPr lang="cs-CZ" dirty="0" smtClean="0"/>
              <a:t>hřib</a:t>
            </a:r>
          </a:p>
          <a:p>
            <a:r>
              <a:rPr lang="cs-CZ" dirty="0" smtClean="0">
                <a:hlinkClick r:id="rId3"/>
              </a:rPr>
              <a:t>http://upload.wikimedia.org/wikipedia/commons/thumb/d/d2/Karpatsk%C3%A1_ost%C5%99icov%C3%A1_dubohab%C5%99ina.jpg/800px-Karpatsk%C3%A1_ost%C5%99icov%C3%A1_dubohab%C5%99ina.jpg</a:t>
            </a:r>
            <a:r>
              <a:rPr lang="cs-CZ" dirty="0" smtClean="0"/>
              <a:t>dubohabřina</a:t>
            </a:r>
          </a:p>
          <a:p>
            <a:r>
              <a:rPr lang="cs-CZ" dirty="0" smtClean="0">
                <a:hlinkClick r:id="rId4"/>
              </a:rPr>
              <a:t>http://upload.wikimedia.org/wikipedia/commons/thumb/d/d6/Sumava_Vilgus_54.JPG/800px-Sumava_Vilgus_54.JPG</a:t>
            </a:r>
            <a:r>
              <a:rPr lang="cs-CZ" dirty="0" smtClean="0"/>
              <a:t>hraniceČRaNěmecka </a:t>
            </a:r>
          </a:p>
          <a:p>
            <a:r>
              <a:rPr lang="cs-CZ" dirty="0" smtClean="0">
                <a:hlinkClick r:id="rId5"/>
              </a:rPr>
              <a:t>http://upload.wikimedia.org/wikipedia/commons/1/1f/Wolves_Kill.jpg</a:t>
            </a:r>
            <a:r>
              <a:rPr lang="cs-CZ" dirty="0" smtClean="0"/>
              <a:t>vlci</a:t>
            </a:r>
          </a:p>
          <a:p>
            <a:r>
              <a:rPr lang="cs-CZ" dirty="0" smtClean="0">
                <a:hlinkClick r:id="rId6"/>
              </a:rPr>
              <a:t>http://upload.wikimedia.org/wikipedia/commons/thumb/2/27/S205_Lynx-Heildelberg_Zoo_2005.jpg/800px-S205_Lynx-Heildelberg_Zoo_2005.jpg</a:t>
            </a:r>
            <a:r>
              <a:rPr lang="cs-CZ" dirty="0" smtClean="0"/>
              <a:t>rys</a:t>
            </a:r>
          </a:p>
          <a:p>
            <a:r>
              <a:rPr lang="cs-CZ" dirty="0" smtClean="0">
                <a:hlinkClick r:id="rId7"/>
              </a:rPr>
              <a:t>http://upload.wikimedia.org/wikipedia/commons/thumb/0/06/Red_Deer_Stag.jpg/800px-Red_Deer_Stag.jpg</a:t>
            </a:r>
            <a:r>
              <a:rPr lang="cs-CZ" dirty="0" smtClean="0"/>
              <a:t>jelen</a:t>
            </a:r>
          </a:p>
          <a:p>
            <a:r>
              <a:rPr lang="cs-CZ" dirty="0" smtClean="0">
                <a:hlinkClick r:id="rId8"/>
              </a:rPr>
              <a:t>http://upload.wikimedia.org/wikipedia/commons/1/12/Ips.typographus.jpg</a:t>
            </a:r>
            <a:r>
              <a:rPr lang="cs-CZ" dirty="0" smtClean="0"/>
              <a:t>lýkožrout </a:t>
            </a:r>
            <a:r>
              <a:rPr lang="cs-CZ" dirty="0" smtClean="0">
                <a:hlinkClick r:id="rId9"/>
              </a:rPr>
              <a:t>http://upload.wikimedia.org/wikipedia/commons/thumb/5/5f/Jizerskohorsk%C3%A9_Bu%C4%8Diny.JPG/800px-Jizerskohorsk%C3%A9_Bu%C4%8Diny.JPG</a:t>
            </a:r>
            <a:r>
              <a:rPr lang="cs-CZ" dirty="0" smtClean="0"/>
              <a:t>bučina </a:t>
            </a:r>
            <a:r>
              <a:rPr lang="cs-CZ" dirty="0" smtClean="0">
                <a:hlinkClick r:id="rId10"/>
              </a:rPr>
              <a:t>http://upload.wikimedia.org/wikipedia/commons/thumb/5/59/Cep_in_basket_2006_G01.jpg/800px-Cep_in_basket_2006_G01.jpg</a:t>
            </a:r>
            <a:r>
              <a:rPr lang="cs-CZ" dirty="0" smtClean="0"/>
              <a:t>houby </a:t>
            </a:r>
            <a:r>
              <a:rPr lang="cs-CZ" dirty="0" smtClean="0">
                <a:hlinkClick r:id="rId11"/>
              </a:rPr>
              <a:t>http://upload.wikimedia.org/wikipedia/commons/4/45/Canis_lupus_pack_surrounding_Bison.jpg</a:t>
            </a:r>
            <a:r>
              <a:rPr lang="cs-CZ" dirty="0" smtClean="0"/>
              <a:t>smečka </a:t>
            </a:r>
            <a:r>
              <a:rPr lang="cs-CZ" dirty="0" smtClean="0">
                <a:hlinkClick r:id="rId12"/>
              </a:rPr>
              <a:t>http://upload.wikimedia.org/wikipedia/commons/thumb/1/16/Bayerischer_wald_kahlgefressen.jpg/796px-Bayerischer_wald_kahlgefressen.jpg</a:t>
            </a:r>
            <a:r>
              <a:rPr lang="cs-CZ" dirty="0" smtClean="0"/>
              <a:t>lesponičenýkůrovcem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1379</TotalTime>
  <Words>747</Words>
  <Application>Microsoft Office PowerPoint</Application>
  <PresentationFormat>Předvádění na obrazovce (4:3)</PresentationFormat>
  <Paragraphs>242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135</cp:revision>
  <dcterms:created xsi:type="dcterms:W3CDTF">2013-12-29T15:40:30Z</dcterms:created>
  <dcterms:modified xsi:type="dcterms:W3CDTF">2014-08-26T10:09:49Z</dcterms:modified>
</cp:coreProperties>
</file>