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8" r:id="rId4"/>
    <p:sldId id="257" r:id="rId5"/>
    <p:sldId id="262" r:id="rId6"/>
    <p:sldId id="261" r:id="rId7"/>
    <p:sldId id="266" r:id="rId8"/>
    <p:sldId id="263" r:id="rId9"/>
    <p:sldId id="265" r:id="rId10"/>
    <p:sldId id="267" r:id="rId11"/>
    <p:sldId id="273" r:id="rId12"/>
    <p:sldId id="268" r:id="rId13"/>
    <p:sldId id="270" r:id="rId14"/>
    <p:sldId id="271" r:id="rId15"/>
    <p:sldId id="274" r:id="rId16"/>
    <p:sldId id="275" r:id="rId17"/>
    <p:sldId id="276" r:id="rId18"/>
    <p:sldId id="272" r:id="rId19"/>
    <p:sldId id="277" r:id="rId20"/>
    <p:sldId id="280" r:id="rId21"/>
    <p:sldId id="278" r:id="rId22"/>
    <p:sldId id="279" r:id="rId23"/>
    <p:sldId id="260" r:id="rId24"/>
    <p:sldId id="264" r:id="rId25"/>
    <p:sldId id="26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A9C0F50-0957-4F2E-813C-45CCA88D5AD6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CE37F36-F9BE-43FD-9B2F-3A0A316992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8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audio" Target="../media/audio6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8.wav"/><Relationship Id="rId7" Type="http://schemas.openxmlformats.org/officeDocument/2006/relationships/image" Target="../media/image10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audio" Target="../media/audio1.wav"/><Relationship Id="rId4" Type="http://schemas.openxmlformats.org/officeDocument/2006/relationships/audio" Target="../media/audio9.wav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7" Type="http://schemas.openxmlformats.org/officeDocument/2006/relationships/image" Target="../media/image15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audio" Target="../media/audio3.wav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audio" Target="../media/audio9.wav"/><Relationship Id="rId7" Type="http://schemas.openxmlformats.org/officeDocument/2006/relationships/image" Target="../media/image17.jpeg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audio" Target="../media/audio1.wav"/><Relationship Id="rId4" Type="http://schemas.openxmlformats.org/officeDocument/2006/relationships/audio" Target="../media/audio8.wav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7" Type="http://schemas.openxmlformats.org/officeDocument/2006/relationships/image" Target="../media/image2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audio" Target="../media/audio6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audio" Target="../media/audio11.wav"/><Relationship Id="rId7" Type="http://schemas.openxmlformats.org/officeDocument/2006/relationships/image" Target="../media/image24.jpeg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audio" Target="../media/audio8.wav"/><Relationship Id="rId4" Type="http://schemas.openxmlformats.org/officeDocument/2006/relationships/audio" Target="../media/audio4.wav"/><Relationship Id="rId9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29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audio" Target="../media/audio3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a/Alnus_glutinosa_011.jpg/800px-Alnus_glutinosa_011.jpg" TargetMode="External"/><Relationship Id="rId3" Type="http://schemas.openxmlformats.org/officeDocument/2006/relationships/hyperlink" Target="http://upload.wikimedia.org/wikipedia/commons/thumb/9/91/Steppe_of_western_Kazakhstan_in_the_early_spring.jpg/800px-Steppe_of_western_Kazakhstan_in_the_early_spring.jpg" TargetMode="External"/><Relationship Id="rId7" Type="http://schemas.openxmlformats.org/officeDocument/2006/relationships/hyperlink" Target="http://upload.wikimedia.org/wikipedia/commons/thumb/6/6f/ArtemisiaVulgaris.jpg/384px-ArtemisiaVulgaris.jpg" TargetMode="External"/><Relationship Id="rId2" Type="http://schemas.openxmlformats.org/officeDocument/2006/relationships/hyperlink" Target="http://upload.wikimedia.org/wikipedia/commons/thumb/7/7b/Vegetation-no-legend.PNG/800px-Vegetation-no-legend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3/F%C3%BCl%C3%B6ph%C3%A1za_sandy_dunes.jpg/800px-F%C3%BCl%C3%B6ph%C3%A1za_sandy_dunes.jpg" TargetMode="External"/><Relationship Id="rId11" Type="http://schemas.openxmlformats.org/officeDocument/2006/relationships/hyperlink" Target="http://upload.wikimedia.org/wikipedia/commons/thumb/5/58/Kosatcov%C3%A1_louka_2012_3.jpg/800px-Kosatcov%C3%A1_louka_2012_3.jpg" TargetMode="External"/><Relationship Id="rId5" Type="http://schemas.openxmlformats.org/officeDocument/2006/relationships/hyperlink" Target="http://upload.wikimedia.org/wikipedia/commons/thumb/0/0a/Alfold.JPG/800px-Alfold.JPG" TargetMode="External"/><Relationship Id="rId10" Type="http://schemas.openxmlformats.org/officeDocument/2006/relationships/hyperlink" Target="http://upload.wikimedia.org/wikipedia/commons/thumb/8/85/Carex_alba.jpg/483px-Carex_alba.jpg" TargetMode="External"/><Relationship Id="rId4" Type="http://schemas.openxmlformats.org/officeDocument/2006/relationships/hyperlink" Target="http://upload.wikimedia.org/wikipedia/commons/0/07/Teton%C5%A1t%C3%AD_n%C3%A1%C4%8Deln%C3%ADci.jpg" TargetMode="External"/><Relationship Id="rId9" Type="http://schemas.openxmlformats.org/officeDocument/2006/relationships/hyperlink" Target="http://upload.wikimedia.org/wikipedia/commons/thumb/e/ee/Sipkovy_ker.jpg/800px-Sipkovy_ker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e/Hamster.jpg/799px-Hamster.jpg" TargetMode="External"/><Relationship Id="rId3" Type="http://schemas.openxmlformats.org/officeDocument/2006/relationships/hyperlink" Target="http://upload.wikimedia.org/wikipedia/commons/thumb/6/60/Ilder.jpg/800px-Ilder.jpg" TargetMode="External"/><Relationship Id="rId7" Type="http://schemas.openxmlformats.org/officeDocument/2006/relationships/hyperlink" Target="http://upload.wikimedia.org/wikipedia/commons/c/c4/Emoe.jpg" TargetMode="External"/><Relationship Id="rId12" Type="http://schemas.openxmlformats.org/officeDocument/2006/relationships/hyperlink" Target="http://upload.wikimedia.org/wikipedia/commons/thumb/7/73/The_Cow_Boy_1888.jpg/800px-The_Cow_Boy_1888.jpgkovboj" TargetMode="External"/><Relationship Id="rId2" Type="http://schemas.openxmlformats.org/officeDocument/2006/relationships/hyperlink" Target="http://upload.wikimedia.org/wikipedia/commons/thumb/9/90/Europ%C3%A4ischer_Ziesel_aus_Erdloch_guckend.jpg/800px-Europ%C3%A4ischer_Ziesel_aus_Erdloch_guckend.jpgsyse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a/a1/Greater_Rhea_(Rhea_americana)_-Argentina-8.jpg/750px-Greater_Rhea_(Rhea_americana)_-Argentina-8.jpg" TargetMode="External"/><Relationship Id="rId11" Type="http://schemas.openxmlformats.org/officeDocument/2006/relationships/hyperlink" Target="http://upload.wikimedia.org/wikipedia/commons/3/3b/Bureau_of_Land_Management_horses.jpg" TargetMode="External"/><Relationship Id="rId5" Type="http://schemas.openxmlformats.org/officeDocument/2006/relationships/hyperlink" Target="http://upload.wikimedia.org/wikipedia/commons/thumb/8/8d/American_bison_k5680-1.jpg/800px-American_bison_k5680-1.jpg" TargetMode="External"/><Relationship Id="rId10" Type="http://schemas.openxmlformats.org/officeDocument/2006/relationships/hyperlink" Target="http://upload.wikimedia.org/wikipedia/commons/3/33/01-sfel-08-009a_-_crop.jpg" TargetMode="External"/><Relationship Id="rId4" Type="http://schemas.openxmlformats.org/officeDocument/2006/relationships/hyperlink" Target="http://upload.wikimedia.org/wikipedia/commons/thumb/4/46/Dabao.jpg/619px-Dabao.jpg" TargetMode="External"/><Relationship Id="rId9" Type="http://schemas.openxmlformats.org/officeDocument/2006/relationships/hyperlink" Target="http://upload.wikimedia.org/wikipedia/commons/thumb/b/b9/Haliaeetus_leucocephalus_-Skagit_valley-8-2c.jpg/423px-Haliaeetus_leucocephalus_-Skagit_valley-8-2c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0/08/Four_wheeler.jpg/800px-Four_wheeler.jpg" TargetMode="External"/><Relationship Id="rId13" Type="http://schemas.openxmlformats.org/officeDocument/2006/relationships/hyperlink" Target="http://upload.wikimedia.org/wikipedia/commons/e/ec/Aquila_pomarina_orlik_krzykliwyAM-crop.jpg" TargetMode="External"/><Relationship Id="rId3" Type="http://schemas.openxmlformats.org/officeDocument/2006/relationships/hyperlink" Target="http://upload.wikimedia.org/wikipedia/commons/f/f1/Apache_chieff_Geronimo_(right)_and_his_warriors_in_1886.jpg" TargetMode="External"/><Relationship Id="rId7" Type="http://schemas.openxmlformats.org/officeDocument/2006/relationships/hyperlink" Target="http://upload.wikimedia.org/wikipedia/commons/thumb/9/9b/Hungary(Puszta)100.jpg/446px-Hungary(Puszta)100.jpg" TargetMode="External"/><Relationship Id="rId12" Type="http://schemas.openxmlformats.org/officeDocument/2006/relationships/hyperlink" Target="http://upload.wikimedia.org/wikipedia/commons/thumb/b/b5/Aquila.nipalensis-ZOO.Olomouc.jpg/522px-Aquila.nipalensis-ZOO.Olomouc.jpg" TargetMode="External"/><Relationship Id="rId2" Type="http://schemas.openxmlformats.org/officeDocument/2006/relationships/hyperlink" Target="http://upload.wikimedia.org/wikipedia/commons/thumb/8/88/Gaucho_in_action.jpg/800px-Gaucho_in_action.jpggau&#269;o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1/1e/Fert%C5%91d-Hans%C3%A1g_nemzeti_park_Sarr%C3%B3d.jpg/800px-Fert%C5%91d-Hans%C3%A1g_nemzeti_park_Sarr%C3%B3d.jpg" TargetMode="External"/><Relationship Id="rId11" Type="http://schemas.openxmlformats.org/officeDocument/2006/relationships/hyperlink" Target="http://upload.wikimedia.org/wikipedia/commons/thumb/8/86/Siberian_plain.jpg/752px-Siberian_plain.jpg" TargetMode="External"/><Relationship Id="rId5" Type="http://schemas.openxmlformats.org/officeDocument/2006/relationships/hyperlink" Target="http://upload.wikimedia.org/wikipedia/commons/9/9e/Hortobagy-ziehbrunnen.jpg" TargetMode="External"/><Relationship Id="rId10" Type="http://schemas.openxmlformats.org/officeDocument/2006/relationships/hyperlink" Target="http://upload.wikimedia.org/wikipedia/commons/thumb/c/cb/Greater_rhea_pair_arp.jpg/765px-Greater_rhea_pair_arp.jpg" TargetMode="External"/><Relationship Id="rId4" Type="http://schemas.openxmlformats.org/officeDocument/2006/relationships/hyperlink" Target="http://upload.wikimedia.org/wikipedia/commons/f/f7/Hamburn_Hall_Farm_-_geograph.org.uk_-_1463616.jpg" TargetMode="External"/><Relationship Id="rId9" Type="http://schemas.openxmlformats.org/officeDocument/2006/relationships/hyperlink" Target="http://upload.wikimedia.org/wikipedia/commons/thumb/0/0c/Bison_Cow_and_Calf.jpg/800px-Bison_Cow_and_Cal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VY_32_INOVACE_06_Z67_15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01760352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31.12.2013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Stepi a lesostepi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908720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   (Stepi a lesostepi)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12 -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Str.13 až 17 -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Str.18 až 19 - kvízové otázky z učiva. Dvě nesprávné odpovědi se po kliknutí 	         ztratí se světelným efektem. Při kliknutí na správnou odpověď se</a:t>
            </a:r>
          </a:p>
          <a:p>
            <a:r>
              <a:rPr lang="cs-CZ" dirty="0" smtClean="0">
                <a:latin typeface="Bookman Old Style" pitchFamily="18" charset="0"/>
              </a:rPr>
              <a:t>	        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Str.20 - výpisky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Str.21 - pracovní list. Žáci odpoví na vybrané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Str.22 - pracovní list. (řešení)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1043608" y="3789040"/>
            <a:ext cx="7056784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STEPI A LESOSTEPI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0"/>
            <a:ext cx="1471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STEPI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476672"/>
            <a:ext cx="919033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Step je označení pro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travnaté oblasti mírného pásu</a:t>
            </a:r>
            <a:r>
              <a:rPr lang="cs-CZ" sz="2400" dirty="0" smtClean="0">
                <a:latin typeface="Bookman Old Style" pitchFamily="18" charset="0"/>
              </a:rPr>
              <a:t>. Jsou to</a:t>
            </a:r>
          </a:p>
          <a:p>
            <a:r>
              <a:rPr lang="cs-CZ" sz="2400" dirty="0" smtClean="0">
                <a:latin typeface="Bookman Old Style" pitchFamily="18" charset="0"/>
              </a:rPr>
              <a:t>oblasti s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menším počtem srážek </a:t>
            </a:r>
            <a:r>
              <a:rPr lang="cs-CZ" sz="2400" dirty="0" smtClean="0">
                <a:latin typeface="Bookman Old Style" pitchFamily="18" charset="0"/>
              </a:rPr>
              <a:t>(nevhodné pro růst dřevin).</a:t>
            </a:r>
          </a:p>
          <a:p>
            <a:r>
              <a:rPr lang="cs-CZ" sz="2400" dirty="0" smtClean="0">
                <a:latin typeface="Bookman Old Style" pitchFamily="18" charset="0"/>
              </a:rPr>
              <a:t>Podnebí se vyznačuje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horkými léty </a:t>
            </a:r>
            <a:r>
              <a:rPr lang="cs-CZ" sz="2400" dirty="0" smtClean="0">
                <a:latin typeface="Bookman Old Style" pitchFamily="18" charset="0"/>
              </a:rPr>
              <a:t>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studenými zimami</a:t>
            </a:r>
            <a:r>
              <a:rPr lang="cs-CZ" sz="2400" dirty="0" smtClean="0">
                <a:latin typeface="Bookman Old Style" pitchFamily="18" charset="0"/>
              </a:rPr>
              <a:t>. Na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severní polokouli </a:t>
            </a:r>
            <a:r>
              <a:rPr lang="cs-CZ" sz="2400" dirty="0" smtClean="0">
                <a:latin typeface="Bookman Old Style" pitchFamily="18" charset="0"/>
              </a:rPr>
              <a:t>pokrývají rozsáhlé území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ve vnitru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kontinentů</a:t>
            </a:r>
            <a:r>
              <a:rPr lang="cs-CZ" sz="2400" dirty="0" smtClean="0">
                <a:latin typeface="Bookman Old Style" pitchFamily="18" charset="0"/>
              </a:rPr>
              <a:t> (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Evropy, Asie a Ameriky</a:t>
            </a:r>
            <a:r>
              <a:rPr lang="cs-CZ" sz="2400" dirty="0" smtClean="0">
                <a:latin typeface="Bookman Old Style" pitchFamily="18" charset="0"/>
              </a:rPr>
              <a:t>). Na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jižní polokouli </a:t>
            </a:r>
            <a:r>
              <a:rPr lang="cs-CZ" sz="2400" dirty="0" smtClean="0">
                <a:latin typeface="Bookman Old Style" pitchFamily="18" charset="0"/>
              </a:rPr>
              <a:t>se</a:t>
            </a:r>
          </a:p>
          <a:p>
            <a:r>
              <a:rPr lang="cs-CZ" sz="2400" dirty="0" smtClean="0">
                <a:latin typeface="Bookman Old Style" pitchFamily="18" charset="0"/>
              </a:rPr>
              <a:t>vyskytují v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Argentině, Austrálii a JAR</a:t>
            </a:r>
            <a:r>
              <a:rPr lang="cs-CZ" sz="2400" dirty="0" smtClean="0">
                <a:latin typeface="Bookman Old Style" pitchFamily="18" charset="0"/>
              </a:rPr>
              <a:t>. Stepní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půdy</a:t>
            </a:r>
            <a:r>
              <a:rPr lang="cs-CZ" sz="2400" dirty="0" smtClean="0">
                <a:latin typeface="Bookman Old Style" pitchFamily="18" charset="0"/>
              </a:rPr>
              <a:t> jsou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velmi úrodné </a:t>
            </a:r>
            <a:r>
              <a:rPr lang="cs-CZ" sz="2400" dirty="0" smtClean="0">
                <a:latin typeface="Bookman Old Style" pitchFamily="18" charset="0"/>
              </a:rPr>
              <a:t>a v současnosti slouží jako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světové obilnice</a:t>
            </a:r>
            <a:r>
              <a:rPr lang="cs-CZ" sz="2400" dirty="0" smtClean="0">
                <a:latin typeface="Bookman Old Style" pitchFamily="18" charset="0"/>
              </a:rPr>
              <a:t>. </a:t>
            </a:r>
          </a:p>
          <a:p>
            <a:r>
              <a:rPr lang="cs-CZ" sz="2400" dirty="0" smtClean="0">
                <a:latin typeface="Bookman Old Style" pitchFamily="18" charset="0"/>
              </a:rPr>
              <a:t>Pěstují se na nich různé plodiny (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obiloviny, kukuřice…). </a:t>
            </a:r>
            <a:endParaRPr lang="cs-CZ" sz="2400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pic>
        <p:nvPicPr>
          <p:cNvPr id="15366" name="Picture 6" descr="https://www.email.cz/download/i/iq6ZO3jJoURSt0CdOxVo36VnjXkAyVhi7ypwO7DXmxJWtFg8vmCibPgvwrEEu849IUfayV8/aa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3573016"/>
            <a:ext cx="8784976" cy="30963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900" decel="100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4685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Severní Amerika 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prérie</a:t>
            </a:r>
            <a:r>
              <a:rPr lang="cs-CZ" sz="2400" dirty="0" smtClean="0">
                <a:latin typeface="Bookman Old Style" pitchFamily="18" charset="0"/>
              </a:rPr>
              <a:t> (krajina slavných indiánských časů)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Jižní Amerika - pampy </a:t>
            </a:r>
            <a:r>
              <a:rPr lang="cs-CZ" sz="2400" dirty="0" smtClean="0">
                <a:latin typeface="Bookman Old Style" pitchFamily="18" charset="0"/>
              </a:rPr>
              <a:t>(krajina gaučů a povodí řeky La Plata)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Euroasie a Austrálie - stepi </a:t>
            </a:r>
            <a:r>
              <a:rPr lang="cs-CZ" sz="2400" dirty="0" smtClean="0">
                <a:latin typeface="Bookman Old Style" pitchFamily="18" charset="0"/>
              </a:rPr>
              <a:t>(z ruského názvu pro travnatou </a:t>
            </a:r>
          </a:p>
          <a:p>
            <a:r>
              <a:rPr lang="cs-CZ" sz="2400" dirty="0" smtClean="0">
                <a:latin typeface="Bookman Old Style" pitchFamily="18" charset="0"/>
              </a:rPr>
              <a:t>pláň).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Jižní Afrika </a:t>
            </a:r>
            <a:r>
              <a:rPr lang="cs-CZ" sz="2400" dirty="0" smtClean="0">
                <a:latin typeface="Bookman Old Style" pitchFamily="18" charset="0"/>
              </a:rPr>
              <a:t>(JAR) -</a:t>
            </a:r>
          </a:p>
          <a:p>
            <a:r>
              <a:rPr lang="cs-CZ" sz="2400" dirty="0" err="1" smtClean="0">
                <a:solidFill>
                  <a:srgbClr val="92D050"/>
                </a:solidFill>
                <a:latin typeface="Bookman Old Style" pitchFamily="18" charset="0"/>
              </a:rPr>
              <a:t>vedt</a:t>
            </a:r>
            <a:r>
              <a:rPr lang="cs-CZ" sz="2400" dirty="0" smtClean="0">
                <a:latin typeface="Bookman Old Style" pitchFamily="18" charset="0"/>
              </a:rPr>
              <a:t> (nizozemsky to</a:t>
            </a:r>
          </a:p>
          <a:p>
            <a:r>
              <a:rPr lang="cs-CZ" sz="2400" dirty="0" smtClean="0">
                <a:latin typeface="Bookman Old Style" pitchFamily="18" charset="0"/>
              </a:rPr>
              <a:t>znamená pole). </a:t>
            </a:r>
          </a:p>
          <a:p>
            <a:r>
              <a:rPr lang="cs-CZ" sz="2400" dirty="0" smtClean="0">
                <a:latin typeface="Bookman Old Style" pitchFamily="18" charset="0"/>
              </a:rPr>
              <a:t> 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17410" name="Picture 2" descr="Soubor:Steppe of western Kazakhstan in the early spr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861048"/>
            <a:ext cx="4320480" cy="268229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6519446"/>
            <a:ext cx="19752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step v Kazachstánu</a:t>
            </a:r>
            <a:endParaRPr lang="cs-CZ" sz="1600" dirty="0"/>
          </a:p>
        </p:txBody>
      </p:sp>
      <p:pic>
        <p:nvPicPr>
          <p:cNvPr id="17412" name="Picture 4" descr="Soubor:Tetonští náčelníc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861048"/>
            <a:ext cx="4320480" cy="268922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652120" y="6519446"/>
            <a:ext cx="23013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náčelníci </a:t>
            </a:r>
            <a:r>
              <a:rPr lang="cs-CZ" sz="1600" dirty="0" err="1" smtClean="0"/>
              <a:t>Tetonů</a:t>
            </a:r>
            <a:r>
              <a:rPr lang="cs-CZ" sz="1600" dirty="0" smtClean="0"/>
              <a:t> - 1907</a:t>
            </a:r>
            <a:endParaRPr lang="cs-CZ" sz="1600" dirty="0"/>
          </a:p>
        </p:txBody>
      </p:sp>
      <p:pic>
        <p:nvPicPr>
          <p:cNvPr id="3074" name="Picture 2" descr="Soubor:Alfold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1196752"/>
            <a:ext cx="5963816" cy="23042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851920" y="3501008"/>
            <a:ext cx="42130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obdělávaná step v jižním Maďarsku (</a:t>
            </a:r>
            <a:r>
              <a:rPr lang="cs-CZ" sz="1600" dirty="0" err="1" smtClean="0"/>
              <a:t>puszta</a:t>
            </a:r>
            <a:r>
              <a:rPr lang="cs-CZ" sz="1600" dirty="0" smtClean="0"/>
              <a:t>)</a:t>
            </a:r>
            <a:endParaRPr lang="cs-CZ" sz="16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800" decel="100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800" decel="100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800" decel="100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800" decel="100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9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92696"/>
            <a:ext cx="4932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Hlavním porostem jsou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traviny </a:t>
            </a:r>
            <a:r>
              <a:rPr lang="cs-CZ" sz="2400" dirty="0" smtClean="0">
                <a:latin typeface="Bookman Old Style" pitchFamily="18" charset="0"/>
              </a:rPr>
              <a:t>(lipnice, kavyl, metlice…). Dále různé druhy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bylin</a:t>
            </a:r>
            <a:r>
              <a:rPr lang="cs-CZ" sz="2400" dirty="0" smtClean="0">
                <a:latin typeface="Bookman Old Style" pitchFamily="18" charset="0"/>
              </a:rPr>
              <a:t> (pelyněk,</a:t>
            </a:r>
          </a:p>
          <a:p>
            <a:r>
              <a:rPr lang="cs-CZ" sz="2400" dirty="0" smtClean="0">
                <a:latin typeface="Bookman Old Style" pitchFamily="18" charset="0"/>
              </a:rPr>
              <a:t>ostřice, kosatce…) 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křoviny</a:t>
            </a:r>
            <a:r>
              <a:rPr lang="cs-CZ" sz="2400" dirty="0" smtClean="0">
                <a:latin typeface="Bookman Old Style" pitchFamily="18" charset="0"/>
              </a:rPr>
              <a:t> (šípek, ostružník…). Sem tam </a:t>
            </a:r>
          </a:p>
          <a:p>
            <a:r>
              <a:rPr lang="cs-CZ" sz="2400" dirty="0" smtClean="0">
                <a:latin typeface="Bookman Old Style" pitchFamily="18" charset="0"/>
              </a:rPr>
              <a:t>se objeví nějaký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strom</a:t>
            </a:r>
            <a:r>
              <a:rPr lang="cs-CZ" sz="2400" dirty="0" smtClean="0">
                <a:latin typeface="Bookman Old Style" pitchFamily="18" charset="0"/>
              </a:rPr>
              <a:t> (topol, jilm, olše…). </a:t>
            </a:r>
          </a:p>
        </p:txBody>
      </p:sp>
      <p:pic>
        <p:nvPicPr>
          <p:cNvPr id="2050" name="Picture 2" descr="Soubor:Fülöpháza sandy dun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3789040"/>
            <a:ext cx="4104456" cy="27629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588224" y="6519446"/>
            <a:ext cx="14157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kavyl písečný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6216" y="3429000"/>
            <a:ext cx="17219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pelyněk černobýl</a:t>
            </a:r>
            <a:endParaRPr lang="cs-CZ" sz="1600" dirty="0"/>
          </a:p>
        </p:txBody>
      </p:sp>
      <p:pic>
        <p:nvPicPr>
          <p:cNvPr id="2056" name="Picture 8" descr="Soubor:Alnus glutinosa 01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429000"/>
            <a:ext cx="4464496" cy="309634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619672" y="6519446"/>
            <a:ext cx="132279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olše lepkavá</a:t>
            </a:r>
            <a:endParaRPr lang="cs-CZ" sz="1600" dirty="0"/>
          </a:p>
        </p:txBody>
      </p:sp>
      <p:pic>
        <p:nvPicPr>
          <p:cNvPr id="2058" name="Picture 10" descr="Soubor:ArtemisiaVulgari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188640"/>
            <a:ext cx="3384376" cy="32572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Soubor:Sipkovy k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516216" y="6519446"/>
            <a:ext cx="122341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šípkový keř</a:t>
            </a:r>
            <a:endParaRPr lang="cs-CZ" sz="1600" dirty="0"/>
          </a:p>
        </p:txBody>
      </p:sp>
      <p:pic>
        <p:nvPicPr>
          <p:cNvPr id="1026" name="Picture 2" descr="Soubor:Carex alb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20479" cy="29691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63688" y="6519446"/>
            <a:ext cx="11769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ostřice bílá</a:t>
            </a:r>
            <a:endParaRPr lang="cs-CZ" sz="1600" dirty="0"/>
          </a:p>
        </p:txBody>
      </p:sp>
      <p:pic>
        <p:nvPicPr>
          <p:cNvPr id="1028" name="Picture 4" descr="Soubor:Ruwe smele bloeiend Deschampsia cespitos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188640"/>
            <a:ext cx="4320480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75656" y="3212976"/>
            <a:ext cx="15199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metlice trsnatá</a:t>
            </a:r>
            <a:endParaRPr lang="cs-CZ" sz="1600" dirty="0"/>
          </a:p>
        </p:txBody>
      </p:sp>
      <p:pic>
        <p:nvPicPr>
          <p:cNvPr id="1030" name="Picture 6" descr="Soubor:Kosatcová louka 2012 3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44008" y="188640"/>
            <a:ext cx="4320141" cy="302433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84168" y="3212976"/>
            <a:ext cx="163217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kosatec sibiřský</a:t>
            </a:r>
            <a:endParaRPr lang="cs-CZ" sz="1600" dirty="0"/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0482" name="Picture 2" descr="Soubor:Europäischer Ziesel aus Erdloch guckend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645024"/>
            <a:ext cx="4320480" cy="290668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6519446"/>
            <a:ext cx="19976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sysel obecný v noře</a:t>
            </a:r>
            <a:endParaRPr lang="cs-CZ" sz="1600" dirty="0"/>
          </a:p>
        </p:txBody>
      </p:sp>
      <p:pic>
        <p:nvPicPr>
          <p:cNvPr id="20484" name="Picture 4" descr="Soubor:Ild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645024"/>
            <a:ext cx="4320480" cy="293486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300192" y="6519446"/>
            <a:ext cx="1247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tchoř tmavý</a:t>
            </a:r>
            <a:endParaRPr lang="cs-CZ" sz="1600" dirty="0"/>
          </a:p>
        </p:txBody>
      </p:sp>
      <p:pic>
        <p:nvPicPr>
          <p:cNvPr id="20486" name="Picture 6" descr="Soubor:Dabao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76673"/>
            <a:ext cx="3744416" cy="280831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732240" y="3284984"/>
            <a:ext cx="11192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drop velký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548680"/>
            <a:ext cx="539282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Hlodavci </a:t>
            </a:r>
            <a:r>
              <a:rPr lang="cs-CZ" sz="2400" dirty="0" smtClean="0">
                <a:latin typeface="Bookman Old Style" pitchFamily="18" charset="0"/>
              </a:rPr>
              <a:t>– sysel, křeček, svišť…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Savci</a:t>
            </a:r>
            <a:r>
              <a:rPr lang="cs-CZ" sz="2400" dirty="0" smtClean="0">
                <a:latin typeface="Bookman Old Style" pitchFamily="18" charset="0"/>
              </a:rPr>
              <a:t> – liška, zajíc, tchoř, …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Býložravci</a:t>
            </a:r>
            <a:r>
              <a:rPr lang="cs-CZ" sz="2400" dirty="0" smtClean="0">
                <a:latin typeface="Bookman Old Style" pitchFamily="18" charset="0"/>
              </a:rPr>
              <a:t> – bizon, sajga… 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Ptáci </a:t>
            </a:r>
            <a:r>
              <a:rPr lang="cs-CZ" sz="2400" dirty="0" smtClean="0">
                <a:latin typeface="Bookman Old Style" pitchFamily="18" charset="0"/>
              </a:rPr>
              <a:t>– drop, orel, sup, káně…</a:t>
            </a:r>
          </a:p>
          <a:p>
            <a:r>
              <a:rPr lang="cs-CZ" sz="2400" dirty="0" smtClean="0">
                <a:latin typeface="Bookman Old Style" pitchFamily="18" charset="0"/>
              </a:rPr>
              <a:t>	  pštros, emu, nandu…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Plazi</a:t>
            </a:r>
            <a:r>
              <a:rPr lang="cs-CZ" sz="2400" dirty="0" smtClean="0">
                <a:latin typeface="Bookman Old Style" pitchFamily="18" charset="0"/>
              </a:rPr>
              <a:t> – hadi, ještěrky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Hmyz</a:t>
            </a:r>
            <a:r>
              <a:rPr lang="cs-CZ" sz="2400" dirty="0" smtClean="0">
                <a:latin typeface="Bookman Old Style" pitchFamily="18" charset="0"/>
              </a:rPr>
              <a:t> – saranče, motýl, moucha… </a:t>
            </a:r>
          </a:p>
          <a:p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3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American bison k5680-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573016"/>
            <a:ext cx="4419644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156176" y="6519446"/>
            <a:ext cx="15520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bizon americký</a:t>
            </a:r>
            <a:endParaRPr lang="cs-CZ" sz="1600" dirty="0"/>
          </a:p>
        </p:txBody>
      </p:sp>
      <p:pic>
        <p:nvPicPr>
          <p:cNvPr id="4102" name="Picture 6" descr="Soubor:Greater Rhea (Rhea americana) -Argentina-8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260648"/>
            <a:ext cx="4425448" cy="2952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580112" y="3212976"/>
            <a:ext cx="26932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nandu pampový - Argentina</a:t>
            </a:r>
            <a:endParaRPr lang="cs-CZ" sz="1600" dirty="0"/>
          </a:p>
        </p:txBody>
      </p:sp>
      <p:pic>
        <p:nvPicPr>
          <p:cNvPr id="4104" name="Picture 8" descr="Soubor:Emo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260648"/>
            <a:ext cx="4248472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3212976"/>
            <a:ext cx="21690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emu hnědý - Austrálie</a:t>
            </a:r>
            <a:endParaRPr lang="cs-CZ" sz="1600" dirty="0"/>
          </a:p>
        </p:txBody>
      </p:sp>
      <p:pic>
        <p:nvPicPr>
          <p:cNvPr id="4106" name="Picture 10" descr="Soubor:Hamster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73016"/>
            <a:ext cx="4248472" cy="295232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691680" y="6519446"/>
            <a:ext cx="12907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křeček polní</a:t>
            </a:r>
            <a:endParaRPr lang="cs-CZ" sz="16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oubor:Haliaeetus leucocephalus -Skagit valley-8-2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60648"/>
            <a:ext cx="4245099" cy="62815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6519446"/>
            <a:ext cx="28039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orel bělohlavý – symbol USA</a:t>
            </a:r>
            <a:endParaRPr lang="cs-CZ" sz="1600" dirty="0"/>
          </a:p>
        </p:txBody>
      </p:sp>
      <p:pic>
        <p:nvPicPr>
          <p:cNvPr id="24580" name="Picture 4" descr="Soubor:01-sfel-08-009a - crop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260648"/>
            <a:ext cx="4392488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63688" y="3284984"/>
            <a:ext cx="11079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zajíc polní</a:t>
            </a:r>
            <a:endParaRPr lang="cs-CZ" sz="1600" dirty="0"/>
          </a:p>
        </p:txBody>
      </p:sp>
      <p:pic>
        <p:nvPicPr>
          <p:cNvPr id="24584" name="Picture 8" descr="Soubor:Bureau of Land Management horse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3573016"/>
            <a:ext cx="4392488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59632" y="6519446"/>
            <a:ext cx="22252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mustangové v Nevadě</a:t>
            </a:r>
            <a:endParaRPr lang="cs-CZ" sz="16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The Cow Boy 188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429000"/>
            <a:ext cx="4320480" cy="30689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6519446"/>
            <a:ext cx="447269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kovboj – severoamerický pasák dobytka (1887)</a:t>
            </a:r>
            <a:endParaRPr lang="cs-CZ" sz="1600" dirty="0"/>
          </a:p>
        </p:txBody>
      </p:sp>
      <p:pic>
        <p:nvPicPr>
          <p:cNvPr id="27652" name="Picture 4" descr="Soubor:Gaucho in actio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429000"/>
            <a:ext cx="4320480" cy="30963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36096" y="6519446"/>
            <a:ext cx="27719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gaučo – jihoamerický pasák </a:t>
            </a:r>
            <a:endParaRPr lang="cs-CZ" sz="1600" dirty="0"/>
          </a:p>
        </p:txBody>
      </p:sp>
      <p:pic>
        <p:nvPicPr>
          <p:cNvPr id="27654" name="Picture 6" descr="http://upload.wikimedia.org/wikipedia/commons/f/f7/Hamburn_Hall_Farm_-_geograph.org.uk_-_1463616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548680"/>
            <a:ext cx="4295800" cy="252028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84168" y="3068960"/>
            <a:ext cx="15424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moderní pasák</a:t>
            </a:r>
            <a:endParaRPr lang="cs-CZ" sz="1600" dirty="0"/>
          </a:p>
        </p:txBody>
      </p:sp>
      <p:pic>
        <p:nvPicPr>
          <p:cNvPr id="27656" name="Picture 8" descr="Soubor:Apache chieff Geronimo (right) and his warriors in 1886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48680"/>
            <a:ext cx="4320480" cy="252028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51520" y="3068960"/>
            <a:ext cx="4219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apačský náčelník </a:t>
            </a:r>
            <a:r>
              <a:rPr lang="cs-CZ" sz="1600" dirty="0" err="1" smtClean="0"/>
              <a:t>Geronimo</a:t>
            </a:r>
            <a:r>
              <a:rPr lang="cs-CZ" sz="1600" dirty="0" smtClean="0"/>
              <a:t> a jeho bojovníci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0"/>
            <a:ext cx="8525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Obyvatelé stepí – historie a současnost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0"/>
            <a:ext cx="2608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Současnost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04664"/>
            <a:ext cx="64442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Stepi a lesostepi </a:t>
            </a:r>
            <a:r>
              <a:rPr lang="cs-CZ" sz="2400" dirty="0" smtClean="0">
                <a:latin typeface="Bookman Old Style" pitchFamily="18" charset="0"/>
              </a:rPr>
              <a:t>jsou v současnosti využívány k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zemědělství</a:t>
            </a:r>
            <a:r>
              <a:rPr lang="cs-CZ" sz="2400" dirty="0" smtClean="0">
                <a:latin typeface="Bookman Old Style" pitchFamily="18" charset="0"/>
              </a:rPr>
              <a:t> a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chovu dobytka </a:t>
            </a:r>
            <a:r>
              <a:rPr lang="cs-CZ" sz="2400" dirty="0" smtClean="0">
                <a:latin typeface="Bookman Old Style" pitchFamily="18" charset="0"/>
              </a:rPr>
              <a:t>Lidé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rozorali stepi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odstranili svrchní drn</a:t>
            </a:r>
          </a:p>
          <a:p>
            <a:r>
              <a:rPr lang="cs-CZ" sz="2400" dirty="0" smtClean="0">
                <a:latin typeface="Bookman Old Style" pitchFamily="18" charset="0"/>
              </a:rPr>
              <a:t>a tím způsobili největší problém,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 půdní erozi.</a:t>
            </a:r>
            <a:r>
              <a:rPr lang="cs-CZ" sz="2400" dirty="0" smtClean="0">
                <a:latin typeface="Bookman Old Style" pitchFamily="18" charset="0"/>
              </a:rPr>
              <a:t> Úrodná svrchní část půdy 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(černozem) </a:t>
            </a:r>
            <a:r>
              <a:rPr lang="cs-CZ" sz="2400" dirty="0" smtClean="0">
                <a:latin typeface="Bookman Old Style" pitchFamily="18" charset="0"/>
              </a:rPr>
              <a:t>je často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odváta větrem </a:t>
            </a:r>
            <a:r>
              <a:rPr lang="cs-CZ" sz="2400" dirty="0" smtClean="0">
                <a:latin typeface="Bookman Old Style" pitchFamily="18" charset="0"/>
              </a:rPr>
              <a:t>a </a:t>
            </a:r>
          </a:p>
          <a:p>
            <a:r>
              <a:rPr lang="cs-CZ" sz="2400" dirty="0" smtClean="0">
                <a:latin typeface="Bookman Old Style" pitchFamily="18" charset="0"/>
              </a:rPr>
              <a:t>pole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se musí hnojit. Velkým problémem </a:t>
            </a:r>
          </a:p>
          <a:p>
            <a:r>
              <a:rPr lang="cs-CZ" sz="2400" dirty="0" smtClean="0">
                <a:latin typeface="Bookman Old Style" pitchFamily="18" charset="0"/>
              </a:rPr>
              <a:t>je i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nedostatek vody</a:t>
            </a:r>
            <a:r>
              <a:rPr lang="cs-CZ" sz="2800" dirty="0" smtClean="0">
                <a:solidFill>
                  <a:srgbClr val="92D050"/>
                </a:solidFill>
                <a:latin typeface="Bookman Old Style" pitchFamily="18" charset="0"/>
              </a:rPr>
              <a:t> </a:t>
            </a:r>
            <a:r>
              <a:rPr lang="cs-CZ" sz="2800" dirty="0" smtClean="0">
                <a:latin typeface="Bookman Old Style" pitchFamily="18" charset="0"/>
              </a:rPr>
              <a:t>(</a:t>
            </a:r>
            <a:r>
              <a:rPr lang="cs-CZ" sz="2400" dirty="0" smtClean="0">
                <a:latin typeface="Bookman Old Style" pitchFamily="18" charset="0"/>
              </a:rPr>
              <a:t>málo prší).</a:t>
            </a:r>
          </a:p>
        </p:txBody>
      </p:sp>
      <p:pic>
        <p:nvPicPr>
          <p:cNvPr id="25602" name="Picture 2" descr="Soubor:Hortobagy-ziehbrunne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501008"/>
            <a:ext cx="4248472" cy="3024336"/>
          </a:xfrm>
          <a:prstGeom prst="rect">
            <a:avLst/>
          </a:prstGeom>
          <a:noFill/>
        </p:spPr>
      </p:pic>
      <p:pic>
        <p:nvPicPr>
          <p:cNvPr id="25604" name="Picture 4" descr="Soubor:Fertőd-Hanság nemzeti park Sarród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3501008"/>
            <a:ext cx="4248472" cy="302433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971600" y="6519446"/>
            <a:ext cx="325762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Maďarský stepní skot – na </a:t>
            </a:r>
            <a:r>
              <a:rPr lang="cs-CZ" sz="1600" dirty="0" err="1" smtClean="0"/>
              <a:t>pusztě</a:t>
            </a:r>
            <a:endParaRPr lang="cs-CZ" sz="1600" dirty="0"/>
          </a:p>
        </p:txBody>
      </p:sp>
      <p:pic>
        <p:nvPicPr>
          <p:cNvPr id="25606" name="Picture 6" descr="Soubor:Hungary(Puszta)10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188640"/>
            <a:ext cx="2736304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380312" y="3140968"/>
            <a:ext cx="5036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býk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6519446"/>
            <a:ext cx="241123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studny v maďarské stepi</a:t>
            </a:r>
            <a:endParaRPr lang="cs-CZ" sz="1600" dirty="0"/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0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32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Dopravní prostředek moderního pasáka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1052736"/>
            <a:ext cx="309634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ČTYŘKOLKA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88224" y="1052736"/>
            <a:ext cx="2376264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KŮŇ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052736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VELBLOUD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0722" name="Picture 2" descr="Soubor:Four wheel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348880"/>
            <a:ext cx="8712968" cy="42942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60648"/>
            <a:ext cx="55098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býložravec stepí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80728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SAJGA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980728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NANDU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980728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BIZON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9698" name="Picture 2" descr="Soubor:Bison Cow and Cal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8784976" cy="431331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Greater rhea pair ar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204864"/>
            <a:ext cx="8784976" cy="441885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187624" y="188640"/>
            <a:ext cx="6914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nelétavý pták Ameriky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79512" y="836712"/>
            <a:ext cx="266429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NANDU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836712"/>
            <a:ext cx="266429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EMU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00192" y="836712"/>
            <a:ext cx="2664296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PŠTROS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88640"/>
            <a:ext cx="42675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Hlavní porost stepí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908720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KŘOVINY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908720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TRAVINY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228184" y="908720"/>
            <a:ext cx="2736304" cy="12024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STROMY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Soubor:Siberian plai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8784976" cy="43468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Orel stepní v ZOO Olomou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204864"/>
            <a:ext cx="3753594" cy="432047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67744" y="188640"/>
            <a:ext cx="46474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dravec stepí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836712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KÁNĚ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75856" y="836712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SOKOL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836712"/>
            <a:ext cx="2592288" cy="11304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OREL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6519446"/>
            <a:ext cx="74411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stepní</a:t>
            </a:r>
            <a:endParaRPr lang="cs-CZ" sz="1600" dirty="0"/>
          </a:p>
        </p:txBody>
      </p:sp>
      <p:pic>
        <p:nvPicPr>
          <p:cNvPr id="33796" name="Picture 4" descr="Soubor:Aquila pomarina orlik krzykliwyAM-crop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204864"/>
            <a:ext cx="4896544" cy="429689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267744" y="6519446"/>
            <a:ext cx="8675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křiklavý</a:t>
            </a:r>
            <a:endParaRPr lang="cs-CZ" sz="1600" dirty="0"/>
          </a:p>
        </p:txBody>
      </p:sp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9" presetClass="exit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60648"/>
            <a:ext cx="71513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Travnaté oblasti v Jižní Americe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24744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PRÉRIE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75856" y="321297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PAMPY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372200" y="1124744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STEPI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348880"/>
            <a:ext cx="7696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Travnaté oblasti v Severní Americe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79512" y="321297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PRÉRIE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1124744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PAMPY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2200" y="321297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STEPI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622" y="4581128"/>
            <a:ext cx="91053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Travnaté oblasti v Evropě, Asii a Austrálii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537321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PRÉRIE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75856" y="537321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PAMPY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372200" y="5373216"/>
            <a:ext cx="259228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STEPI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8055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Druh půdy, který se nachází ve stepi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620688"/>
            <a:ext cx="2808312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HNĚDOZEM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31840" y="620688"/>
            <a:ext cx="288032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ČERNOZEM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56176" y="620688"/>
            <a:ext cx="2808312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ŽLUTOZEM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1700808"/>
            <a:ext cx="6635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Proč nerostou ve stepi stromy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234888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MÁLO SVĚTLA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47864" y="234888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MÁLO ŽIVIN 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228184" y="2348880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MÁLO VODY 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3429000"/>
            <a:ext cx="5264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Jihoamerický pastevec 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372200" y="407707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NOMÁD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275856" y="407707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GAUČO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79512" y="4077072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KOVBOJ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5013176"/>
            <a:ext cx="56204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Severoamerický pastevec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79512" y="566124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KOVBOJ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275856" y="566124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GAUČO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372200" y="5661248"/>
            <a:ext cx="259228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NOMÁD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188640"/>
            <a:ext cx="37096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	Výpisky</a:t>
            </a:r>
          </a:p>
          <a:p>
            <a:r>
              <a:rPr lang="cs-CZ" sz="3200" b="1" dirty="0" smtClean="0">
                <a:solidFill>
                  <a:srgbClr val="92D050"/>
                </a:solidFill>
                <a:latin typeface="Bookman Old Style" pitchFamily="18" charset="0"/>
              </a:rPr>
              <a:t>Stepi a lesostepi</a:t>
            </a:r>
          </a:p>
          <a:p>
            <a:endParaRPr lang="cs-CZ" sz="3200" b="1" dirty="0">
              <a:solidFill>
                <a:srgbClr val="92D05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268760"/>
            <a:ext cx="943559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Travnaté oblasti mírného pásu – málo srážek = málo stromů</a:t>
            </a:r>
          </a:p>
          <a:p>
            <a:r>
              <a:rPr lang="cs-CZ" sz="2400" dirty="0" smtClean="0">
                <a:latin typeface="Bookman Old Style" pitchFamily="18" charset="0"/>
              </a:rPr>
              <a:t>					    horké léto a studená zima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Výskyt</a:t>
            </a:r>
            <a:r>
              <a:rPr lang="cs-CZ" sz="2400" dirty="0" smtClean="0">
                <a:latin typeface="Bookman Old Style" pitchFamily="18" charset="0"/>
              </a:rPr>
              <a:t> – vnitřek Evropy, Asie, Austrálie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stepi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Severní Ameriky -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prérie</a:t>
            </a:r>
          </a:p>
          <a:p>
            <a:r>
              <a:rPr lang="cs-CZ" sz="2400" dirty="0" smtClean="0">
                <a:latin typeface="Bookman Old Style" pitchFamily="18" charset="0"/>
              </a:rPr>
              <a:t>	    	       Jižní Ameriky –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pampy</a:t>
            </a:r>
          </a:p>
          <a:p>
            <a:r>
              <a:rPr lang="cs-CZ" sz="2400" dirty="0" smtClean="0">
                <a:latin typeface="Bookman Old Style" pitchFamily="18" charset="0"/>
              </a:rPr>
              <a:t>		       jih Afriky - </a:t>
            </a:r>
            <a:r>
              <a:rPr lang="cs-CZ" sz="2400" dirty="0" err="1" smtClean="0">
                <a:solidFill>
                  <a:srgbClr val="FFFF00"/>
                </a:solidFill>
                <a:latin typeface="Bookman Old Style" pitchFamily="18" charset="0"/>
              </a:rPr>
              <a:t>vedt</a:t>
            </a:r>
            <a:r>
              <a:rPr lang="cs-CZ" sz="2400" dirty="0" smtClean="0">
                <a:latin typeface="Bookman Old Style" pitchFamily="18" charset="0"/>
              </a:rPr>
              <a:t>	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Půda </a:t>
            </a:r>
            <a:r>
              <a:rPr lang="cs-CZ" sz="2400" dirty="0" smtClean="0">
                <a:latin typeface="Bookman Old Style" pitchFamily="18" charset="0"/>
              </a:rPr>
              <a:t>– úrodná černozem = světové obilnice (obilí, kukuřice…)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Flora </a:t>
            </a:r>
            <a:r>
              <a:rPr lang="cs-CZ" sz="2400" dirty="0" smtClean="0">
                <a:latin typeface="Bookman Old Style" pitchFamily="18" charset="0"/>
              </a:rPr>
              <a:t>– traviny (kavyl, pelyněk, metlice, ostřice…)</a:t>
            </a:r>
          </a:p>
          <a:p>
            <a:r>
              <a:rPr lang="cs-CZ" sz="2400" dirty="0" smtClean="0">
                <a:latin typeface="Bookman Old Style" pitchFamily="18" charset="0"/>
              </a:rPr>
              <a:t>	  křoviny (šípek, ptačí zob…)</a:t>
            </a:r>
          </a:p>
          <a:p>
            <a:r>
              <a:rPr lang="cs-CZ" sz="2400" dirty="0" smtClean="0">
                <a:latin typeface="Bookman Old Style" pitchFamily="18" charset="0"/>
              </a:rPr>
              <a:t>	  stromy (olše, topol…)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–savci (bizon, zajíc…), hlodavci (sysel, křeček, tchoř…)</a:t>
            </a:r>
          </a:p>
          <a:p>
            <a:r>
              <a:rPr lang="cs-CZ" sz="2400" dirty="0" smtClean="0">
                <a:latin typeface="Bookman Old Style" pitchFamily="18" charset="0"/>
              </a:rPr>
              <a:t>	   ptáci (orel, emu, nandu, drop…),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Problém </a:t>
            </a:r>
            <a:r>
              <a:rPr lang="cs-CZ" sz="2400" dirty="0" smtClean="0">
                <a:latin typeface="Bookman Old Style" pitchFamily="18" charset="0"/>
              </a:rPr>
              <a:t>– zemědělství způsobuje = erozi půdy </a:t>
            </a:r>
          </a:p>
          <a:p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18864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856357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1.  Charakterizujte step.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K čemu slouží půdy ve stepích v současnosti?</a:t>
            </a:r>
          </a:p>
          <a:p>
            <a:pPr marL="457200" indent="-457200"/>
            <a:endParaRPr lang="cs-CZ" sz="2400" dirty="0" smtClean="0"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Uveďte dva problémy stepí v současnosti.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původní obyvatele amerických stepí.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dva hlodavce žijící ve stepích.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dva nelétavé ptáky žijící ve stepích. </a:t>
            </a:r>
          </a:p>
          <a:p>
            <a:pPr marL="457200" indent="-457200"/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největšího býložravce amerických prérií.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dva druhy bylin rostoucích ve stepích. </a:t>
            </a:r>
            <a:endParaRPr lang="cs-CZ" sz="2400" dirty="0" smtClean="0">
              <a:solidFill>
                <a:srgbClr val="92D05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88640"/>
            <a:ext cx="4612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- řešení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268884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1.  Charakterizujte step.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(travnaté oblasti mírného pásu)</a:t>
            </a:r>
          </a:p>
          <a:p>
            <a:endParaRPr lang="cs-CZ" sz="2400" dirty="0" smtClean="0">
              <a:latin typeface="Bookman Old Style" pitchFamily="18" charset="0"/>
            </a:endParaRPr>
          </a:p>
          <a:p>
            <a:r>
              <a:rPr lang="cs-CZ" sz="2400" dirty="0" smtClean="0">
                <a:latin typeface="Bookman Old Style" pitchFamily="18" charset="0"/>
              </a:rPr>
              <a:t>2.  K čemu slouží půdy ve stepích v současnosti?</a:t>
            </a:r>
          </a:p>
          <a:p>
            <a:r>
              <a:rPr lang="cs-CZ" sz="2400" dirty="0" smtClean="0">
                <a:latin typeface="Bookman Old Style" pitchFamily="18" charset="0"/>
              </a:rPr>
              <a:t>    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(k zemědělství, k chovu dobytka…)</a:t>
            </a: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Bookman Old Style" pitchFamily="18" charset="0"/>
              </a:rPr>
              <a:t>Uveďte dva problémy stepí v současnosti.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(eroze půdy,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nedostatek vody)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původní obyvatele amerických stepí.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(indiáni)</a:t>
            </a:r>
          </a:p>
          <a:p>
            <a:pPr marL="457200" indent="-457200">
              <a:buAutoNum type="arabicPeriod" startAt="4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alespoň dva hlodavce žijící ve stepích.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(sysel,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křeček, svišť, myš…)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Uveďte alespoň dva nelétavé ptáky žijící ve stepích.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(emu,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nandu, drop…)</a:t>
            </a: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největšího býložravce amerických prérií.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(bizon)</a:t>
            </a:r>
          </a:p>
          <a:p>
            <a:pPr marL="457200" indent="-457200">
              <a:buAutoNum type="arabicPeriod" startAt="7"/>
            </a:pPr>
            <a:endParaRPr lang="cs-CZ" sz="2400" dirty="0" smtClean="0"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dva druhy bylin rostoucích ve stepích. 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(pelyněk,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kosatec, ostřice…)   </a:t>
            </a:r>
          </a:p>
          <a:p>
            <a:r>
              <a:rPr lang="cs-CZ" sz="2400" dirty="0" smtClean="0">
                <a:latin typeface="Bookman Old Style" pitchFamily="18" charset="0"/>
              </a:rPr>
              <a:t>    	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91440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http://upload.wikimedia.org/wikipedia/commons/thumb/7/7b/Vegetation-no-legend.PNG/800px-Vegetation-no-legend.PNG</a:t>
            </a:r>
            <a:r>
              <a:rPr lang="cs-CZ" dirty="0" smtClean="0"/>
              <a:t>mapa </a:t>
            </a:r>
            <a:r>
              <a:rPr lang="cs-CZ" dirty="0" smtClean="0">
                <a:hlinkClick r:id="rId3"/>
              </a:rPr>
              <a:t>http://upload.wikimedia.org/wikipedia/commons/thumb/9/91/Steppe_of_western_Kazakhstan_in_the_early_spring.jpg/800px-Steppe_of_western_Kazakhstan_in_the_early_spring.jpg</a:t>
            </a:r>
            <a:r>
              <a:rPr lang="cs-CZ" dirty="0" smtClean="0"/>
              <a:t>stepKazachstán </a:t>
            </a:r>
            <a:r>
              <a:rPr lang="cs-CZ" dirty="0" smtClean="0">
                <a:hlinkClick r:id="rId4"/>
              </a:rPr>
              <a:t>http://upload.wikimedia.org/wikipedia/commons/0/07/Teton%C5%A1t%C3%AD_n%C3%A1%C4%8Deln%C3%ADci.jpg</a:t>
            </a:r>
            <a:r>
              <a:rPr lang="cs-CZ" dirty="0" smtClean="0"/>
              <a:t>Tetoni</a:t>
            </a:r>
          </a:p>
          <a:p>
            <a:r>
              <a:rPr lang="cs-CZ" dirty="0" smtClean="0">
                <a:hlinkClick r:id="rId5"/>
              </a:rPr>
              <a:t>http://upload.wikimedia.org/wikipedia/commons/thumb/0/0a/Alfold.JPG/800px-Alfold.JPG</a:t>
            </a:r>
            <a:r>
              <a:rPr lang="cs-CZ" dirty="0" smtClean="0"/>
              <a:t>stepMaďarsko</a:t>
            </a:r>
          </a:p>
          <a:p>
            <a:r>
              <a:rPr lang="cs-CZ" dirty="0" smtClean="0">
                <a:hlinkClick r:id="rId6"/>
              </a:rPr>
              <a:t>http://upload.wikimedia.org/wikipedia/commons/thumb/8/83/F%C3%BCl%C3%B6ph%C3%A1za_sandy_dunes.jpg/800px-F%C3%BCl%C3%B6ph%C3%A1za_sandy_dunes.jpg</a:t>
            </a:r>
            <a:r>
              <a:rPr lang="cs-CZ" dirty="0" smtClean="0"/>
              <a:t>kavyl</a:t>
            </a:r>
          </a:p>
          <a:p>
            <a:r>
              <a:rPr lang="cs-CZ" dirty="0" smtClean="0">
                <a:hlinkClick r:id="rId7"/>
              </a:rPr>
              <a:t>http://upload.wikimedia.org/wikipedia/commons/thumb/6/6f/ArtemisiaVulgaris.jpg/384px-ArtemisiaVulgaris.jpg</a:t>
            </a:r>
            <a:r>
              <a:rPr lang="cs-CZ" dirty="0" smtClean="0"/>
              <a:t>pelyněk</a:t>
            </a:r>
          </a:p>
          <a:p>
            <a:r>
              <a:rPr lang="cs-CZ" dirty="0" smtClean="0">
                <a:hlinkClick r:id="rId8"/>
              </a:rPr>
              <a:t>http://upload.wikimedia.org/wikipedia/commons/thumb/1/1a/Alnus_glutinosa_011.jpg/800px-Alnus_glutinosa_011.jpg</a:t>
            </a:r>
            <a:r>
              <a:rPr lang="cs-CZ" dirty="0" smtClean="0"/>
              <a:t>olše</a:t>
            </a:r>
          </a:p>
          <a:p>
            <a:r>
              <a:rPr lang="cs-CZ" dirty="0" smtClean="0">
                <a:hlinkClick r:id="rId9"/>
              </a:rPr>
              <a:t>http://upload.wikimedia.org/wikipedia/commons/thumb/e/ee/Sipkovy_ker.jpg/800px-Sipkovy_ker.jpg</a:t>
            </a:r>
            <a:r>
              <a:rPr lang="cs-CZ" dirty="0" smtClean="0"/>
              <a:t>šípek </a:t>
            </a:r>
            <a:r>
              <a:rPr lang="cs-CZ" dirty="0" smtClean="0">
                <a:hlinkClick r:id="rId10"/>
              </a:rPr>
              <a:t>http://upload.wikimedia.org/wikipedia/commons/thumb/8/85/Carex_alba.jpg/483px-Carex_alba.jpg</a:t>
            </a:r>
            <a:r>
              <a:rPr lang="cs-CZ" dirty="0" smtClean="0"/>
              <a:t>ostřice</a:t>
            </a:r>
          </a:p>
          <a:p>
            <a:r>
              <a:rPr lang="cs-CZ" dirty="0" smtClean="0">
                <a:hlinkClick r:id="rId11"/>
              </a:rPr>
              <a:t>http://upload.wikimedia.org/wikipedia/commons/thumb/5/58/Kosatcov%C3%A1_louka_2012_3.jpg/800px-Kosatcov%C3%A1_louka_2012_3.jpg</a:t>
            </a:r>
            <a:r>
              <a:rPr lang="cs-CZ" dirty="0" smtClean="0"/>
              <a:t>kosatec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103412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http://upload.wikimedia.org/wikipedia/commons/thumb/0/0a/Ruwe_smele_bloeiend_Deschampsia_cespitosa.jpg/396px-Ruwe_smele_bloeiend_Deschampsia_cespitosa.jpg</a:t>
            </a:r>
          </a:p>
          <a:p>
            <a:r>
              <a:rPr lang="cs-CZ" dirty="0" smtClean="0">
                <a:hlinkClick r:id="rId2"/>
              </a:rPr>
              <a:t>http://upload.wikimedia.org/wikipedia/commons/thumb/9/90/Europ%C3%A4ischer_Ziesel_aus_Erdloch_guckend.jpg/800px-Europ%C3%A4ischer_Ziesel_aus_Erdloch_guckend.jpg</a:t>
            </a:r>
            <a:r>
              <a:rPr lang="cs-CZ" dirty="0" smtClean="0"/>
              <a:t>sysel</a:t>
            </a:r>
          </a:p>
          <a:p>
            <a:r>
              <a:rPr lang="cs-CZ" dirty="0" smtClean="0">
                <a:hlinkClick r:id="rId3"/>
              </a:rPr>
              <a:t>http://upload.wikimedia.org/wikipedia/commons/thumb/6/60/Ilder.jpg/800px-Ilder.jpg</a:t>
            </a:r>
            <a:r>
              <a:rPr lang="cs-CZ" dirty="0" smtClean="0"/>
              <a:t>tchoř</a:t>
            </a:r>
          </a:p>
          <a:p>
            <a:r>
              <a:rPr lang="cs-CZ" dirty="0" smtClean="0">
                <a:hlinkClick r:id="rId4"/>
              </a:rPr>
              <a:t>http://upload.wikimedia.org/wikipedia/commons/thumb/4/46/Dabao.jpg/619px-Dabao.jpg</a:t>
            </a:r>
            <a:r>
              <a:rPr lang="cs-CZ" dirty="0" smtClean="0"/>
              <a:t>drop</a:t>
            </a:r>
          </a:p>
          <a:p>
            <a:r>
              <a:rPr lang="cs-CZ" dirty="0" smtClean="0">
                <a:hlinkClick r:id="rId5"/>
              </a:rPr>
              <a:t>http://upload.wikimedia.org/wikipedia/commons/thumb/8/8d/American_bison_k5680-1.jpg/800px-American_bison_k5680-1.jpg</a:t>
            </a:r>
            <a:r>
              <a:rPr lang="cs-CZ" dirty="0" smtClean="0"/>
              <a:t>bizon</a:t>
            </a:r>
          </a:p>
          <a:p>
            <a:r>
              <a:rPr lang="cs-CZ" dirty="0" smtClean="0">
                <a:hlinkClick r:id="rId6"/>
              </a:rPr>
              <a:t>http://upload.wikimedia.org/wikipedia/commons/thumb/a/a1/Greater_Rhea_%28Rhea_americana%29_-Argentina-8.jpg/750px-Greater_Rhea_%28Rhea_americana%29_-Argentina-8.jpg</a:t>
            </a:r>
            <a:r>
              <a:rPr lang="cs-CZ" dirty="0" smtClean="0"/>
              <a:t>nandu</a:t>
            </a:r>
          </a:p>
          <a:p>
            <a:r>
              <a:rPr lang="cs-CZ" dirty="0" smtClean="0">
                <a:hlinkClick r:id="rId7"/>
              </a:rPr>
              <a:t>http://upload.wikimedia.org/wikipedia/commons/c/c4/Emoe.jpg</a:t>
            </a:r>
            <a:r>
              <a:rPr lang="cs-CZ" dirty="0" smtClean="0"/>
              <a:t>emu</a:t>
            </a:r>
          </a:p>
          <a:p>
            <a:r>
              <a:rPr lang="cs-CZ" dirty="0" smtClean="0">
                <a:hlinkClick r:id="rId8"/>
              </a:rPr>
              <a:t>http://upload.wikimedia.org/wikipedia/commons/thumb/b/be/Hamster.jpg/799px-Hamster.jpg</a:t>
            </a:r>
            <a:r>
              <a:rPr lang="cs-CZ" dirty="0" smtClean="0"/>
              <a:t>křeček</a:t>
            </a:r>
          </a:p>
          <a:p>
            <a:r>
              <a:rPr lang="cs-CZ" dirty="0" smtClean="0">
                <a:hlinkClick r:id="rId9"/>
              </a:rPr>
              <a:t>http://upload.wikimedia.org/wikipedia/commons/thumb/b/b9/Haliaeetus_leucocephalus_-Skagit_valley-8-2c.jpg/423px-Haliaeetus_leucocephalus_-Skagit_valley-8-2c.jpg</a:t>
            </a:r>
            <a:r>
              <a:rPr lang="cs-CZ" dirty="0" smtClean="0"/>
              <a:t>orel</a:t>
            </a:r>
          </a:p>
          <a:p>
            <a:r>
              <a:rPr lang="cs-CZ" dirty="0" smtClean="0">
                <a:hlinkClick r:id="rId10"/>
              </a:rPr>
              <a:t>http://upload.wikimedia.org/wikipedia/commons/3/33/01-sfel-08-009a_-_crop.jpg</a:t>
            </a:r>
            <a:r>
              <a:rPr lang="cs-CZ" dirty="0" smtClean="0"/>
              <a:t>zajíc </a:t>
            </a:r>
            <a:r>
              <a:rPr lang="cs-CZ" dirty="0" smtClean="0">
                <a:hlinkClick r:id="rId11"/>
              </a:rPr>
              <a:t>http://upload.wikimedia.org/wikipedia/commons/3/3b/Bureau_of_Land_Management_horses.jpg</a:t>
            </a:r>
            <a:r>
              <a:rPr lang="cs-CZ" dirty="0" smtClean="0"/>
              <a:t>mustang</a:t>
            </a:r>
          </a:p>
          <a:p>
            <a:r>
              <a:rPr lang="cs-CZ" dirty="0" smtClean="0">
                <a:hlinkClick r:id="rId12"/>
              </a:rPr>
              <a:t>http://upload.wikimedia.org/wikipedia/commons/thumb/7/73/The_Cow_Boy_1888.jpg/800px-The_Cow_Boy_1888.jpg</a:t>
            </a:r>
            <a:r>
              <a:rPr lang="cs-CZ" dirty="0" smtClean="0"/>
              <a:t>kovboj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http://upload.wikimedia.org/wikipedia/commons/thumb/8/88/Gaucho_in_action.jpg/800px-Gaucho_in_action.jpg</a:t>
            </a:r>
            <a:r>
              <a:rPr lang="cs-CZ" dirty="0" smtClean="0"/>
              <a:t>gaučo</a:t>
            </a:r>
          </a:p>
          <a:p>
            <a:r>
              <a:rPr lang="cs-CZ" dirty="0" smtClean="0">
                <a:hlinkClick r:id="rId3"/>
              </a:rPr>
              <a:t>http://upload.wikimedia.org/wikipedia/commons/f/f1/Apache_chieff_Geronimo_%28right%29_and_his_warriors_in_1886.jpg</a:t>
            </a:r>
            <a:r>
              <a:rPr lang="cs-CZ" dirty="0" smtClean="0"/>
              <a:t>Geronimo</a:t>
            </a:r>
          </a:p>
          <a:p>
            <a:r>
              <a:rPr lang="cs-CZ" dirty="0" smtClean="0">
                <a:hlinkClick r:id="rId4"/>
              </a:rPr>
              <a:t>http://upload.wikimedia.org/wikipedia/commons/f/f7/Hamburn_Hall_Farm_-_geograph.org.uk_-_1463616.jpg</a:t>
            </a:r>
            <a:r>
              <a:rPr lang="cs-CZ" dirty="0" smtClean="0"/>
              <a:t>modernípasák</a:t>
            </a:r>
          </a:p>
          <a:p>
            <a:r>
              <a:rPr lang="cs-CZ" dirty="0" smtClean="0">
                <a:hlinkClick r:id="rId5"/>
              </a:rPr>
              <a:t>http://upload.wikimedia.org/wikipedia/commons/9/9e/Hortobagy-ziehbrunnen.jpg</a:t>
            </a:r>
            <a:r>
              <a:rPr lang="cs-CZ" dirty="0" smtClean="0"/>
              <a:t>studny</a:t>
            </a:r>
          </a:p>
          <a:p>
            <a:r>
              <a:rPr lang="cs-CZ" dirty="0" smtClean="0">
                <a:hlinkClick r:id="rId6"/>
              </a:rPr>
              <a:t>http://upload.wikimedia.org/wikipedia/commons/thumb/1/1e/Fert%C5%91d-Hans%C3%A1g_nemzeti_park_Sarr%C3%B3d.jpg/800px-Fert%C5%91d-Hans%C3%A1g_nemzeti_park_Sarr%C3%B3d.jpg</a:t>
            </a:r>
            <a:r>
              <a:rPr lang="cs-CZ" dirty="0" smtClean="0"/>
              <a:t>skot </a:t>
            </a:r>
            <a:r>
              <a:rPr lang="cs-CZ" dirty="0" smtClean="0">
                <a:hlinkClick r:id="rId7"/>
              </a:rPr>
              <a:t>http://upload.wikimedia.org/wikipedia/commons/thumb/9/9b/Hungary%28Puszta%29100.jpg/446px-Hungary%28Puszta%29100.jpg</a:t>
            </a:r>
            <a:r>
              <a:rPr lang="cs-CZ" dirty="0" smtClean="0"/>
              <a:t>býk </a:t>
            </a:r>
            <a:r>
              <a:rPr lang="cs-CZ" dirty="0" smtClean="0">
                <a:hlinkClick r:id="rId8"/>
              </a:rPr>
              <a:t>http://upload.wikimedia.org/wikipedia/commons/thumb/0/08/Four_wheeler.jpg/800px-Four_wheeler.jpg</a:t>
            </a:r>
            <a:r>
              <a:rPr lang="cs-CZ" dirty="0" smtClean="0"/>
              <a:t>čtyřkolka </a:t>
            </a:r>
            <a:r>
              <a:rPr lang="cs-CZ" dirty="0" smtClean="0">
                <a:hlinkClick r:id="rId9"/>
              </a:rPr>
              <a:t>http://upload.wikimedia.org/wikipedia/commons/thumb/0/0c/Bison_Cow_and_Calf.jpg/800px-Bison_Cow_and_Calf.jpg</a:t>
            </a:r>
            <a:r>
              <a:rPr lang="cs-CZ" dirty="0" smtClean="0"/>
              <a:t>bizon </a:t>
            </a:r>
            <a:r>
              <a:rPr lang="cs-CZ" dirty="0" smtClean="0">
                <a:hlinkClick r:id="rId10"/>
              </a:rPr>
              <a:t>http://upload.wikimedia.org/wikipedia/commons/thumb/c/cb/Greater_rhea_pair_arp.jpg/765px-Greater_rhea_pair_arp.jpg</a:t>
            </a:r>
            <a:r>
              <a:rPr lang="cs-CZ" dirty="0" smtClean="0"/>
              <a:t>nandu </a:t>
            </a:r>
            <a:r>
              <a:rPr lang="cs-CZ" dirty="0" smtClean="0">
                <a:hlinkClick r:id="rId11"/>
              </a:rPr>
              <a:t>http://upload.wikimedia.org/wikipedia/commons/thumb/8/86/Siberian_plain.jpg/752px-Siberian_plain.jpg</a:t>
            </a:r>
            <a:r>
              <a:rPr lang="cs-CZ" dirty="0" smtClean="0"/>
              <a:t>step</a:t>
            </a:r>
          </a:p>
          <a:p>
            <a:r>
              <a:rPr lang="cs-CZ" dirty="0" smtClean="0">
                <a:hlinkClick r:id="rId12"/>
              </a:rPr>
              <a:t>http://upload.wikimedia.org/wikipedia/commons/thumb/b/b5/Aquila.nipalensis-ZOO.Olomouc.jpg/522px-Aquila.nipalensis-ZOO.Olomouc.jpg</a:t>
            </a:r>
            <a:r>
              <a:rPr lang="cs-CZ" dirty="0" smtClean="0"/>
              <a:t>orelstepní</a:t>
            </a:r>
          </a:p>
          <a:p>
            <a:r>
              <a:rPr lang="cs-CZ" dirty="0" smtClean="0">
                <a:hlinkClick r:id="rId13"/>
              </a:rPr>
              <a:t>http://upload.wikimedia.org/wikipedia/commons/e/ec/Aquila_pomarina_orlik_krzykliwyAM-crop.jpg</a:t>
            </a:r>
            <a:r>
              <a:rPr lang="cs-CZ" dirty="0" smtClean="0"/>
              <a:t>orelkřiklavý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1441</TotalTime>
  <Words>721</Words>
  <Application>Microsoft Office PowerPoint</Application>
  <PresentationFormat>Předvádění na obrazovce (4:3)</PresentationFormat>
  <Paragraphs>250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Technický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150</cp:revision>
  <dcterms:created xsi:type="dcterms:W3CDTF">2013-12-30T16:37:39Z</dcterms:created>
  <dcterms:modified xsi:type="dcterms:W3CDTF">2014-08-26T10:13:19Z</dcterms:modified>
</cp:coreProperties>
</file>