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1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5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82" r:id="rId22"/>
    <p:sldId id="279" r:id="rId23"/>
    <p:sldId id="280" r:id="rId24"/>
    <p:sldId id="260" r:id="rId25"/>
    <p:sldId id="264" r:id="rId26"/>
    <p:sldId id="27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8F37CAE-6507-4767-8561-A49F39BAA1D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1AFD984-3334-4FAA-BE27-25967B02EA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audio" Target="../media/audio4.wav"/><Relationship Id="rId7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7.wav"/><Relationship Id="rId11" Type="http://schemas.openxmlformats.org/officeDocument/2006/relationships/image" Target="../media/image8.png"/><Relationship Id="rId5" Type="http://schemas.openxmlformats.org/officeDocument/2006/relationships/audio" Target="../media/audio6.wav"/><Relationship Id="rId10" Type="http://schemas.openxmlformats.org/officeDocument/2006/relationships/image" Target="../media/image7.jpeg"/><Relationship Id="rId4" Type="http://schemas.openxmlformats.org/officeDocument/2006/relationships/audio" Target="../media/audio5.wav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audio" Target="../media/audio5.wav"/><Relationship Id="rId7" Type="http://schemas.openxmlformats.org/officeDocument/2006/relationships/image" Target="../media/image9.jpeg"/><Relationship Id="rId12" Type="http://schemas.openxmlformats.org/officeDocument/2006/relationships/image" Target="../media/image13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2.wav"/><Relationship Id="rId11" Type="http://schemas.openxmlformats.org/officeDocument/2006/relationships/hyperlink" Target="//upload.wikimedia.org/wikipedia/commons/7/77/ChampagneCorksLarge.jpg" TargetMode="External"/><Relationship Id="rId5" Type="http://schemas.openxmlformats.org/officeDocument/2006/relationships/audio" Target="../media/audio9.wav"/><Relationship Id="rId10" Type="http://schemas.openxmlformats.org/officeDocument/2006/relationships/image" Target="../media/image12.jpeg"/><Relationship Id="rId4" Type="http://schemas.openxmlformats.org/officeDocument/2006/relationships/audio" Target="../media/audio8.wav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audio" Target="../media/audio6.wav"/><Relationship Id="rId7" Type="http://schemas.openxmlformats.org/officeDocument/2006/relationships/image" Target="../media/image1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1.wav"/><Relationship Id="rId11" Type="http://schemas.openxmlformats.org/officeDocument/2006/relationships/image" Target="../media/image20.jpeg"/><Relationship Id="rId5" Type="http://schemas.openxmlformats.org/officeDocument/2006/relationships/audio" Target="../media/audio3.wav"/><Relationship Id="rId10" Type="http://schemas.openxmlformats.org/officeDocument/2006/relationships/image" Target="../media/image19.jpeg"/><Relationship Id="rId4" Type="http://schemas.openxmlformats.org/officeDocument/2006/relationships/audio" Target="../media/audio7.wav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openxmlformats.org/officeDocument/2006/relationships/image" Target="../media/image25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audio" Target="../media/audio9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3" Type="http://schemas.openxmlformats.org/officeDocument/2006/relationships/audio" Target="../media/audio5.wav"/><Relationship Id="rId7" Type="http://schemas.openxmlformats.org/officeDocument/2006/relationships/image" Target="../media/image27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audio" Target="../media/audio11.wav"/><Relationship Id="rId4" Type="http://schemas.openxmlformats.org/officeDocument/2006/relationships/audio" Target="../media/audio6.wav"/><Relationship Id="rId9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32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audio" Target="../media/audio4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a/Laurier-spice.jpg/739px-Laurier-spice.jpg" TargetMode="External"/><Relationship Id="rId3" Type="http://schemas.openxmlformats.org/officeDocument/2006/relationships/hyperlink" Target="http://upload.wikimedia.org/wikipedia/commons/thumb/f/f0/Gutturu_mannu_g3.jpg/800px-Gutturu_mannu_g3.jpgmakchie" TargetMode="External"/><Relationship Id="rId7" Type="http://schemas.openxmlformats.org/officeDocument/2006/relationships/hyperlink" Target="http://upload.wikimedia.org/wikipedia/commons/thumb/f/f5/KorkeichePortugal1994.jpg/800px-KorkeichePortugal1994.jpg" TargetMode="External"/><Relationship Id="rId2" Type="http://schemas.openxmlformats.org/officeDocument/2006/relationships/hyperlink" Target="http://upload.wikimedia.org/wikipedia/commons/thumb/9/9c/Koppen_World_Map_C.png/800px-Koppen_World_Map_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d/d9/Laurus_azorica.jpg/800px-Laurus_azorica.jpg" TargetMode="External"/><Relationship Id="rId5" Type="http://schemas.openxmlformats.org/officeDocument/2006/relationships/hyperlink" Target="http://upload.wikimedia.org/wikipedia/commons/1/1f/Olivetree_1500yrs.jpg" TargetMode="External"/><Relationship Id="rId10" Type="http://schemas.openxmlformats.org/officeDocument/2006/relationships/hyperlink" Target="http://upload.wikimedia.org/wikipedia/commons/thumb/7/77/ChampagneCorksLarge.jpg/769px-ChampagneCorksLarge.jpg" TargetMode="External"/><Relationship Id="rId4" Type="http://schemas.openxmlformats.org/officeDocument/2006/relationships/hyperlink" Target="http://upload.wikimedia.org/wikipedia/commons/thumb/9/92/Rosemary_bush.jpg/800px-Rosemary_bush.jpg" TargetMode="External"/><Relationship Id="rId9" Type="http://schemas.openxmlformats.org/officeDocument/2006/relationships/hyperlink" Target="http://upload.wikimedia.org/wikipedia/commons/thumb/b/b8/Quercus_suber_aka_cork_oak.jpg/397px-Quercus_suber_aka_cork_oak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8/Kiwi_(Actinidia_chinensis)_1_Luc_Viatour.jpg/800px-Kiwi_(Actinidia_chinensis)_1_Luc_Viatour.jpg" TargetMode="External"/><Relationship Id="rId3" Type="http://schemas.openxmlformats.org/officeDocument/2006/relationships/hyperlink" Target="http://upload.wikimedia.org/wikipedia/commons/thumb/2/29/Citrus_collage.png/600px-Citrus_collage.png" TargetMode="External"/><Relationship Id="rId7" Type="http://schemas.openxmlformats.org/officeDocument/2006/relationships/hyperlink" Target="http://upload.wikimedia.org/wikipedia/commons/thumb/4/40/Kiwi_Fruit_Orchard_n.jpg/800px-Kiwi_Fruit_Orchard_n.jpg" TargetMode="External"/><Relationship Id="rId12" Type="http://schemas.openxmlformats.org/officeDocument/2006/relationships/hyperlink" Target="http://upload.wikimedia.org/wikipedia/commons/thumb/f/fb/Tibicen_linnei.jpg/669px-Tibicen_linnei.jpg" TargetMode="External"/><Relationship Id="rId2" Type="http://schemas.openxmlformats.org/officeDocument/2006/relationships/hyperlink" Target="http://upload.wikimedia.org/wikipedia/commons/thumb/8/8e/Owoce_Grejpfrut.jpg/600px-Owoce_Grejpfru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6/6a/Pistacio_vera_Kerman_2.jpg/614px-Pistacio_vera_Kerman_2.jpg" TargetMode="External"/><Relationship Id="rId11" Type="http://schemas.openxmlformats.org/officeDocument/2006/relationships/hyperlink" Target="http://upload.wikimedia.org/wikipedia/commons/thumb/f/f3/Equus_asinus_1.jpg/404px-Equus_asinus_1.jpg" TargetMode="External"/><Relationship Id="rId5" Type="http://schemas.openxmlformats.org/officeDocument/2006/relationships/hyperlink" Target="http://upload.wikimedia.org/wikipedia/commons/thumb/d/da/Italian_Cabernet.jpg/450px-Italian_Cabernet.jpg" TargetMode="External"/><Relationship Id="rId10" Type="http://schemas.openxmlformats.org/officeDocument/2006/relationships/hyperlink" Target="http://upload.wikimedia.org/wikipedia/commons/thumb/5/52/Mufl%C3%B3n.jpg/582px-Mufl%C3%B3n.jpg" TargetMode="External"/><Relationship Id="rId4" Type="http://schemas.openxmlformats.org/officeDocument/2006/relationships/hyperlink" Target="http://upload.wikimedia.org/wikipedia/commons/a/a4/Clare_Valley_Cabernet_Sauvignon.jpg" TargetMode="External"/><Relationship Id="rId9" Type="http://schemas.openxmlformats.org/officeDocument/2006/relationships/hyperlink" Target="http://upload.wikimedia.org/wikipedia/commons/thumb/4/4b/Gorges_du_Verdon_Goat-Rove-brown_0255-1.jpg/450px-Gorges_du_Verdon_Goat-Rove-brown_0255-1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0/No%C4%8Dn%C3%AD_Dubrovn%C3%ADk.jpg" TargetMode="External"/><Relationship Id="rId13" Type="http://schemas.openxmlformats.org/officeDocument/2006/relationships/hyperlink" Target="http://upload.wikimedia.org/wikipedia/commons/thumb/e/e9/Italian_olive_oil_2007.jpg/185px-Italian_olive_oil_2007.jpg" TargetMode="External"/><Relationship Id="rId3" Type="http://schemas.openxmlformats.org/officeDocument/2006/relationships/hyperlink" Target="http://upload.wikimedia.org/wikipedia/commons/thumb/2/27/Pelican_4995.jpg/495px-Pelican_4995.jpg" TargetMode="External"/><Relationship Id="rId7" Type="http://schemas.openxmlformats.org/officeDocument/2006/relationships/hyperlink" Target="http://upload.wikimedia.org/wikipedia/commons/thumb/e/ef/Canal_Grande_Panorama2.jpg/800px-Canal_Grande_Panorama2.jpg" TargetMode="External"/><Relationship Id="rId12" Type="http://schemas.openxmlformats.org/officeDocument/2006/relationships/hyperlink" Target="http://upload.wikimedia.org/wikipedia/commons/thumb/0/08/Olea_europaea_g2.jpg/800px-Olea_europaea_g2.jpg" TargetMode="External"/><Relationship Id="rId2" Type="http://schemas.openxmlformats.org/officeDocument/2006/relationships/hyperlink" Target="http://upload.wikimedia.org/wikipedia/commons/thumb/c/c1/ViperaDSCF8246a.JPG/800px-ViperaDSCF8246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4/Black-headed_Gull-Mindaugas_Urbonas-10.jpg/800px-Black-headed_Gull-Mindaugas_Urbonas-10.jpg" TargetMode="External"/><Relationship Id="rId11" Type="http://schemas.openxmlformats.org/officeDocument/2006/relationships/hyperlink" Target="http://upload.wikimedia.org/wikipedia/commons/thumb/7/74/Mouflon_2.jpg/800px-Mouflon_2.jpg" TargetMode="External"/><Relationship Id="rId5" Type="http://schemas.openxmlformats.org/officeDocument/2006/relationships/hyperlink" Target="http://upload.wikimedia.org/wikipedia/commons/b/be/Frog_%C5%BE%C3%A1ba.gif" TargetMode="External"/><Relationship Id="rId15" Type="http://schemas.openxmlformats.org/officeDocument/2006/relationships/hyperlink" Target="http://upload.wikimedia.org/wikipedia/commons/6/69/Krka_falls.jpg" TargetMode="External"/><Relationship Id="rId10" Type="http://schemas.openxmlformats.org/officeDocument/2006/relationships/hyperlink" Target="http://upload.wikimedia.org/wikipedia/commons/thumb/c/cb/Quercus_suber_algarve.jpg/800px-Quercus_suber_algarve.jpgkorkov&#253;" TargetMode="External"/><Relationship Id="rId4" Type="http://schemas.openxmlformats.org/officeDocument/2006/relationships/hyperlink" Target="http://upload.wikimedia.org/wikipedia/commons/5/57/Nabeulensis_sarda1.JPG" TargetMode="External"/><Relationship Id="rId9" Type="http://schemas.openxmlformats.org/officeDocument/2006/relationships/hyperlink" Target="http://upload.wikimedia.org/wikipedia/commons/e/e7/ViewofNaplesBay.jpgNeapolaVesuv" TargetMode="External"/><Relationship Id="rId14" Type="http://schemas.openxmlformats.org/officeDocument/2006/relationships/hyperlink" Target="http://upload.wikimedia.org/wikipedia/commons/thumb/8/82/Vipera_ammodytes_070901_1.jpg/800px-Vipera_ammodytes_070901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VY_32_INOVACE_06_Z67_16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88691565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2.1.2014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Středomořská vegetace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836712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(Středomořská vegetace)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13 -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Str.14 až 18 -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Str.19 až 20 - kvízové otázky z učiva. Dvě nesprávné odpovědi se po kliknutí 	         ztratí se světelným efektem. Při kliknutí na správnou odpověď se</a:t>
            </a:r>
          </a:p>
          <a:p>
            <a:r>
              <a:rPr lang="cs-CZ" dirty="0" smtClean="0">
                <a:latin typeface="Bookman Old Style" pitchFamily="18" charset="0"/>
              </a:rPr>
              <a:t>	        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Str.21 - výpisky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Str.22 - pracovní list. Žáci odpoví na vybrané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Str.23 - pracovní list. (řešení)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95536" y="3789040"/>
            <a:ext cx="8352928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Středomořská vegetace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0"/>
            <a:ext cx="5176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Středomořská vegetace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026" name="Picture 2" descr="Soubor:Koppen World Map C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780928"/>
            <a:ext cx="8784976" cy="38751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476672"/>
            <a:ext cx="934101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Oblast</a:t>
            </a:r>
            <a:r>
              <a:rPr lang="cs-CZ" sz="2400" dirty="0" smtClean="0">
                <a:latin typeface="Bookman Old Style" pitchFamily="18" charset="0"/>
              </a:rPr>
              <a:t> zahrnuje okolí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Středozemního moře</a:t>
            </a:r>
            <a:r>
              <a:rPr lang="cs-CZ" sz="2400" dirty="0" smtClean="0">
                <a:latin typeface="Bookman Old Style" pitchFamily="18" charset="0"/>
              </a:rPr>
              <a:t> a různá místa ve </a:t>
            </a:r>
          </a:p>
          <a:p>
            <a:r>
              <a:rPr lang="cs-CZ" sz="2400" dirty="0" smtClean="0">
                <a:latin typeface="Bookman Old Style" pitchFamily="18" charset="0"/>
              </a:rPr>
              <a:t>světě se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stejným podnebím </a:t>
            </a:r>
            <a:r>
              <a:rPr lang="cs-CZ" sz="2400" dirty="0" smtClean="0">
                <a:latin typeface="Bookman Old Style" pitchFamily="18" charset="0"/>
              </a:rPr>
              <a:t>(subtropickým). Jsou to převážně</a:t>
            </a:r>
          </a:p>
          <a:p>
            <a:r>
              <a:rPr lang="cs-CZ" sz="2400" dirty="0" smtClean="0">
                <a:latin typeface="Bookman Old Style" pitchFamily="18" charset="0"/>
              </a:rPr>
              <a:t>jihozápadní části světadílů (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Kalifornie, střední Chile, jižní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Afrika, jihozápadní Austrálie</a:t>
            </a:r>
            <a:r>
              <a:rPr lang="cs-CZ" sz="2400" dirty="0" smtClean="0">
                <a:latin typeface="Bookman Old Style" pitchFamily="18" charset="0"/>
              </a:rPr>
              <a:t>). Většinou se nachází mezi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30°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až 40° jižní nebo severní zeměpisné šířky</a:t>
            </a:r>
            <a:r>
              <a:rPr lang="cs-CZ" sz="2400" dirty="0" smtClean="0">
                <a:latin typeface="Bookman Old Style" pitchFamily="18" charset="0"/>
              </a:rPr>
              <a:t>. Velice vhodné</a:t>
            </a:r>
          </a:p>
          <a:p>
            <a:r>
              <a:rPr lang="cs-CZ" sz="2400" dirty="0" smtClean="0">
                <a:latin typeface="Bookman Old Style" pitchFamily="18" charset="0"/>
              </a:rPr>
              <a:t>klima, proto se tam lidi usazovali už od starověku.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04664"/>
            <a:ext cx="9468544" cy="82176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Podnebí je subtropické. </a:t>
            </a:r>
            <a:r>
              <a:rPr lang="cs-CZ" sz="2400" dirty="0" smtClean="0">
                <a:latin typeface="Bookman Old Style" pitchFamily="18" charset="0"/>
              </a:rPr>
              <a:t>Teplota ani v zimě neklesá pod 10°C.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 létě </a:t>
            </a:r>
            <a:r>
              <a:rPr lang="cs-CZ" sz="2400" dirty="0" smtClean="0">
                <a:latin typeface="Bookman Old Style" pitchFamily="18" charset="0"/>
              </a:rPr>
              <a:t>sem proudí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suchý a horký vzduch </a:t>
            </a:r>
            <a:r>
              <a:rPr lang="cs-CZ" sz="2400" dirty="0" smtClean="0">
                <a:latin typeface="Bookman Old Style" pitchFamily="18" charset="0"/>
              </a:rPr>
              <a:t>z tropických oblastí,</a:t>
            </a:r>
          </a:p>
          <a:p>
            <a:r>
              <a:rPr lang="cs-CZ" sz="2400" dirty="0" smtClean="0">
                <a:latin typeface="Bookman Old Style" pitchFamily="18" charset="0"/>
              </a:rPr>
              <a:t>proto je horké, suché 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téměř beze srážek. </a:t>
            </a:r>
            <a:r>
              <a:rPr lang="cs-CZ" sz="2400" dirty="0" smtClean="0">
                <a:latin typeface="Bookman Old Style" pitchFamily="18" charset="0"/>
              </a:rPr>
              <a:t>Ideální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podmínky</a:t>
            </a:r>
            <a:r>
              <a:rPr lang="cs-CZ" sz="2400" dirty="0" smtClean="0">
                <a:latin typeface="Bookman Old Style" pitchFamily="18" charset="0"/>
              </a:rPr>
              <a:t> pro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letní rekreaci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Zimy</a:t>
            </a:r>
            <a:r>
              <a:rPr lang="cs-CZ" sz="2400" dirty="0" smtClean="0">
                <a:latin typeface="Bookman Old Style" pitchFamily="18" charset="0"/>
              </a:rPr>
              <a:t> jsou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mírné a krátké</a:t>
            </a:r>
            <a:r>
              <a:rPr lang="cs-CZ" sz="2400" dirty="0" smtClean="0">
                <a:latin typeface="Bookman Old Style" pitchFamily="18" charset="0"/>
              </a:rPr>
              <a:t>. Proto je to </a:t>
            </a:r>
          </a:p>
          <a:p>
            <a:r>
              <a:rPr lang="cs-CZ" sz="2400" dirty="0" smtClean="0">
                <a:latin typeface="Bookman Old Style" pitchFamily="18" charset="0"/>
              </a:rPr>
              <a:t>oblast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vždy zelených lesů </a:t>
            </a:r>
            <a:r>
              <a:rPr lang="cs-CZ" sz="2400" dirty="0" smtClean="0">
                <a:latin typeface="Bookman Old Style" pitchFamily="18" charset="0"/>
              </a:rPr>
              <a:t>(dřeviny na zimu neshazují listí).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Kmen </a:t>
            </a:r>
            <a:r>
              <a:rPr lang="cs-CZ" sz="2400" dirty="0" smtClean="0">
                <a:latin typeface="Bookman Old Style" pitchFamily="18" charset="0"/>
              </a:rPr>
              <a:t>stromů chrání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tlustá kůra </a:t>
            </a:r>
            <a:r>
              <a:rPr lang="cs-CZ" sz="2400" dirty="0" smtClean="0">
                <a:latin typeface="Bookman Old Style" pitchFamily="18" charset="0"/>
              </a:rPr>
              <a:t>(korkový dub). Listy mají </a:t>
            </a:r>
          </a:p>
          <a:p>
            <a:r>
              <a:rPr lang="cs-CZ" sz="2400" dirty="0" smtClean="0">
                <a:latin typeface="Bookman Old Style" pitchFamily="18" charset="0"/>
              </a:rPr>
              <a:t>na povrchu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tvrdou</a:t>
            </a:r>
            <a:r>
              <a:rPr lang="cs-CZ" sz="2400" dirty="0" smtClean="0">
                <a:latin typeface="Bookman Old Style" pitchFamily="18" charset="0"/>
              </a:rPr>
              <a:t> ochrannou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vrstvu,</a:t>
            </a:r>
            <a:r>
              <a:rPr lang="cs-CZ" sz="2400" dirty="0" smtClean="0">
                <a:latin typeface="Bookman Old Style" pitchFamily="18" charset="0"/>
              </a:rPr>
              <a:t> která brání vypařování vody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92D050"/>
                </a:solidFill>
                <a:latin typeface="Bookman Old Style" pitchFamily="18" charset="0"/>
              </a:rPr>
              <a:t>tvrdolistý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 les). Koruny stromů </a:t>
            </a:r>
            <a:r>
              <a:rPr lang="cs-CZ" sz="2400" dirty="0" smtClean="0">
                <a:latin typeface="Bookman Old Style" pitchFamily="18" charset="0"/>
              </a:rPr>
              <a:t>jsou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nízké</a:t>
            </a:r>
            <a:r>
              <a:rPr lang="cs-CZ" sz="2400" dirty="0" smtClean="0">
                <a:latin typeface="Bookman Old Style" pitchFamily="18" charset="0"/>
              </a:rPr>
              <a:t> a s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větvemi </a:t>
            </a:r>
            <a:r>
              <a:rPr lang="cs-CZ" sz="2400" dirty="0" smtClean="0">
                <a:latin typeface="Bookman Old Style" pitchFamily="18" charset="0"/>
              </a:rPr>
              <a:t>rozloženými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do šířky</a:t>
            </a:r>
            <a:r>
              <a:rPr lang="cs-CZ" sz="2400" dirty="0" smtClean="0">
                <a:latin typeface="Bookman Old Style" pitchFamily="18" charset="0"/>
              </a:rPr>
              <a:t>. Od </a:t>
            </a:r>
          </a:p>
          <a:p>
            <a:r>
              <a:rPr lang="cs-CZ" sz="2400" dirty="0" smtClean="0">
                <a:latin typeface="Bookman Old Style" pitchFamily="18" charset="0"/>
              </a:rPr>
              <a:t>starověku </a:t>
            </a:r>
            <a:r>
              <a:rPr lang="cs-CZ" sz="2400" dirty="0" smtClean="0">
                <a:latin typeface="Bookman Old Style" pitchFamily="18" charset="0"/>
              </a:rPr>
              <a:t>byly </a:t>
            </a:r>
            <a:r>
              <a:rPr lang="cs-CZ" sz="2400" dirty="0" smtClean="0">
                <a:latin typeface="Bookman Old Style" pitchFamily="18" charset="0"/>
              </a:rPr>
              <a:t>lesy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káceny (na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stavbu lodí - cedr) </a:t>
            </a:r>
            <a:r>
              <a:rPr lang="cs-CZ" sz="2400" dirty="0" smtClean="0">
                <a:latin typeface="Bookman Old Style" pitchFamily="18" charset="0"/>
              </a:rPr>
              <a:t>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vypalovány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(získání zemědělské půdy). </a:t>
            </a:r>
            <a:r>
              <a:rPr lang="cs-CZ" sz="2400" dirty="0" smtClean="0">
                <a:latin typeface="Bookman Old Style" pitchFamily="18" charset="0"/>
              </a:rPr>
              <a:t>To</a:t>
            </a:r>
          </a:p>
          <a:p>
            <a:r>
              <a:rPr lang="cs-CZ" sz="2400" dirty="0" smtClean="0">
                <a:latin typeface="Bookman Old Style" pitchFamily="18" charset="0"/>
              </a:rPr>
              <a:t>způsobilo, že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deště</a:t>
            </a:r>
            <a:r>
              <a:rPr lang="cs-CZ" sz="2400" dirty="0" smtClean="0">
                <a:latin typeface="Bookman Old Style" pitchFamily="18" charset="0"/>
              </a:rPr>
              <a:t> odplavily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úrodnou část půdy</a:t>
            </a:r>
            <a:r>
              <a:rPr lang="cs-CZ" sz="2400" dirty="0" smtClean="0">
                <a:latin typeface="Bookman Old Style" pitchFamily="18" charset="0"/>
              </a:rPr>
              <a:t>. Lesy </a:t>
            </a:r>
          </a:p>
          <a:p>
            <a:r>
              <a:rPr lang="cs-CZ" sz="2400" dirty="0" smtClean="0">
                <a:latin typeface="Bookman Old Style" pitchFamily="18" charset="0"/>
              </a:rPr>
              <a:t>zmizely </a:t>
            </a:r>
            <a:r>
              <a:rPr lang="cs-CZ" sz="2400" dirty="0" smtClean="0">
                <a:latin typeface="Bookman Old Style" pitchFamily="18" charset="0"/>
              </a:rPr>
              <a:t>a nevyužitelná půda</a:t>
            </a:r>
          </a:p>
          <a:p>
            <a:r>
              <a:rPr lang="cs-CZ" sz="2400" dirty="0" smtClean="0">
                <a:latin typeface="Bookman Old Style" pitchFamily="18" charset="0"/>
              </a:rPr>
              <a:t>zarostla dřevinami (</a:t>
            </a:r>
            <a:r>
              <a:rPr lang="cs-CZ" sz="2400" dirty="0" err="1" smtClean="0">
                <a:latin typeface="Bookman Old Style" pitchFamily="18" charset="0"/>
              </a:rPr>
              <a:t>makchií</a:t>
            </a:r>
            <a:r>
              <a:rPr lang="cs-CZ" sz="2400" dirty="0" smtClean="0">
                <a:latin typeface="Bookman Old Style" pitchFamily="18" charset="0"/>
              </a:rPr>
              <a:t>).</a:t>
            </a:r>
          </a:p>
          <a:p>
            <a:r>
              <a:rPr lang="cs-CZ" sz="2400" dirty="0" err="1" smtClean="0">
                <a:solidFill>
                  <a:srgbClr val="92D050"/>
                </a:solidFill>
                <a:latin typeface="Bookman Old Style" pitchFamily="18" charset="0"/>
              </a:rPr>
              <a:t>Makchie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 = neprostupný keř.</a:t>
            </a:r>
          </a:p>
          <a:p>
            <a:r>
              <a:rPr lang="cs-CZ" sz="2400" dirty="0" smtClean="0">
                <a:latin typeface="Bookman Old Style" pitchFamily="18" charset="0"/>
              </a:rPr>
              <a:t>     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0"/>
            <a:ext cx="3381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Podnebí a 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028" name="Picture 4" descr="Soubor:Gutturu mannu g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3" y="3356992"/>
            <a:ext cx="4283968" cy="30689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436096" y="6519446"/>
            <a:ext cx="28296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makchie</a:t>
            </a:r>
            <a:r>
              <a:rPr lang="cs-CZ" sz="1600" dirty="0" smtClean="0"/>
              <a:t> na stráních Sardinie</a:t>
            </a:r>
            <a:endParaRPr lang="cs-CZ" sz="1600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Rosemary bush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20480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75656" y="6519446"/>
            <a:ext cx="18501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rozmarýn lékařský</a:t>
            </a:r>
            <a:endParaRPr lang="cs-CZ" sz="1600" dirty="0"/>
          </a:p>
        </p:txBody>
      </p:sp>
      <p:pic>
        <p:nvPicPr>
          <p:cNvPr id="19460" name="Picture 4" descr="Soubor:Olivetree 1500yr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188640"/>
            <a:ext cx="4248472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860032" y="3212976"/>
            <a:ext cx="40527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olivovník evropský – stáří 1500 let (Řecko)</a:t>
            </a:r>
            <a:endParaRPr lang="cs-CZ" sz="1600" dirty="0"/>
          </a:p>
        </p:txBody>
      </p:sp>
      <p:pic>
        <p:nvPicPr>
          <p:cNvPr id="19464" name="Picture 8" descr="Soubor:Chamaerops humilis (Zingaro)015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573016"/>
            <a:ext cx="4355976" cy="29523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96136" y="6519446"/>
            <a:ext cx="21579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žumara nízká (Sicílie)</a:t>
            </a:r>
            <a:endParaRPr lang="cs-CZ" sz="1600" dirty="0"/>
          </a:p>
        </p:txBody>
      </p:sp>
      <p:pic>
        <p:nvPicPr>
          <p:cNvPr id="19466" name="Picture 10" descr="Soubor:Cedrus libani by Line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188640"/>
            <a:ext cx="2304256" cy="302433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79512" y="3212976"/>
            <a:ext cx="43652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  cedr libanonský              na vlajce Libanonu</a:t>
            </a:r>
            <a:endParaRPr lang="cs-CZ" sz="1600" dirty="0"/>
          </a:p>
        </p:txBody>
      </p:sp>
      <p:pic>
        <p:nvPicPr>
          <p:cNvPr id="19468" name="Picture 12" descr="Soubor:Flag of Lebanon.sv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6" y="188640"/>
            <a:ext cx="2088232" cy="30243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KorkeichePortugal199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07633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63688" y="6519446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korkový dub</a:t>
            </a:r>
            <a:endParaRPr lang="cs-CZ" sz="1600" dirty="0"/>
          </a:p>
        </p:txBody>
      </p:sp>
      <p:pic>
        <p:nvPicPr>
          <p:cNvPr id="4" name="Picture 6" descr="Soubor:Laurus azoric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4320480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3212976"/>
            <a:ext cx="16433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vavřín ušlechtilý</a:t>
            </a:r>
            <a:endParaRPr lang="cs-CZ" sz="1600" dirty="0"/>
          </a:p>
        </p:txBody>
      </p:sp>
      <p:pic>
        <p:nvPicPr>
          <p:cNvPr id="20482" name="Picture 2" descr="Soubor:Laurier-spic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188640"/>
            <a:ext cx="4320479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00192" y="3212976"/>
            <a:ext cx="12554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bobkový list</a:t>
            </a:r>
            <a:endParaRPr lang="cs-CZ" sz="1600" dirty="0"/>
          </a:p>
        </p:txBody>
      </p:sp>
      <p:pic>
        <p:nvPicPr>
          <p:cNvPr id="20484" name="Picture 4" descr="Soubor:Quercus suber aka cork oak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99992" y="3573016"/>
            <a:ext cx="2232249" cy="2952328"/>
          </a:xfrm>
          <a:prstGeom prst="rect">
            <a:avLst/>
          </a:prstGeom>
          <a:noFill/>
        </p:spPr>
      </p:pic>
      <p:pic>
        <p:nvPicPr>
          <p:cNvPr id="20486" name="Picture 6" descr="Soubor:ChampagneCorksLarge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67737" y="3573016"/>
            <a:ext cx="2196751" cy="29523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64088" y="6519446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kůra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6519446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špunty</a:t>
            </a:r>
            <a:endParaRPr lang="cs-CZ" sz="1600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3169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Původní krajinu </a:t>
            </a:r>
            <a:r>
              <a:rPr lang="cs-CZ" sz="2400" dirty="0" err="1" smtClean="0">
                <a:latin typeface="Bookman Old Style" pitchFamily="18" charset="0"/>
              </a:rPr>
              <a:t>tvrdolistých</a:t>
            </a:r>
            <a:r>
              <a:rPr lang="cs-CZ" sz="2400" dirty="0" smtClean="0">
                <a:latin typeface="Bookman Old Style" pitchFamily="18" charset="0"/>
              </a:rPr>
              <a:t> lesů už v oblasti Středomoří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nenajdeme.</a:t>
            </a:r>
            <a:r>
              <a:rPr lang="cs-CZ" sz="2400" dirty="0" smtClean="0">
                <a:latin typeface="Bookman Old Style" pitchFamily="18" charset="0"/>
              </a:rPr>
              <a:t> V současnosti se zde pěstuje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subtropické ovoce </a:t>
            </a:r>
          </a:p>
          <a:p>
            <a:r>
              <a:rPr lang="cs-CZ" sz="2400" dirty="0" smtClean="0">
                <a:latin typeface="Bookman Old Style" pitchFamily="18" charset="0"/>
              </a:rPr>
              <a:t>(pomeranče, mandarinky, citrony, grepy, kiwi, fíky, hroznové</a:t>
            </a:r>
          </a:p>
          <a:p>
            <a:r>
              <a:rPr lang="cs-CZ" sz="2400" dirty="0" smtClean="0">
                <a:latin typeface="Bookman Old Style" pitchFamily="18" charset="0"/>
              </a:rPr>
              <a:t>víno…) nebo tradiční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užitkové rostliny </a:t>
            </a:r>
            <a:r>
              <a:rPr lang="cs-CZ" sz="2400" dirty="0" smtClean="0">
                <a:latin typeface="Bookman Old Style" pitchFamily="18" charset="0"/>
              </a:rPr>
              <a:t>(olivy, pistácie…).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Olivy</a:t>
            </a:r>
            <a:r>
              <a:rPr lang="cs-CZ" sz="2400" dirty="0" smtClean="0">
                <a:latin typeface="Bookman Old Style" pitchFamily="18" charset="0"/>
              </a:rPr>
              <a:t> jsou nejvyužívanější plodinou (olej, pochutina…).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1506" name="Picture 2" descr="Soubor:Owoce Grejpfru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916832"/>
            <a:ext cx="4392488" cy="46085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6519446"/>
            <a:ext cx="26292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grapefruit – strom a plody</a:t>
            </a:r>
            <a:endParaRPr lang="cs-CZ" sz="1600" dirty="0"/>
          </a:p>
        </p:txBody>
      </p:sp>
      <p:pic>
        <p:nvPicPr>
          <p:cNvPr id="21508" name="Picture 4" descr="Soubor:Citrus collag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916832"/>
            <a:ext cx="4346848" cy="46085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6519446"/>
            <a:ext cx="43316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pomerančovník        květ grapefruitu a limetky</a:t>
            </a:r>
            <a:endParaRPr lang="cs-CZ" sz="1600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Clare Valley Cabernet Sauvigno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01008"/>
            <a:ext cx="5256584" cy="3050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6519446"/>
            <a:ext cx="4105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hroznové víno </a:t>
            </a:r>
            <a:r>
              <a:rPr lang="cs-CZ" sz="1600" dirty="0" err="1" smtClean="0"/>
              <a:t>Cabernet</a:t>
            </a:r>
            <a:r>
              <a:rPr lang="cs-CZ" sz="1600" dirty="0" smtClean="0"/>
              <a:t> </a:t>
            </a:r>
            <a:r>
              <a:rPr lang="cs-CZ" sz="1600" dirty="0" err="1" smtClean="0"/>
              <a:t>Sauvignon</a:t>
            </a:r>
            <a:r>
              <a:rPr lang="cs-CZ" sz="1600" dirty="0" smtClean="0"/>
              <a:t> - plody</a:t>
            </a:r>
            <a:endParaRPr lang="cs-CZ" sz="1600" dirty="0"/>
          </a:p>
        </p:txBody>
      </p:sp>
      <p:pic>
        <p:nvPicPr>
          <p:cNvPr id="23556" name="Picture 4" descr="Soubor:Italian Caberne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3501008"/>
            <a:ext cx="3384376" cy="30507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22120" y="6519446"/>
            <a:ext cx="3879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stolové víno </a:t>
            </a:r>
            <a:r>
              <a:rPr lang="cs-CZ" sz="1600" dirty="0" err="1" smtClean="0"/>
              <a:t>Cabernet</a:t>
            </a:r>
            <a:r>
              <a:rPr lang="cs-CZ" sz="1600" dirty="0" smtClean="0"/>
              <a:t> </a:t>
            </a:r>
            <a:r>
              <a:rPr lang="cs-CZ" sz="1600" dirty="0" err="1" smtClean="0"/>
              <a:t>Sauvignon</a:t>
            </a:r>
            <a:r>
              <a:rPr lang="cs-CZ" sz="1600" dirty="0" smtClean="0"/>
              <a:t> - Itálie</a:t>
            </a:r>
            <a:endParaRPr lang="cs-CZ" sz="1600" dirty="0"/>
          </a:p>
        </p:txBody>
      </p:sp>
      <p:pic>
        <p:nvPicPr>
          <p:cNvPr id="23558" name="Picture 6" descr="Soubor:Pistacio vera Kerman 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3384376" cy="29786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3140968"/>
            <a:ext cx="22028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pistácie – zrající plody</a:t>
            </a:r>
            <a:endParaRPr lang="cs-CZ" sz="1600" dirty="0"/>
          </a:p>
        </p:txBody>
      </p:sp>
      <p:pic>
        <p:nvPicPr>
          <p:cNvPr id="23560" name="Picture 8" descr="Soubor:Kiwi Fruit Orchard n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35896" y="188640"/>
            <a:ext cx="3024336" cy="2952328"/>
          </a:xfrm>
          <a:prstGeom prst="rect">
            <a:avLst/>
          </a:prstGeom>
          <a:noFill/>
        </p:spPr>
      </p:pic>
      <p:pic>
        <p:nvPicPr>
          <p:cNvPr id="23562" name="Picture 10" descr="Soubor:Kiwi (Actinidia chinensis) 1 Luc Viatour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67736" y="188641"/>
            <a:ext cx="2196752" cy="29523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44008" y="3140968"/>
            <a:ext cx="9813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keře kiwi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3140968"/>
            <a:ext cx="6735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plody</a:t>
            </a:r>
            <a:endParaRPr lang="cs-CZ" sz="16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Gorges du Verdon Goat-Rove-brown 0255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836712"/>
            <a:ext cx="4142234" cy="56886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00192" y="6519446"/>
            <a:ext cx="1348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koza domácí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188640"/>
            <a:ext cx="1491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764704"/>
            <a:ext cx="495360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savci</a:t>
            </a:r>
            <a:r>
              <a:rPr lang="cs-CZ" sz="2400" dirty="0" smtClean="0">
                <a:latin typeface="Bookman Old Style" pitchFamily="18" charset="0"/>
              </a:rPr>
              <a:t> – kozy, ovce, mufloni…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plazi</a:t>
            </a:r>
            <a:r>
              <a:rPr lang="cs-CZ" sz="2400" dirty="0" smtClean="0">
                <a:latin typeface="Bookman Old Style" pitchFamily="18" charset="0"/>
              </a:rPr>
              <a:t> – hadi, ještěrky…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obojživelníci</a:t>
            </a:r>
            <a:r>
              <a:rPr lang="cs-CZ" sz="2400" dirty="0" smtClean="0">
                <a:latin typeface="Bookman Old Style" pitchFamily="18" charset="0"/>
              </a:rPr>
              <a:t> – želvy, žáby…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hmyz</a:t>
            </a:r>
            <a:r>
              <a:rPr lang="cs-CZ" sz="2400" dirty="0" smtClean="0">
                <a:latin typeface="Bookman Old Style" pitchFamily="18" charset="0"/>
              </a:rPr>
              <a:t> – cikády, mouchy, vosy…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ptáci</a:t>
            </a:r>
            <a:r>
              <a:rPr lang="cs-CZ" sz="2400" dirty="0" smtClean="0">
                <a:latin typeface="Bookman Old Style" pitchFamily="18" charset="0"/>
              </a:rPr>
              <a:t> – pelikáni, rackové, čápi…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4580" name="Picture 4" descr="Soubor:Mufló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924944"/>
            <a:ext cx="4536504" cy="36004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6519446"/>
            <a:ext cx="43380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muflon evropský – předek krátkoocasých ovcí</a:t>
            </a:r>
            <a:endParaRPr lang="cs-CZ" sz="1600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Equus asinus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88640"/>
            <a:ext cx="4032448" cy="6336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444208" y="6525344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osel domácí</a:t>
            </a:r>
            <a:endParaRPr lang="cs-CZ" sz="1600" dirty="0"/>
          </a:p>
        </p:txBody>
      </p:sp>
      <p:pic>
        <p:nvPicPr>
          <p:cNvPr id="25604" name="Picture 4" descr="File:Tibicen linne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73016"/>
            <a:ext cx="4536504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6519446"/>
            <a:ext cx="7761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cikáda</a:t>
            </a:r>
            <a:endParaRPr lang="cs-CZ" sz="1600" dirty="0"/>
          </a:p>
        </p:txBody>
      </p:sp>
      <p:pic>
        <p:nvPicPr>
          <p:cNvPr id="25606" name="Picture 6" descr="Soubor:ViperaDSCF8246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88640"/>
            <a:ext cx="4536504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3212976"/>
            <a:ext cx="39693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zmije růžkatá – nejjedovatější had Evropy</a:t>
            </a:r>
            <a:endParaRPr lang="cs-CZ" sz="16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Pelican 499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3" y="3429000"/>
            <a:ext cx="4320480" cy="30963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91680" y="6519446"/>
            <a:ext cx="14478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pelikán hnědý</a:t>
            </a:r>
            <a:endParaRPr lang="cs-CZ" sz="1600" dirty="0"/>
          </a:p>
        </p:txBody>
      </p:sp>
      <p:pic>
        <p:nvPicPr>
          <p:cNvPr id="27652" name="Picture 4" descr="Soubor:Nabeulensis sarda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429000"/>
            <a:ext cx="4320480" cy="30963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12160" y="6519446"/>
            <a:ext cx="17219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želva žlutohnědá</a:t>
            </a:r>
            <a:endParaRPr lang="cs-CZ" sz="1600" dirty="0"/>
          </a:p>
        </p:txBody>
      </p:sp>
      <p:pic>
        <p:nvPicPr>
          <p:cNvPr id="27654" name="Picture 6" descr="Soubor:Frog žába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188640"/>
            <a:ext cx="4320480" cy="28803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08104" y="3068960"/>
            <a:ext cx="27270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styl plavání ropuchy obecné</a:t>
            </a:r>
            <a:endParaRPr lang="cs-CZ" sz="1600" dirty="0"/>
          </a:p>
        </p:txBody>
      </p:sp>
      <p:pic>
        <p:nvPicPr>
          <p:cNvPr id="27656" name="Picture 8" descr="Soubor:Black-headed Gull-Mindaugas Urbonas-10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4320480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47664" y="3068960"/>
            <a:ext cx="16674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racek chechtavý</a:t>
            </a:r>
            <a:endParaRPr lang="cs-CZ" sz="16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3174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Cestovní ruch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0" name="Picture 2" descr="Soubor:Canal Grande Panorama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21088"/>
            <a:ext cx="8784976" cy="23042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87824" y="6519446"/>
            <a:ext cx="32752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Canal</a:t>
            </a:r>
            <a:r>
              <a:rPr lang="cs-CZ" sz="1600" dirty="0" smtClean="0"/>
              <a:t> Grande v Benátkách (Itálie)</a:t>
            </a:r>
            <a:endParaRPr lang="cs-CZ" sz="1600" dirty="0"/>
          </a:p>
        </p:txBody>
      </p:sp>
      <p:pic>
        <p:nvPicPr>
          <p:cNvPr id="32774" name="Picture 6" descr="Soubor:Noční Dubrovní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268760"/>
            <a:ext cx="4320480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3933056"/>
            <a:ext cx="37545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Dubrovník – noční pohled (Chorvatsko)</a:t>
            </a:r>
            <a:endParaRPr lang="cs-CZ" sz="1600" dirty="0"/>
          </a:p>
        </p:txBody>
      </p:sp>
      <p:pic>
        <p:nvPicPr>
          <p:cNvPr id="32776" name="Picture 8" descr="Soubor:ViewofNaplesBa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268760"/>
            <a:ext cx="4320480" cy="27363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92080" y="3933056"/>
            <a:ext cx="29881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neapolský záliv a Vesuv (Itálie)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04664"/>
            <a:ext cx="91117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Oblast Středomoří je nejčastějším cílem letních dovolených.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Čeští turisté nejvíc navštěvují Chorvatsko. 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7710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Strom, ze kterého se vyrábí špunty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836712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KORKOVÝBUK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836712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KORKOVÝ DUB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836712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KORKOVÝ CEDR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Soubor:Quercus suber algarv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76872"/>
            <a:ext cx="8784976" cy="44188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13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Zvíře, které je pokládáno za předka ovcí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OSEL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372200" y="90872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MUFLON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90872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KOZA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0722" name="Picture 2" descr="Soubor:Mouflon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8784976" cy="44718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7733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Nejvyužívanější plodina Středomoří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836712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OLIVY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31840" y="836712"/>
            <a:ext cx="2880320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POMERANČ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836712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KIWI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9698" name="Picture 2" descr="Soubor:Olea europaea g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6552728" cy="4481340"/>
          </a:xfrm>
          <a:prstGeom prst="rect">
            <a:avLst/>
          </a:prstGeom>
          <a:noFill/>
        </p:spPr>
      </p:pic>
      <p:pic>
        <p:nvPicPr>
          <p:cNvPr id="29700" name="Picture 4" descr="Soubor:Italian olive oil 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204864"/>
            <a:ext cx="2160240" cy="44644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88640"/>
            <a:ext cx="5739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Nejjedovatější had Evropy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836712"/>
            <a:ext cx="2592288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ZMIJE OBECNÁ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836712"/>
            <a:ext cx="2592288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ZMIJE RŮŽKATÁ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836712"/>
            <a:ext cx="2592288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ZMIJE ČERNÁ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8674" name="Picture 2" descr="Soubor:Vipera ammodytes 070901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20888"/>
            <a:ext cx="8784976" cy="42710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rka fal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8784976" cy="432047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188640"/>
            <a:ext cx="80393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Nejčastější cíl dovolených pro Čechy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08104" y="836712"/>
            <a:ext cx="345638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CHORVATSKO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43808" y="836712"/>
            <a:ext cx="244827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ITÁLIE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836712"/>
            <a:ext cx="244827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ŘECKO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6519446"/>
            <a:ext cx="15520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vodopády </a:t>
            </a:r>
            <a:r>
              <a:rPr lang="cs-CZ" sz="1600" dirty="0" err="1" smtClean="0"/>
              <a:t>Krka</a:t>
            </a:r>
            <a:endParaRPr lang="cs-CZ" sz="1600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549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 se nazýval les v oblasti Středomoří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980728"/>
            <a:ext cx="32403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MĚKKOLISTÝ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980728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LISTNATÝ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047656" y="980728"/>
            <a:ext cx="30963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TVRDOLISTÝ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276872"/>
            <a:ext cx="840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Jaké koření dostaneme z listů vavřínu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3068960"/>
            <a:ext cx="2592288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BOBKOVÝ LIST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03848" y="3068960"/>
            <a:ext cx="2592288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BABKOVÝ LIST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372200" y="3068960"/>
            <a:ext cx="2592288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DĚDKOVÝ LIST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581128"/>
            <a:ext cx="7457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Který strom je na vlajce Libanonu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5445224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MAKCHIE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28184" y="5445224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BOROVICE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91880" y="5445224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CEDR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 tmFilter="0,0; .5, 0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 tmFilter="0,0; .5, 0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 tmFilter="0,0; .5, 0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 tmFilter="0,0; .5, 0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 tmFilter="0,0; .5, 0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87824" y="980728"/>
            <a:ext cx="3456384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SUBTROPICKÉ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8443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Podnebí typické pro oblast Středomoří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516216" y="980728"/>
            <a:ext cx="262778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TROPICKÉ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0" y="980728"/>
            <a:ext cx="291581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ROVNÍKOVÉ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897" y="2348880"/>
            <a:ext cx="885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Neprostupný porost v oblasti Středomoří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328498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AKÁCIE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328498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TRNÍ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2200" y="328498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MAKCHIE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7840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Jaké jsou zimy v oblasti Středomoří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1520" y="5445224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 KRÁTKÉ A MÍRNÉ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444208" y="5445224"/>
            <a:ext cx="2448272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 DLOUHÉ A MÍRNÉ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03848" y="5445224"/>
            <a:ext cx="2736304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  STUDENÉ A KRÁTKÉ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 tmFilter="0,0; .5, 0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 tmFilter="0,0; .5, 0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 tmFilter="0,0; .5, 0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 tmFilter="0,0; .5, 0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764704"/>
            <a:ext cx="5176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Středomořská vegetace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484784"/>
            <a:ext cx="9273693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(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Středomoří, Kalifornie, střed. Chile, již. Afrika, JZ Austrálie</a:t>
            </a:r>
            <a:r>
              <a:rPr lang="cs-CZ" sz="2400" dirty="0" smtClean="0">
                <a:latin typeface="Bookman Old Style" pitchFamily="18" charset="0"/>
              </a:rPr>
              <a:t>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Podnebí</a:t>
            </a:r>
            <a:r>
              <a:rPr lang="cs-CZ" sz="2400" dirty="0" smtClean="0">
                <a:latin typeface="Bookman Old Style" pitchFamily="18" charset="0"/>
              </a:rPr>
              <a:t> – subtropické	 zima – mírná a krátká</a:t>
            </a:r>
          </a:p>
          <a:p>
            <a:r>
              <a:rPr lang="cs-CZ" sz="2400" dirty="0" smtClean="0">
                <a:latin typeface="Bookman Old Style" pitchFamily="18" charset="0"/>
              </a:rPr>
              <a:t>			          léto – teplé, suché a dlouhé</a:t>
            </a:r>
          </a:p>
          <a:p>
            <a:r>
              <a:rPr lang="cs-CZ" sz="2400" dirty="0" smtClean="0">
                <a:latin typeface="Bookman Old Style" pitchFamily="18" charset="0"/>
              </a:rPr>
              <a:t>	      ideální pro lidi = častý cíl dovolených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err="1" smtClean="0">
                <a:latin typeface="Bookman Old Style" pitchFamily="18" charset="0"/>
              </a:rPr>
              <a:t>tvrdolisté</a:t>
            </a:r>
            <a:r>
              <a:rPr lang="cs-CZ" sz="2400" dirty="0" smtClean="0">
                <a:latin typeface="Bookman Old Style" pitchFamily="18" charset="0"/>
              </a:rPr>
              <a:t> rostliny (cedr, korkový dub, olivovník,</a:t>
            </a:r>
          </a:p>
          <a:p>
            <a:r>
              <a:rPr lang="cs-CZ" sz="2400" dirty="0" smtClean="0">
                <a:latin typeface="Bookman Old Style" pitchFamily="18" charset="0"/>
              </a:rPr>
              <a:t>	  vavřín, rozmarýn, </a:t>
            </a:r>
            <a:r>
              <a:rPr lang="cs-CZ" sz="2400" dirty="0" err="1" smtClean="0">
                <a:latin typeface="Bookman Old Style" pitchFamily="18" charset="0"/>
              </a:rPr>
              <a:t>makchie</a:t>
            </a:r>
            <a:r>
              <a:rPr lang="cs-CZ" sz="2400" dirty="0" smtClean="0">
                <a:latin typeface="Bookman Old Style" pitchFamily="18" charset="0"/>
              </a:rPr>
              <a:t>, žumara…</a:t>
            </a:r>
          </a:p>
          <a:p>
            <a:r>
              <a:rPr lang="cs-CZ" sz="2400" dirty="0" smtClean="0">
                <a:latin typeface="Bookman Old Style" pitchFamily="18" charset="0"/>
              </a:rPr>
              <a:t>	  subtropické ovoce – citrusy, fíky, kiwi, hroznové víno</a:t>
            </a:r>
          </a:p>
          <a:p>
            <a:r>
              <a:rPr lang="cs-CZ" sz="2400" dirty="0" smtClean="0">
                <a:latin typeface="Bookman Old Style" pitchFamily="18" charset="0"/>
              </a:rPr>
              <a:t>	  užitkové rostliny – pistácie, olivy 		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mufloni, želvy, žáby, hadi, cikády, osli, kozy, ovce, </a:t>
            </a:r>
          </a:p>
          <a:p>
            <a:r>
              <a:rPr lang="cs-CZ" sz="2400" dirty="0" smtClean="0">
                <a:latin typeface="Bookman Old Style" pitchFamily="18" charset="0"/>
              </a:rPr>
              <a:t>	    racek, pelikán …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latin typeface="Bookman Old Style" pitchFamily="18" charset="0"/>
              </a:rPr>
              <a:t> – turistický ruch</a:t>
            </a:r>
          </a:p>
          <a:p>
            <a:r>
              <a:rPr lang="cs-CZ" sz="2400" dirty="0" smtClean="0">
                <a:latin typeface="Bookman Old Style" pitchFamily="18" charset="0"/>
              </a:rPr>
              <a:t>  		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tři oblasti, kde je stejné klima jako v Středomoří.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2.  Co bylo příčinou zničení </a:t>
            </a:r>
            <a:r>
              <a:rPr lang="cs-CZ" sz="2400" dirty="0" err="1" smtClean="0">
                <a:latin typeface="Bookman Old Style" pitchFamily="18" charset="0"/>
              </a:rPr>
              <a:t>tvrdolistých</a:t>
            </a:r>
            <a:r>
              <a:rPr lang="cs-CZ" sz="2400" dirty="0" smtClean="0">
                <a:latin typeface="Bookman Old Style" pitchFamily="18" charset="0"/>
              </a:rPr>
              <a:t> lesů?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Jak vypadají koruny stromů v oblasti Středomoří?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Hmyz, který je slyšet v oblasti Středomoří. 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dva savce z oblasti Středomoří.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dva ptáky z oblasti Středomoří.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Co se pěstuje v současnosti v oblasti Středomoří.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8.  Důležitou součástí ekonomiky států z oblasti Středomoří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je … .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207970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tři oblasti, kde je stejné klima jako v Středomoří.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(Kalifornie, Chile, jihozápadní Austrálie, jižní Afrika…)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2.  Co bylo příčinou zničení </a:t>
            </a:r>
            <a:r>
              <a:rPr lang="cs-CZ" sz="2400" dirty="0" err="1" smtClean="0">
                <a:latin typeface="Bookman Old Style" pitchFamily="18" charset="0"/>
              </a:rPr>
              <a:t>tvrdolistých</a:t>
            </a:r>
            <a:r>
              <a:rPr lang="cs-CZ" sz="2400" dirty="0" smtClean="0">
                <a:latin typeface="Bookman Old Style" pitchFamily="18" charset="0"/>
              </a:rPr>
              <a:t> lesů?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(kácení na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stavbu lodí a vypalování k získání polí)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Jak vypadají koruny stromů v oblasti Středomoří?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(nízké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a s větvemi rozloženými do šířky)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Hmyz, který je slyšet v oblasti Středomoří.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(cikáda)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dva savce z oblasti Středomoří.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(muflon,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osel, ovce, koza…)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dva ptáky z oblasti Středomoří.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(racek,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čáp, pelikán…)</a:t>
            </a: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Co se pěstuje v současnosti v oblasti Středomoří.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(olivy,</a:t>
            </a: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pistácie, citrusy, fíky…)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8.  Důležitou součástí ekonomiky států z oblasti Středomoří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je … 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(cestovní ruch)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404664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http://upload.wikimedia.org/wikipedia/commons/thumb/9/9c/Koppen_World_Map_C.png/800px-Koppen_World_Map_C.png</a:t>
            </a:r>
            <a:r>
              <a:rPr lang="cs-CZ" dirty="0" smtClean="0"/>
              <a:t>mapa </a:t>
            </a:r>
            <a:r>
              <a:rPr lang="cs-CZ" dirty="0" smtClean="0">
                <a:hlinkClick r:id="rId3"/>
              </a:rPr>
              <a:t>http://upload.wikimedia.org/wikipedia/commons/thumb/f/f0/Gutturu_mannu_g3.jpg/800px-Gutturu_mannu_g3.jpg</a:t>
            </a:r>
            <a:r>
              <a:rPr lang="cs-CZ" dirty="0" smtClean="0"/>
              <a:t>makchie</a:t>
            </a:r>
          </a:p>
          <a:p>
            <a:r>
              <a:rPr lang="cs-CZ" dirty="0" smtClean="0">
                <a:hlinkClick r:id="rId4"/>
              </a:rPr>
              <a:t>http://upload.wikimedia.org/wikipedia/commons/thumb/9/92/Rosemary_bush.jpg/800px-Rosemary_bush.jpg</a:t>
            </a:r>
            <a:r>
              <a:rPr lang="cs-CZ" dirty="0" smtClean="0"/>
              <a:t>rozmarýn </a:t>
            </a:r>
            <a:r>
              <a:rPr lang="cs-CZ" dirty="0" smtClean="0">
                <a:hlinkClick r:id="rId5"/>
              </a:rPr>
              <a:t>http://upload.wikimedia.org/wikipedia/commons/1/1f/Olivetree_1500yrs.jpg</a:t>
            </a:r>
            <a:r>
              <a:rPr lang="cs-CZ" dirty="0" smtClean="0"/>
              <a:t>olivovník</a:t>
            </a:r>
            <a:r>
              <a:rPr lang="cs-CZ" dirty="0" smtClean="0">
                <a:hlinkClick r:id="rId6"/>
              </a:rPr>
              <a:t> http://upload.wikimedia.org/wikipedia/commons/thumb/3/32/Chamaerops_humilis_%28Zingaro%29015.jpg/800px-Chamaerops_humilis_%28Zingaro%29015.jpg</a:t>
            </a:r>
            <a:r>
              <a:rPr lang="cs-CZ" dirty="0" smtClean="0"/>
              <a:t>žumara</a:t>
            </a:r>
            <a:r>
              <a:rPr lang="cs-CZ" dirty="0" smtClean="0">
                <a:hlinkClick r:id="rId6"/>
              </a:rPr>
              <a:t> http://upload.wikimedia.org/wikipedia/commons/thumb/a/af/Cedrus_libani_by_Line1.jpg/450px-Cedrus_libani_by_Line1.jpg</a:t>
            </a:r>
            <a:r>
              <a:rPr lang="cs-CZ" dirty="0" smtClean="0"/>
              <a:t>cedr</a:t>
            </a:r>
            <a:r>
              <a:rPr lang="cs-CZ" dirty="0" smtClean="0">
                <a:hlinkClick r:id="rId6"/>
              </a:rPr>
              <a:t> http://upload.wikimedia.org/wikipedia/commons/thumb/5/59/Flag_of_Lebanon.svg/750px-Flag_of_Lebanon.svg.png</a:t>
            </a:r>
            <a:r>
              <a:rPr lang="cs-CZ" dirty="0" smtClean="0"/>
              <a:t>vlajka </a:t>
            </a:r>
          </a:p>
          <a:p>
            <a:r>
              <a:rPr lang="cs-CZ" dirty="0" smtClean="0">
                <a:hlinkClick r:id="rId6"/>
              </a:rPr>
              <a:t>http://upload.wikimedia.org/wikipedia/commons/thumb/d/d9/Laurus_azorica.jpg/800px-Laurus_azorica.jpg</a:t>
            </a:r>
            <a:r>
              <a:rPr lang="cs-CZ" dirty="0" smtClean="0"/>
              <a:t>vavřín</a:t>
            </a:r>
            <a:r>
              <a:rPr lang="cs-CZ" dirty="0" smtClean="0">
                <a:hlinkClick r:id="rId7"/>
              </a:rPr>
              <a:t> http://upload.wikimedia.org/wikipedia/commons/thumb/f/f5/KorkeichePortugal1994.jpg/800px-KorkeichePortugal1994.jpg</a:t>
            </a:r>
            <a:r>
              <a:rPr lang="cs-CZ" dirty="0" smtClean="0"/>
              <a:t>korkovýdub </a:t>
            </a:r>
            <a:r>
              <a:rPr lang="cs-CZ" dirty="0" smtClean="0">
                <a:hlinkClick r:id="rId8"/>
              </a:rPr>
              <a:t>http://upload.wikimedia.org/wikipedia/commons/thumb/f/fa/Laurier-spice.jpg/739px-Laurier-spice.jpg</a:t>
            </a:r>
            <a:r>
              <a:rPr lang="cs-CZ" dirty="0" smtClean="0"/>
              <a:t>bobkovýlist </a:t>
            </a:r>
            <a:r>
              <a:rPr lang="cs-CZ" dirty="0" smtClean="0">
                <a:hlinkClick r:id="rId9"/>
              </a:rPr>
              <a:t>http://upload.wikimedia.org/wikipedia/commons/thumb/b/b8/Quercus_suber_aka_cork_oak.jpg/397px-Quercus_suber_aka_cork_oak.jpg</a:t>
            </a:r>
            <a:r>
              <a:rPr lang="cs-CZ" dirty="0" smtClean="0"/>
              <a:t>kůra</a:t>
            </a:r>
            <a:r>
              <a:rPr lang="cs-CZ" dirty="0" smtClean="0">
                <a:hlinkClick r:id="rId10"/>
              </a:rPr>
              <a:t> http://upload.wikimedia.org/wikipedia/commons/thumb/7/77/ChampagneCorksLarge.jpg/769px-ChampagneCorksLarge.jpg</a:t>
            </a:r>
            <a:r>
              <a:rPr lang="cs-CZ" dirty="0" smtClean="0"/>
              <a:t>špunty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http://upload.wikimedia.org/wikipedia/commons/thumb/8/8e/Owoce_Grejpfrut.jpg/600px-Owoce_Grejpfrut.jpg</a:t>
            </a:r>
            <a:r>
              <a:rPr lang="cs-CZ" dirty="0" smtClean="0"/>
              <a:t>grapefruit </a:t>
            </a:r>
            <a:r>
              <a:rPr lang="cs-CZ" dirty="0" smtClean="0">
                <a:hlinkClick r:id="rId3"/>
              </a:rPr>
              <a:t>http://upload.wikimedia.org/wikipedia/commons/thumb/2/29/Citrus_collage.png/600px-Citrus_collage.png</a:t>
            </a:r>
            <a:r>
              <a:rPr lang="cs-CZ" dirty="0" smtClean="0"/>
              <a:t>pomerančovníklimetkakvět </a:t>
            </a:r>
            <a:r>
              <a:rPr lang="cs-CZ" dirty="0" smtClean="0">
                <a:hlinkClick r:id="rId4"/>
              </a:rPr>
              <a:t>http://upload.wikimedia.org/wikipedia/commons/a/a4/Clare_Valley_Cabernet_Sauvignon.jpg</a:t>
            </a:r>
            <a:r>
              <a:rPr lang="cs-CZ" dirty="0" smtClean="0"/>
              <a:t>hroznovévíno </a:t>
            </a:r>
            <a:r>
              <a:rPr lang="cs-CZ" dirty="0" smtClean="0">
                <a:hlinkClick r:id="rId5"/>
              </a:rPr>
              <a:t>http://upload.wikimedia.org/wikipedia/commons/thumb/d/da/Italian_Cabernet.jpg/450px-Italian_Cabernet.jpg</a:t>
            </a:r>
            <a:r>
              <a:rPr lang="cs-CZ" dirty="0" smtClean="0"/>
              <a:t>stolovévíno </a:t>
            </a:r>
            <a:r>
              <a:rPr lang="cs-CZ" dirty="0" smtClean="0">
                <a:hlinkClick r:id="rId6"/>
              </a:rPr>
              <a:t>http://upload.wikimedia.org/wikipedia/commons/thumb/6/6a/Pistacio_vera_Kerman_2.jpg/614px-Pistacio_vera_Kerman_2.jpg</a:t>
            </a:r>
            <a:r>
              <a:rPr lang="cs-CZ" dirty="0" smtClean="0"/>
              <a:t>pistácie </a:t>
            </a:r>
            <a:r>
              <a:rPr lang="cs-CZ" dirty="0" smtClean="0">
                <a:hlinkClick r:id="rId7"/>
              </a:rPr>
              <a:t>http://upload.wikimedia.org/wikipedia/commons/thumb/4/40/Kiwi_Fruit_Orchard_n.jpg/800px-Kiwi_Fruit_Orchard_n.jpg</a:t>
            </a:r>
            <a:r>
              <a:rPr lang="cs-CZ" dirty="0" smtClean="0"/>
              <a:t>keřkiwi </a:t>
            </a:r>
            <a:r>
              <a:rPr lang="cs-CZ" dirty="0" smtClean="0">
                <a:hlinkClick r:id="rId8"/>
              </a:rPr>
              <a:t>http://upload.wikimedia.org/wikipedia/commons/thumb/b/b8/Kiwi_%28Actinidia_chinensis%29_1_Luc_Viatour.jpg/800px-Kiwi_%28Actinidia_chinensis%29_1_Luc_Viatour.jpg</a:t>
            </a:r>
            <a:r>
              <a:rPr lang="cs-CZ" dirty="0" smtClean="0"/>
              <a:t>plodykiwi </a:t>
            </a:r>
            <a:r>
              <a:rPr lang="cs-CZ" dirty="0" smtClean="0">
                <a:hlinkClick r:id="rId9"/>
              </a:rPr>
              <a:t>http://upload.wikimedia.org/wikipedia/commons/thumb/4/4b/Gorges_du_Verdon_Goat-Rove-brown_0255-1.jpg/450px-Gorges_du_Verdon_Goat-Rove-brown_0255-1.jpg</a:t>
            </a:r>
            <a:r>
              <a:rPr lang="cs-CZ" dirty="0" smtClean="0"/>
              <a:t>koza </a:t>
            </a:r>
            <a:r>
              <a:rPr lang="cs-CZ" dirty="0" smtClean="0">
                <a:hlinkClick r:id="rId10"/>
              </a:rPr>
              <a:t>http://upload.wikimedia.org/wikipedia/commons/thumb/5/52/Mufl%C3%B3n.jpg/582px-Mufl%C3%B3n.jpg</a:t>
            </a:r>
            <a:r>
              <a:rPr lang="cs-CZ" dirty="0" smtClean="0"/>
              <a:t>muflon </a:t>
            </a:r>
            <a:r>
              <a:rPr lang="cs-CZ" dirty="0" smtClean="0">
                <a:hlinkClick r:id="rId11"/>
              </a:rPr>
              <a:t>http://upload.wikimedia.org/wikipedia/commons/thumb/f/f3/Equus_asinus_1.jpg/404px-Equus_asinus_1.jpg</a:t>
            </a:r>
            <a:r>
              <a:rPr lang="cs-CZ" dirty="0" smtClean="0"/>
              <a:t>osel </a:t>
            </a:r>
            <a:r>
              <a:rPr lang="cs-CZ" dirty="0" smtClean="0">
                <a:hlinkClick r:id="rId12"/>
              </a:rPr>
              <a:t>http://upload.wikimedia.org/wikipedia/commons/thumb/f/fb/Tibicen_linnei.jpg/669px-Tibicen_linnei.jpg</a:t>
            </a:r>
            <a:r>
              <a:rPr lang="cs-CZ" dirty="0" smtClean="0"/>
              <a:t>cikáda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103412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http://upload.wikimedia.org/wikipedia/commons/thumb/c/c1/ViperaDSCF8246a.JPG/800px-ViperaDSCF8246a.JPG</a:t>
            </a:r>
            <a:r>
              <a:rPr lang="cs-CZ" dirty="0" smtClean="0"/>
              <a:t>zmije </a:t>
            </a:r>
          </a:p>
          <a:p>
            <a:r>
              <a:rPr lang="cs-CZ" dirty="0" smtClean="0">
                <a:hlinkClick r:id="rId3"/>
              </a:rPr>
              <a:t>http://upload.wikimedia.org/wikipedia/commons/thumb/2/27/Pelican_4995.jpg/495px-Pelican_4995.jpg</a:t>
            </a:r>
            <a:r>
              <a:rPr lang="cs-CZ" dirty="0" smtClean="0"/>
              <a:t>pelikán </a:t>
            </a:r>
            <a:r>
              <a:rPr lang="cs-CZ" dirty="0" smtClean="0">
                <a:hlinkClick r:id="rId4"/>
              </a:rPr>
              <a:t>http://upload.wikimedia.org/wikipedia/commons/5/57/Nabeulensis_sarda1.JPG</a:t>
            </a:r>
            <a:r>
              <a:rPr lang="cs-CZ" dirty="0" smtClean="0"/>
              <a:t>želva </a:t>
            </a:r>
            <a:r>
              <a:rPr lang="cs-CZ" dirty="0" smtClean="0">
                <a:hlinkClick r:id="rId5"/>
              </a:rPr>
              <a:t>http://upload.wikimedia.org/wikipedia/commons/b/be/Frog_%C5%BE%C3%A1ba.gif</a:t>
            </a:r>
            <a:r>
              <a:rPr lang="cs-CZ" dirty="0" smtClean="0"/>
              <a:t>styl </a:t>
            </a:r>
            <a:r>
              <a:rPr lang="cs-CZ" dirty="0" smtClean="0">
                <a:hlinkClick r:id="rId6"/>
              </a:rPr>
              <a:t>http://upload.wikimedia.org/wikipedia/commons/thumb/9/94/Black-headed_Gull-Mindaugas_Urbonas-10.jpg/800px-Black-headed_Gull-Mindaugas_Urbonas-10.jpg</a:t>
            </a:r>
            <a:r>
              <a:rPr lang="cs-CZ" dirty="0" smtClean="0"/>
              <a:t>racek </a:t>
            </a:r>
          </a:p>
          <a:p>
            <a:r>
              <a:rPr lang="cs-CZ" dirty="0" smtClean="0">
                <a:hlinkClick r:id="rId7"/>
              </a:rPr>
              <a:t>http://upload.wikimedia.org/wikipedia/commons/thumb/e/ef/Canal_Grande_Panorama2.jpg/800px-Canal_Grande_Panorama2.jpg</a:t>
            </a:r>
            <a:r>
              <a:rPr lang="cs-CZ" dirty="0" smtClean="0"/>
              <a:t>Benátky</a:t>
            </a:r>
          </a:p>
          <a:p>
            <a:r>
              <a:rPr lang="cs-CZ" dirty="0" smtClean="0">
                <a:hlinkClick r:id="rId8"/>
              </a:rPr>
              <a:t>http://upload.wikimedia.org/wikipedia/commons/2/20/No%C4%8Dn%C3%AD_Dubrovn%C3%ADk.jpg</a:t>
            </a:r>
            <a:r>
              <a:rPr lang="cs-CZ" dirty="0" smtClean="0"/>
              <a:t>Dubrovník</a:t>
            </a:r>
          </a:p>
          <a:p>
            <a:r>
              <a:rPr lang="cs-CZ" dirty="0" smtClean="0">
                <a:hlinkClick r:id="rId9"/>
              </a:rPr>
              <a:t>http://upload.wikimedia.org/wikipedia/commons/e/e7/ViewofNaplesBay.jpg</a:t>
            </a:r>
            <a:r>
              <a:rPr lang="cs-CZ" dirty="0" smtClean="0"/>
              <a:t>NeapolVesuv </a:t>
            </a:r>
          </a:p>
          <a:p>
            <a:r>
              <a:rPr lang="cs-CZ" dirty="0" smtClean="0">
                <a:hlinkClick r:id="rId10"/>
              </a:rPr>
              <a:t>http://upload.wikimedia.org/wikipedia/commons/thumb/c/cb/Quercus_suber_algarve.jpg/800px-Quercus_suber_algarve.jpg</a:t>
            </a:r>
            <a:r>
              <a:rPr lang="cs-CZ" dirty="0" smtClean="0"/>
              <a:t>korkovýdub  </a:t>
            </a:r>
            <a:r>
              <a:rPr lang="cs-CZ" dirty="0" smtClean="0">
                <a:hlinkClick r:id="rId11"/>
              </a:rPr>
              <a:t>http://upload.wikimedia.org/wikipedia/commons/thumb/7/74/Mouflon_2.jpg/800px-Mouflon_2.jpg</a:t>
            </a:r>
            <a:r>
              <a:rPr lang="cs-CZ" dirty="0" smtClean="0"/>
              <a:t>muflon </a:t>
            </a:r>
            <a:r>
              <a:rPr lang="cs-CZ" dirty="0" smtClean="0">
                <a:hlinkClick r:id="rId12"/>
              </a:rPr>
              <a:t>http://upload.wikimedia.org/wikipedia/commons/thumb/0/08/Olea_europaea_g2.jpg/800px-Olea_europaea_g2.jpg</a:t>
            </a:r>
            <a:r>
              <a:rPr lang="cs-CZ" dirty="0" smtClean="0"/>
              <a:t>olivy </a:t>
            </a:r>
            <a:r>
              <a:rPr lang="cs-CZ" dirty="0" smtClean="0">
                <a:hlinkClick r:id="rId13"/>
              </a:rPr>
              <a:t>http://upload.wikimedia.org/wikipedia/commons/thumb/e/e9/Italian_olive_oil_2007.jpg/185px-Italian_olive_oil_2007.jpg</a:t>
            </a:r>
            <a:r>
              <a:rPr lang="cs-CZ" dirty="0" smtClean="0"/>
              <a:t>olivovýolej </a:t>
            </a:r>
            <a:r>
              <a:rPr lang="cs-CZ" dirty="0" smtClean="0">
                <a:hlinkClick r:id="rId14"/>
              </a:rPr>
              <a:t>http://upload.wikimedia.org/wikipedia/commons/thumb/8/82/Vipera_ammodytes_070901_1.jpg/800px-Vipera_ammodytes_070901_1.jpg</a:t>
            </a:r>
            <a:r>
              <a:rPr lang="cs-CZ" dirty="0" smtClean="0"/>
              <a:t>zmije </a:t>
            </a:r>
            <a:r>
              <a:rPr lang="cs-CZ" dirty="0" smtClean="0">
                <a:hlinkClick r:id="rId15"/>
              </a:rPr>
              <a:t>http://upload.wikimedia.org/wikipedia/commons/6/69/Krka_falls.jpg</a:t>
            </a:r>
            <a:r>
              <a:rPr lang="cs-CZ" dirty="0" smtClean="0"/>
              <a:t>vodopádyKrka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1245</TotalTime>
  <Words>773</Words>
  <Application>Microsoft Office PowerPoint</Application>
  <PresentationFormat>Předvádění na obrazovce (4:3)</PresentationFormat>
  <Paragraphs>234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130</cp:revision>
  <dcterms:created xsi:type="dcterms:W3CDTF">2014-01-01T20:42:52Z</dcterms:created>
  <dcterms:modified xsi:type="dcterms:W3CDTF">2014-08-26T10:17:24Z</dcterms:modified>
</cp:coreProperties>
</file>