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4" r:id="rId7"/>
    <p:sldId id="265" r:id="rId8"/>
    <p:sldId id="267" r:id="rId9"/>
    <p:sldId id="269" r:id="rId10"/>
    <p:sldId id="268" r:id="rId11"/>
    <p:sldId id="270" r:id="rId12"/>
    <p:sldId id="272" r:id="rId13"/>
    <p:sldId id="273" r:id="rId14"/>
    <p:sldId id="283" r:id="rId15"/>
    <p:sldId id="274" r:id="rId16"/>
    <p:sldId id="275" r:id="rId17"/>
    <p:sldId id="278" r:id="rId18"/>
    <p:sldId id="279" r:id="rId19"/>
    <p:sldId id="280" r:id="rId20"/>
    <p:sldId id="282" r:id="rId21"/>
    <p:sldId id="277" r:id="rId22"/>
    <p:sldId id="281" r:id="rId23"/>
    <p:sldId id="285" r:id="rId24"/>
    <p:sldId id="284" r:id="rId25"/>
    <p:sldId id="263" r:id="rId26"/>
    <p:sldId id="266" r:id="rId27"/>
    <p:sldId id="271" r:id="rId28"/>
    <p:sldId id="276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97" autoAdjust="0"/>
    <p:restoredTop sz="94660"/>
  </p:normalViewPr>
  <p:slideViewPr>
    <p:cSldViewPr>
      <p:cViewPr>
        <p:scale>
          <a:sx n="100" d="100"/>
          <a:sy n="100" d="100"/>
        </p:scale>
        <p:origin x="-168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6D8F-72ED-4575-A9FE-621A42D8A99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311E-808A-4FCA-8074-2EF4D21BC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6D8F-72ED-4575-A9FE-621A42D8A99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311E-808A-4FCA-8074-2EF4D21BC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6D8F-72ED-4575-A9FE-621A42D8A99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311E-808A-4FCA-8074-2EF4D21BC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6D8F-72ED-4575-A9FE-621A42D8A99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311E-808A-4FCA-8074-2EF4D21BC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6D8F-72ED-4575-A9FE-621A42D8A99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311E-808A-4FCA-8074-2EF4D21BC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6D8F-72ED-4575-A9FE-621A42D8A99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29D311E-808A-4FCA-8074-2EF4D21BC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6D8F-72ED-4575-A9FE-621A42D8A99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311E-808A-4FCA-8074-2EF4D21BC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6D8F-72ED-4575-A9FE-621A42D8A99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29D311E-808A-4FCA-8074-2EF4D21BC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BBD6D8F-72ED-4575-A9FE-621A42D8A99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311E-808A-4FCA-8074-2EF4D21BC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6D8F-72ED-4575-A9FE-621A42D8A99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311E-808A-4FCA-8074-2EF4D21BC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6D8F-72ED-4575-A9FE-621A42D8A99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311E-808A-4FCA-8074-2EF4D21BC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BBD6D8F-72ED-4575-A9FE-621A42D8A99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29D311E-808A-4FCA-8074-2EF4D21BC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5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7" Type="http://schemas.openxmlformats.org/officeDocument/2006/relationships/image" Target="../media/image8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audio" Target="../media/audio6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audio" Target="../media/audio3.wav"/><Relationship Id="rId7" Type="http://schemas.openxmlformats.org/officeDocument/2006/relationships/image" Target="../media/image10.jpe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audio" Target="../media/audio9.wav"/><Relationship Id="rId4" Type="http://schemas.openxmlformats.org/officeDocument/2006/relationships/audio" Target="../media/audio8.wav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7.wav"/><Relationship Id="rId7" Type="http://schemas.openxmlformats.org/officeDocument/2006/relationships/image" Target="../media/image15.jpeg"/><Relationship Id="rId2" Type="http://schemas.openxmlformats.org/officeDocument/2006/relationships/audio" Target="../media/audio10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8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audio" Target="../media/audio3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21.jpe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audio" Target="../media/audio12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audio" Target="../media/audio3.wav"/><Relationship Id="rId7" Type="http://schemas.openxmlformats.org/officeDocument/2006/relationships/image" Target="../media/image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audio" Target="../media/audio7.wav"/><Relationship Id="rId4" Type="http://schemas.openxmlformats.org/officeDocument/2006/relationships/audio" Target="../media/audio6.wav"/><Relationship Id="rId9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audio" Target="../media/audio11.wav"/><Relationship Id="rId7" Type="http://schemas.openxmlformats.org/officeDocument/2006/relationships/image" Target="../media/image28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audio" Target="../media/audio6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3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audio" Target="../media/audio9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4/Dust-storm-Texas-1935.png/800px-Dust-storm-Texas-1935.png" TargetMode="External"/><Relationship Id="rId3" Type="http://schemas.openxmlformats.org/officeDocument/2006/relationships/hyperlink" Target="http://upload.wikimedia.org/wikipedia/commons/thumb/c/c1/Mojave_Rainbow2.jpg/403px-Mojave_Rainbow2.jpg" TargetMode="External"/><Relationship Id="rId7" Type="http://schemas.openxmlformats.org/officeDocument/2006/relationships/hyperlink" Target="http://upload.wikimedia.org/wikipedia/commons/thumb/6/6f/Mondsichelsee-01.JPG/800px-Mondsichelsee-01.JPG" TargetMode="External"/><Relationship Id="rId2" Type="http://schemas.openxmlformats.org/officeDocument/2006/relationships/hyperlink" Target="http://upload.wikimedia.org/wikipedia/commons/thumb/7/7b/Vegetation-no-legend.PNG/800px-Vegetation-no-legend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8/81/NachalParan1.jpg/800px-NachalParan1.jpg" TargetMode="External"/><Relationship Id="rId11" Type="http://schemas.openxmlformats.org/officeDocument/2006/relationships/hyperlink" Target="http://upload.wikimedia.org/wikipedia/commons/thumb/4/41/Vallee_fertile_du_Nil_a_Louxor.jpg/800px-Vallee_fertile_du_Nil_a_Louxor.jpg" TargetMode="External"/><Relationship Id="rId5" Type="http://schemas.openxmlformats.org/officeDocument/2006/relationships/hyperlink" Target="http://upload.wikimedia.org/wikipedia/commons/thumb/0/09/Desert_-_Inner_Mongolia_edit.jpg/800px-Desert_-_Inner_Mongolia_edit.jpg" TargetMode="External"/><Relationship Id="rId10" Type="http://schemas.openxmlformats.org/officeDocument/2006/relationships/hyperlink" Target="http://upload.wikimedia.org/wikipedia/commons/d/de/Nile_River_and_delta_from_orbit.jpg" TargetMode="External"/><Relationship Id="rId4" Type="http://schemas.openxmlformats.org/officeDocument/2006/relationships/hyperlink" Target="http://upload.wikimedia.org/wikipedia/commons/thumb/8/8f/Libya_4983_Tadrart_Acacus_Luca_Galuzzi_2007.jpg/800px-Libya_4983_Tadrart_Acacus_Luca_Galuzzi_2007.jpg" TargetMode="External"/><Relationship Id="rId9" Type="http://schemas.openxmlformats.org/officeDocument/2006/relationships/hyperlink" Target="http://upload.wikimedia.org/wikipedia/commons/f/ff/Dune_7_in_the_Namib_Desert.jpe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f/f5/Moringa-ovalifolia.jpg/450px-Moringa-ovalifolia.jpg" TargetMode="External"/><Relationship Id="rId3" Type="http://schemas.openxmlformats.org/officeDocument/2006/relationships/hyperlink" Target="http://upload.wikimedia.org/wikipedia/commons/thumb/8/8f/Welwitschia.jpg/800px-Welwitschia.jpg" TargetMode="External"/><Relationship Id="rId7" Type="http://schemas.openxmlformats.org/officeDocument/2006/relationships/hyperlink" Target="http://upload.wikimedia.org/wikipedia/commons/thumb/4/44/2005.11.08_083_Cactus_PN_Pan_de_Az%C3%BAcar_Chile.jpg/800px-2005.11.08_083_Cactus_PN_Pan_de_Az%C3%BAcar_Chile.jpg" TargetMode="External"/><Relationship Id="rId2" Type="http://schemas.openxmlformats.org/officeDocument/2006/relationships/hyperlink" Target="http://upload.wikimedia.org/wikipedia/commons/thumb/8/8b/Faiyum_Oasis_by_Zorbey_Tun%C3%A7er.jpg/800px-Faiyum_Oasis_by_Zorbey_Tun%C3%A7e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5/50/Fouquieria_splendens_Organ_Pipe_Cactus_NM.jpg/450px-Fouquieria_splendens_Organ_Pipe_Cactus_NM.jpg" TargetMode="External"/><Relationship Id="rId11" Type="http://schemas.openxmlformats.org/officeDocument/2006/relationships/hyperlink" Target="http://upload.wikimedia.org/wikipedia/commons/7/77/SCORPIO_MAURUS_PALMATUS.jpg" TargetMode="External"/><Relationship Id="rId5" Type="http://schemas.openxmlformats.org/officeDocument/2006/relationships/hyperlink" Target="http://upload.wikimedia.org/wikipedia/commons/thumb/3/34/Wild_wild_cacti_02.jpg/800px-Wild_wild_cacti_02.jpg" TargetMode="External"/><Relationship Id="rId10" Type="http://schemas.openxmlformats.org/officeDocument/2006/relationships/hyperlink" Target="http://upload.wikimedia.org/wikipedia/commons/thumb/3/3c/%D0%A1%D0%B5%D1%80%D1%8B%D0%B9_%D0%B2%D0%B0%D1%80%D0%B0%D0%BD.JPG/800px-%D0%A1%D0%B5%D1%80%D1%8B%D0%B9_%D0%B2%D0%B0%D1%80%D0%B0%D0%BD.JPG" TargetMode="External"/><Relationship Id="rId4" Type="http://schemas.openxmlformats.org/officeDocument/2006/relationships/hyperlink" Target="http://upload.wikimedia.org/wikipedia/commons/thumb/7/77/Joshua_Tree_in_Joshua_Tree_National_Park.jpg/398px-Joshua_Tree_in_Joshua_Tree_National_Park.jpg" TargetMode="External"/><Relationship Id="rId9" Type="http://schemas.openxmlformats.org/officeDocument/2006/relationships/hyperlink" Target="http://upload.wikimedia.org/wikipedia/commons/thumb/0/0e/Fennec_Fox_@_Africa_Alive,_Lowestoft_3.jpg/800px-Fennec_Fox_@_Africa_Alive,_Lowestoft_3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4/Parahyaena_brunnea_3.jpg" TargetMode="External"/><Relationship Id="rId13" Type="http://schemas.openxmlformats.org/officeDocument/2006/relationships/hyperlink" Target="http://upload.wikimedia.org/wikipedia/commons/thumb/f/f5/Oasis_in_Libya.jpg/800px-Oasis_in_Libya.jpg" TargetMode="External"/><Relationship Id="rId3" Type="http://schemas.openxmlformats.org/officeDocument/2006/relationships/hyperlink" Target="http://upload.wikimedia.org/wikipedia/commons/thumb/a/a3/KhongorynElsCamels.jpg/800px-KhongorynElsCamels.jpg" TargetMode="External"/><Relationship Id="rId7" Type="http://schemas.openxmlformats.org/officeDocument/2006/relationships/hyperlink" Target="http://upload.wikimedia.org/wikipedia/commons/3/3c/Golden_Jackal_sa02.jpg" TargetMode="External"/><Relationship Id="rId12" Type="http://schemas.openxmlformats.org/officeDocument/2006/relationships/hyperlink" Target="http://upload.wikimedia.org/wikipedia/commons/thumb/a/a4/Bosjesmannendorp.JPG/800px-Bosjesmannendorp.JPGk&#345;ov&#225;ci" TargetMode="External"/><Relationship Id="rId2" Type="http://schemas.openxmlformats.org/officeDocument/2006/relationships/hyperlink" Target="http://upload.wikimedia.org/wikipedia/commons/thumb/4/4b/Dromedare.jpg/800px-Dromedar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f/ff/Solifugae_2005_Mongolia_Gobi_Desert.JPG/794px-Solifugae_2005_Mongolia_Gobi_Desert.JPG" TargetMode="External"/><Relationship Id="rId11" Type="http://schemas.openxmlformats.org/officeDocument/2006/relationships/hyperlink" Target="http://upload.wikimedia.org/wikipedia/commons/thumb/5/5b/Maroc_Atlas_Imlil_Luc_Viatour_4.jpg/800px-Maroc_Atlas_Imlil_Luc_Viatour_4.jpg" TargetMode="External"/><Relationship Id="rId5" Type="http://schemas.openxmlformats.org/officeDocument/2006/relationships/hyperlink" Target="http://upload.wikimedia.org/wikipedia/commons/thumb/f/fe/Fierce_Snake-Oxyuranus_microlepidotus.jpg/800px-Fierce_Snake-Oxyuranus_microlepidotus.jpg" TargetMode="External"/><Relationship Id="rId10" Type="http://schemas.openxmlformats.org/officeDocument/2006/relationships/hyperlink" Target="http://upload.wikimedia.org/wikipedia/commons/thumb/9/9a/Mali1974-151_hg.jpg/800px-Mali1974-151_hg.jpg" TargetMode="External"/><Relationship Id="rId4" Type="http://schemas.openxmlformats.org/officeDocument/2006/relationships/hyperlink" Target="http://upload.wikimedia.org/wikipedia/commons/b/b2/AddaxP2.jpg" TargetMode="External"/><Relationship Id="rId9" Type="http://schemas.openxmlformats.org/officeDocument/2006/relationships/hyperlink" Target="http://upload.wikimedia.org/wikipedia/commons/thumb/8/8a/Cape_Hyrax_Mt_Kenya_2.JPG/800px-Cape_Hyrax_Mt_Kenya_2.JPG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e/Draa_River_.jpg/800px-Draa_River_.jpg" TargetMode="External"/><Relationship Id="rId7" Type="http://schemas.openxmlformats.org/officeDocument/2006/relationships/hyperlink" Target="http://upload.wikimedia.org/wikipedia/commons/thumb/b/b4/Mauritanie_-_Adrar2.jpg/800px-Mauritanie_-_Adrar2.jpg" TargetMode="External"/><Relationship Id="rId2" Type="http://schemas.openxmlformats.org/officeDocument/2006/relationships/hyperlink" Target="http://upload.wikimedia.org/wikipedia/commons/thumb/4/43/07._Camel_Profile,_near_Silverton,_NSW,_07.07.2007.jpg/487px-07._Camel_Profile,_near_Silverton,_NSW,_07.07.2007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0/0c/Welwitschia_mirabilis(2).jpg/800px-Welwitschia_mirabilis(2).jpg" TargetMode="External"/><Relationship Id="rId5" Type="http://schemas.openxmlformats.org/officeDocument/2006/relationships/hyperlink" Target="http://upload.wikimedia.org/wikipedia/commons/thumb/5/5d/Yucca_decipiens.jpg/480px-Yucca_decipiens.jpg" TargetMode="External"/><Relationship Id="rId4" Type="http://schemas.openxmlformats.org/officeDocument/2006/relationships/hyperlink" Target="http://upload.wikimedia.org/wikipedia/commons/thumb/7/7a/Wadi_al_mujib.JPG/800px-Wadi_al_muji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47664" y="260648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71600" y="1844824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VY_32_INOVACE_06_Z67_17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43813637"/>
              </p:ext>
            </p:extLst>
          </p:nvPr>
        </p:nvGraphicFramePr>
        <p:xfrm>
          <a:off x="467544" y="2708920"/>
          <a:ext cx="8208912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60519"/>
                <a:gridCol w="5448393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14.1.2014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Tematická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Přírodní oblasti Země – Pouště a polopouště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1919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Anotace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764704"/>
            <a:ext cx="91440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Bookman Old Style" pitchFamily="18" charset="0"/>
              </a:rPr>
              <a:t>Prezentace obsahuje učivo jedné vyučovací hodiny – Přírodní oblasti Země </a:t>
            </a:r>
          </a:p>
          <a:p>
            <a:r>
              <a:rPr lang="cs-CZ" dirty="0" smtClean="0">
                <a:latin typeface="Bookman Old Style" pitchFamily="18" charset="0"/>
              </a:rPr>
              <a:t>						     (Pouště a polopouště)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Str.4 až 13 -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  efektem.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 14 – mapa pouští.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Str.15 až 20 - kvízové otázky.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         světelným efektem. Při kliknutí na správnou odpověď se zvýrazní </a:t>
            </a:r>
          </a:p>
          <a:p>
            <a:r>
              <a:rPr lang="cs-CZ" dirty="0" smtClean="0">
                <a:latin typeface="Bookman Old Style" pitchFamily="18" charset="0"/>
              </a:rPr>
              <a:t>	         pole a objeví se fotky se světelným i zvukovým efektem.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Str.21 až 22 - kvízové otázky z učiva. Dvě nesprávné odpovědi se po kliknutí 	         ztratí se světelným efektem. Při kliknutí na správnou odpověď se</a:t>
            </a:r>
          </a:p>
          <a:p>
            <a:r>
              <a:rPr lang="cs-CZ" dirty="0" smtClean="0">
                <a:latin typeface="Bookman Old Style" pitchFamily="18" charset="0"/>
              </a:rPr>
              <a:t>	         změní barva pole a ozve se zvukový efekt.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 23 - výpisky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Str.24 - pracovní list. Žáci doplní na slepou mapu vybrané pouště světa.</a:t>
            </a:r>
          </a:p>
          <a:p>
            <a:endParaRPr lang="cs-CZ" dirty="0" smtClean="0"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35696" y="332656"/>
            <a:ext cx="5472608" cy="316835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  <a:latin typeface="Bookman Old Style" pitchFamily="18" charset="0"/>
              </a:rPr>
              <a:t>Přírodní oblasti Země</a:t>
            </a:r>
            <a:endParaRPr lang="cs-CZ" sz="7200" b="1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1115616" y="3789040"/>
            <a:ext cx="6912768" cy="273630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  <a:latin typeface="Bookman Old Style" pitchFamily="18" charset="0"/>
              </a:rPr>
              <a:t>Pouště a polopouště</a:t>
            </a:r>
            <a:endParaRPr lang="cs-CZ" sz="6000" b="1" dirty="0">
              <a:solidFill>
                <a:schemeClr val="accent3">
                  <a:lumMod val="50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cut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0"/>
            <a:ext cx="55996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POUŠTĚ A POLOPOUŠTĚ 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04664"/>
            <a:ext cx="931376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Jsou to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neúrodné oblasti s nedostatkem vody </a:t>
            </a:r>
            <a:r>
              <a:rPr lang="cs-CZ" sz="2400" dirty="0" smtClean="0">
                <a:latin typeface="Bookman Old Style" pitchFamily="18" charset="0"/>
              </a:rPr>
              <a:t>(srážky - do </a:t>
            </a:r>
          </a:p>
          <a:p>
            <a:r>
              <a:rPr lang="cs-CZ" sz="2400" dirty="0" smtClean="0">
                <a:latin typeface="Bookman Old Style" pitchFamily="18" charset="0"/>
              </a:rPr>
              <a:t>250 mm ročně).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V tropickém a subtropickém pásu </a:t>
            </a:r>
            <a:r>
              <a:rPr lang="cs-CZ" sz="2400" dirty="0" smtClean="0">
                <a:latin typeface="Bookman Old Style" pitchFamily="18" charset="0"/>
              </a:rPr>
              <a:t>se </a:t>
            </a:r>
          </a:p>
          <a:p>
            <a:r>
              <a:rPr lang="cs-CZ" sz="2400" dirty="0" smtClean="0">
                <a:latin typeface="Bookman Old Style" pitchFamily="18" charset="0"/>
              </a:rPr>
              <a:t>vyskytují především v oblastech kolem obratníků (raka a</a:t>
            </a:r>
          </a:p>
          <a:p>
            <a:r>
              <a:rPr lang="cs-CZ" sz="2400" dirty="0" smtClean="0">
                <a:latin typeface="Bookman Old Style" pitchFamily="18" charset="0"/>
              </a:rPr>
              <a:t>kozoroha) –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horké pouště. V mírném pásu </a:t>
            </a:r>
            <a:r>
              <a:rPr lang="cs-CZ" sz="2400" dirty="0" smtClean="0">
                <a:latin typeface="Bookman Old Style" pitchFamily="18" charset="0"/>
              </a:rPr>
              <a:t>se vyskytují</a:t>
            </a:r>
          </a:p>
          <a:p>
            <a:r>
              <a:rPr lang="cs-CZ" sz="2400" dirty="0" smtClean="0">
                <a:latin typeface="Bookman Old Style" pitchFamily="18" charset="0"/>
              </a:rPr>
              <a:t>pouště ve vnitrozemí kontinentů a v oblastech, kde hory  </a:t>
            </a:r>
          </a:p>
          <a:p>
            <a:r>
              <a:rPr lang="cs-CZ" sz="2400" dirty="0" smtClean="0">
                <a:latin typeface="Bookman Old Style" pitchFamily="18" charset="0"/>
              </a:rPr>
              <a:t>brání přísunu srážek –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chladné pouště. </a:t>
            </a:r>
            <a:r>
              <a:rPr lang="cs-CZ" sz="2400" dirty="0" smtClean="0">
                <a:latin typeface="Bookman Old Style" pitchFamily="18" charset="0"/>
              </a:rPr>
              <a:t>Dále je dělíme podle </a:t>
            </a:r>
          </a:p>
          <a:p>
            <a:r>
              <a:rPr lang="cs-CZ" sz="2400" dirty="0" smtClean="0">
                <a:latin typeface="Bookman Old Style" pitchFamily="18" charset="0"/>
              </a:rPr>
              <a:t>povrchu na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kamenité, štěrkovité a písečné. Polopouště</a:t>
            </a:r>
            <a:r>
              <a:rPr lang="cs-CZ" sz="2400" dirty="0" smtClean="0">
                <a:latin typeface="Bookman Old Style" pitchFamily="18" charset="0"/>
              </a:rPr>
              <a:t> jsou</a:t>
            </a:r>
          </a:p>
          <a:p>
            <a:r>
              <a:rPr lang="cs-CZ" sz="2400" dirty="0" smtClean="0">
                <a:latin typeface="Bookman Old Style" pitchFamily="18" charset="0"/>
              </a:rPr>
              <a:t>oblasti mezi pouštěmi a savanou (250 – 400 mm ročně).</a:t>
            </a:r>
          </a:p>
          <a:p>
            <a:r>
              <a:rPr lang="cs-CZ" sz="2400" dirty="0" smtClean="0">
                <a:latin typeface="Bookman Old Style" pitchFamily="18" charset="0"/>
              </a:rPr>
              <a:t>  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3" name="Picture 2" descr="https://www.email.cz/download/i/AJ_Keo5hy6_pmj4FlhxPnkbmIrin4MO8eWJZvTSDDnWKLswVXXamqZuuHfAnuqn8gsY1CHw/aa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429000"/>
            <a:ext cx="8784976" cy="3429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Mojave Rainbow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1556792"/>
            <a:ext cx="4032448" cy="498539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436096" y="6519446"/>
            <a:ext cx="32031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Mohavská</a:t>
            </a:r>
            <a:r>
              <a:rPr lang="cs-CZ" sz="1600" dirty="0" smtClean="0"/>
              <a:t> kamenitá poušť (USA)</a:t>
            </a:r>
            <a:endParaRPr lang="cs-CZ" sz="1600" dirty="0"/>
          </a:p>
        </p:txBody>
      </p:sp>
      <p:pic>
        <p:nvPicPr>
          <p:cNvPr id="18436" name="Picture 4" descr="Soubor:Libya 4983 Tadrart Acacus Luca Galuzzi 200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836712"/>
            <a:ext cx="4608512" cy="266429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3501008"/>
            <a:ext cx="49087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Sahara (Afrika) – prolínání písečné a kamenité části</a:t>
            </a:r>
            <a:endParaRPr lang="cs-CZ" sz="1600" dirty="0"/>
          </a:p>
        </p:txBody>
      </p:sp>
      <p:pic>
        <p:nvPicPr>
          <p:cNvPr id="18438" name="Picture 6" descr="Soubor:Desert - Inner Mongolia edit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861048"/>
            <a:ext cx="4608512" cy="26642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6519446"/>
            <a:ext cx="51251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Gobi (Asie) – netypická písečná část (jen 3% povrchu)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0"/>
            <a:ext cx="928491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Když se řekne poušť, většina lidí si představí písečnou pláň.</a:t>
            </a:r>
          </a:p>
          <a:p>
            <a:r>
              <a:rPr lang="cs-CZ" sz="2400" dirty="0" smtClean="0">
                <a:latin typeface="Bookman Old Style" pitchFamily="18" charset="0"/>
              </a:rPr>
              <a:t>Ve skutečnosti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povrch pouští </a:t>
            </a:r>
            <a:r>
              <a:rPr lang="cs-CZ" sz="2400" dirty="0" smtClean="0">
                <a:latin typeface="Bookman Old Style" pitchFamily="18" charset="0"/>
              </a:rPr>
              <a:t>tvoří většinou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kámen a štěrk.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					  Písek </a:t>
            </a:r>
            <a:r>
              <a:rPr lang="cs-CZ" sz="2400" dirty="0" smtClean="0">
                <a:latin typeface="Bookman Old Style" pitchFamily="18" charset="0"/>
              </a:rPr>
              <a:t>tvoří povrch pouští jen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					  </a:t>
            </a:r>
            <a:r>
              <a:rPr lang="cs-CZ" sz="2400" dirty="0" smtClean="0">
                <a:latin typeface="Bookman Old Style" pitchFamily="18" charset="0"/>
              </a:rPr>
              <a:t>z 15 %.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	 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4851008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Vádí</a:t>
            </a:r>
            <a:r>
              <a:rPr lang="cs-CZ" sz="2400" b="1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suchá koryta řek. Voda </a:t>
            </a:r>
          </a:p>
          <a:p>
            <a:r>
              <a:rPr lang="cs-CZ" sz="2400" dirty="0" smtClean="0">
                <a:latin typeface="Bookman Old Style" pitchFamily="18" charset="0"/>
              </a:rPr>
              <a:t>jimi protéká jen nárazově </a:t>
            </a:r>
          </a:p>
          <a:p>
            <a:r>
              <a:rPr lang="cs-CZ" sz="2400" dirty="0" smtClean="0">
                <a:latin typeface="Bookman Old Style" pitchFamily="18" charset="0"/>
              </a:rPr>
              <a:t>(hlavně po deštích)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Oáza </a:t>
            </a:r>
            <a:r>
              <a:rPr lang="cs-CZ" sz="2400" dirty="0" smtClean="0">
                <a:latin typeface="Bookman Old Style" pitchFamily="18" charset="0"/>
              </a:rPr>
              <a:t>– místo v poušti, kde je </a:t>
            </a:r>
          </a:p>
          <a:p>
            <a:r>
              <a:rPr lang="cs-CZ" sz="2400" dirty="0" smtClean="0">
                <a:latin typeface="Bookman Old Style" pitchFamily="18" charset="0"/>
              </a:rPr>
              <a:t>dostupná voda (jezero, řeka</a:t>
            </a:r>
          </a:p>
          <a:p>
            <a:r>
              <a:rPr lang="cs-CZ" sz="2400" dirty="0" smtClean="0">
                <a:latin typeface="Bookman Old Style" pitchFamily="18" charset="0"/>
              </a:rPr>
              <a:t>studna).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Duna</a:t>
            </a:r>
            <a:r>
              <a:rPr lang="cs-CZ" sz="2400" dirty="0" smtClean="0">
                <a:latin typeface="Bookman Old Style" pitchFamily="18" charset="0"/>
              </a:rPr>
              <a:t> – písečný přesyp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Písečná bouře </a:t>
            </a:r>
            <a:r>
              <a:rPr lang="cs-CZ" sz="2400" dirty="0" smtClean="0">
                <a:latin typeface="Bookman Old Style" pitchFamily="18" charset="0"/>
              </a:rPr>
              <a:t>– atmosférický</a:t>
            </a:r>
          </a:p>
          <a:p>
            <a:r>
              <a:rPr lang="cs-CZ" sz="2400" dirty="0" smtClean="0">
                <a:latin typeface="Bookman Old Style" pitchFamily="18" charset="0"/>
              </a:rPr>
              <a:t>jev, kdy je písek zvedán do </a:t>
            </a:r>
          </a:p>
          <a:p>
            <a:r>
              <a:rPr lang="cs-CZ" sz="2400" dirty="0" smtClean="0">
                <a:latin typeface="Bookman Old Style" pitchFamily="18" charset="0"/>
              </a:rPr>
              <a:t>ovzduší a přemísťován. </a:t>
            </a:r>
          </a:p>
          <a:p>
            <a:r>
              <a:rPr lang="cs-CZ" sz="2400" dirty="0" smtClean="0">
                <a:latin typeface="Bookman Old Style" pitchFamily="18" charset="0"/>
              </a:rPr>
              <a:t>     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19458" name="Picture 2" descr="Soubor:NachalParan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717032"/>
            <a:ext cx="4262327" cy="28083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331640" y="6519446"/>
            <a:ext cx="19976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Nachal</a:t>
            </a:r>
            <a:r>
              <a:rPr lang="cs-CZ" sz="1600" dirty="0" smtClean="0"/>
              <a:t> Paran - vádí</a:t>
            </a:r>
            <a:endParaRPr lang="cs-CZ" sz="1600" dirty="0"/>
          </a:p>
        </p:txBody>
      </p:sp>
      <p:pic>
        <p:nvPicPr>
          <p:cNvPr id="19460" name="Picture 4" descr="Soubor:Mondsichelsee-0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717032"/>
            <a:ext cx="4320480" cy="283505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220072" y="6519446"/>
            <a:ext cx="32339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Tun </a:t>
            </a:r>
            <a:r>
              <a:rPr lang="cs-CZ" sz="1600" dirty="0" err="1" smtClean="0"/>
              <a:t>chuang</a:t>
            </a:r>
            <a:r>
              <a:rPr lang="cs-CZ" sz="1600" dirty="0" smtClean="0"/>
              <a:t> – jezerní oáza (Čína)</a:t>
            </a:r>
            <a:endParaRPr lang="cs-CZ" sz="1600" dirty="0"/>
          </a:p>
        </p:txBody>
      </p:sp>
      <p:pic>
        <p:nvPicPr>
          <p:cNvPr id="19462" name="Picture 6" descr="Soubor:Dust-storm-Texas-1935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188640"/>
            <a:ext cx="4320480" cy="317798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724128" y="3356992"/>
            <a:ext cx="22004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písečná bouře - Texas</a:t>
            </a:r>
            <a:endParaRPr lang="cs-CZ" sz="16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800" decel="100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decel="100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decel="100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Soubor:Dune 7 in the Namib Desert.jpe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88641"/>
            <a:ext cx="4320480" cy="302433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2" y="3212976"/>
            <a:ext cx="44470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nejvyšší písečná duna na světě – poušť </a:t>
            </a:r>
            <a:r>
              <a:rPr lang="cs-CZ" sz="1600" dirty="0" err="1" smtClean="0"/>
              <a:t>Namib</a:t>
            </a:r>
            <a:endParaRPr lang="cs-CZ" sz="1600" dirty="0"/>
          </a:p>
        </p:txBody>
      </p:sp>
      <p:pic>
        <p:nvPicPr>
          <p:cNvPr id="20484" name="Picture 4" descr="Soubor:Nile River and delta from orbit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188640"/>
            <a:ext cx="4320480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148064" y="3212976"/>
            <a:ext cx="32335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říční oáza – Nil (satelitní snímek) </a:t>
            </a:r>
            <a:endParaRPr lang="cs-CZ" sz="1600" dirty="0"/>
          </a:p>
        </p:txBody>
      </p:sp>
      <p:pic>
        <p:nvPicPr>
          <p:cNvPr id="20486" name="Picture 6" descr="Soubor:Vallee fertile du Nil a Louxor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3501008"/>
            <a:ext cx="4304568" cy="302433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436096" y="6519446"/>
            <a:ext cx="30380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říční oáza – Nil (oblast Luxoru) </a:t>
            </a:r>
            <a:endParaRPr lang="cs-CZ" sz="1600" dirty="0"/>
          </a:p>
        </p:txBody>
      </p:sp>
      <p:pic>
        <p:nvPicPr>
          <p:cNvPr id="20488" name="Picture 8" descr="Soubor:Faiyum Oasis by Zorbey Tunçer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3501008"/>
            <a:ext cx="4320480" cy="30243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187624" y="6519446"/>
            <a:ext cx="23278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Fajjúm</a:t>
            </a:r>
            <a:r>
              <a:rPr lang="cs-CZ" sz="1600" dirty="0" smtClean="0"/>
              <a:t> – oáza (Sahara)</a:t>
            </a:r>
            <a:endParaRPr lang="cs-CZ" sz="16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0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Flora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21506" name="Picture 2" descr="Soubor:Welwitschi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196752"/>
            <a:ext cx="4680520" cy="259228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3789040"/>
            <a:ext cx="50075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Welwitschie</a:t>
            </a:r>
            <a:r>
              <a:rPr lang="cs-CZ" sz="1600" dirty="0" smtClean="0"/>
              <a:t> podivná (výška 1,4 m, šířka 4m) - </a:t>
            </a:r>
            <a:r>
              <a:rPr lang="cs-CZ" sz="1600" dirty="0" err="1" smtClean="0"/>
              <a:t>Namib</a:t>
            </a:r>
            <a:endParaRPr lang="cs-CZ" sz="1600" dirty="0"/>
          </a:p>
        </p:txBody>
      </p:sp>
      <p:pic>
        <p:nvPicPr>
          <p:cNvPr id="21508" name="Picture 4" descr="Soubor:Joshua Tree in Joshua Tree National Par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1196752"/>
            <a:ext cx="3960440" cy="534543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49711" y="6519446"/>
            <a:ext cx="50674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 Juka </a:t>
            </a:r>
            <a:r>
              <a:rPr lang="cs-CZ" sz="1600" dirty="0" err="1" smtClean="0"/>
              <a:t>krátkolistá</a:t>
            </a:r>
            <a:r>
              <a:rPr lang="cs-CZ" sz="1600" dirty="0" smtClean="0"/>
              <a:t> (výška až 12 m) – </a:t>
            </a:r>
            <a:r>
              <a:rPr lang="cs-CZ" sz="1600" dirty="0" err="1" smtClean="0"/>
              <a:t>Mohawská</a:t>
            </a:r>
            <a:r>
              <a:rPr lang="cs-CZ" sz="1600" dirty="0" smtClean="0"/>
              <a:t> poušť</a:t>
            </a:r>
            <a:endParaRPr lang="cs-CZ" sz="1600" dirty="0"/>
          </a:p>
        </p:txBody>
      </p:sp>
      <p:pic>
        <p:nvPicPr>
          <p:cNvPr id="21510" name="Picture 6" descr="Soubor:Wild wild cacti 0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149080"/>
            <a:ext cx="4680520" cy="237626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971600" y="6519446"/>
            <a:ext cx="29208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Opuncie - polopouště Ameriky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332656"/>
            <a:ext cx="90444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Rostliny jsou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přizpůsobeny nedostatku vody.</a:t>
            </a:r>
            <a:r>
              <a:rPr lang="cs-CZ" sz="2400" dirty="0" smtClean="0">
                <a:latin typeface="Bookman Old Style" pitchFamily="18" charset="0"/>
              </a:rPr>
              <a:t> Mají rozsáhlé</a:t>
            </a:r>
          </a:p>
          <a:p>
            <a:r>
              <a:rPr lang="cs-CZ" sz="2400" dirty="0" smtClean="0">
                <a:latin typeface="Bookman Old Style" pitchFamily="18" charset="0"/>
              </a:rPr>
              <a:t>kořenové systémy, tvrdé a kožovité listy. Jsou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suchomilné.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ouquieria splendens Organ Pipe Cactus N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188640"/>
            <a:ext cx="4286250" cy="63367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368462" y="6519446"/>
            <a:ext cx="49486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 </a:t>
            </a:r>
            <a:r>
              <a:rPr lang="cs-CZ" sz="1600" dirty="0" err="1" smtClean="0"/>
              <a:t>Fouguieria</a:t>
            </a:r>
            <a:r>
              <a:rPr lang="cs-CZ" sz="1600" dirty="0" smtClean="0"/>
              <a:t> </a:t>
            </a:r>
            <a:r>
              <a:rPr lang="cs-CZ" sz="1600" dirty="0" err="1" smtClean="0"/>
              <a:t>splendens</a:t>
            </a:r>
            <a:r>
              <a:rPr lang="cs-CZ" sz="1600" dirty="0" smtClean="0"/>
              <a:t> – polopouště USA a Mexika </a:t>
            </a:r>
            <a:endParaRPr lang="cs-CZ" sz="1600" dirty="0"/>
          </a:p>
        </p:txBody>
      </p:sp>
      <p:pic>
        <p:nvPicPr>
          <p:cNvPr id="1028" name="Picture 4" descr="Soubor:2005.11.08 083 Cactus PN Pan de Azúcar Chil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88640"/>
            <a:ext cx="4392488" cy="23042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3568" y="2420888"/>
            <a:ext cx="31613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kaktusy v poušti </a:t>
            </a:r>
            <a:r>
              <a:rPr lang="cs-CZ" sz="1600" dirty="0" err="1" smtClean="0"/>
              <a:t>Atacama</a:t>
            </a:r>
            <a:r>
              <a:rPr lang="cs-CZ" sz="1600" dirty="0" smtClean="0"/>
              <a:t> (Chile)</a:t>
            </a:r>
            <a:endParaRPr lang="cs-CZ" sz="1600" dirty="0"/>
          </a:p>
        </p:txBody>
      </p:sp>
      <p:pic>
        <p:nvPicPr>
          <p:cNvPr id="1030" name="Picture 6" descr="Soubor:Moringa-ovalifoli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2780928"/>
            <a:ext cx="4392488" cy="37444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95536" y="6519446"/>
            <a:ext cx="378488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Moringa</a:t>
            </a:r>
            <a:r>
              <a:rPr lang="cs-CZ" sz="1600" dirty="0" smtClean="0"/>
              <a:t> </a:t>
            </a:r>
            <a:r>
              <a:rPr lang="cs-CZ" sz="1600" dirty="0" err="1" smtClean="0"/>
              <a:t>ovalifolie</a:t>
            </a:r>
            <a:r>
              <a:rPr lang="cs-CZ" sz="1600" dirty="0" smtClean="0"/>
              <a:t> na polopoušti v Africe</a:t>
            </a:r>
            <a:endParaRPr lang="cs-CZ" sz="1600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0"/>
            <a:ext cx="14911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Fauna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4098" name="Picture 2" descr="Soubor:Fennec Fox @ Africa Alive, Lowestoft 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645024"/>
            <a:ext cx="4355976" cy="288032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804479" y="6519446"/>
            <a:ext cx="43395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fenek berberský – severní Afrika, Arabský </a:t>
            </a:r>
            <a:r>
              <a:rPr lang="cs-CZ" sz="1600" dirty="0" err="1" smtClean="0"/>
              <a:t>pol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pic>
        <p:nvPicPr>
          <p:cNvPr id="4100" name="Picture 4" descr="Soubor:Серый варан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6056" y="188640"/>
            <a:ext cx="3888432" cy="309634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901620" y="3284984"/>
            <a:ext cx="43000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Varan pustinný – severní Afrika, Arabský </a:t>
            </a:r>
            <a:r>
              <a:rPr lang="cs-CZ" sz="1600" dirty="0" err="1" smtClean="0"/>
              <a:t>pol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pic>
        <p:nvPicPr>
          <p:cNvPr id="4102" name="Picture 6" descr="Soubor:SCORPIO MAURUS PALMATU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645024"/>
            <a:ext cx="4320480" cy="288032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259632" y="6519446"/>
            <a:ext cx="29931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štír – </a:t>
            </a:r>
            <a:r>
              <a:rPr lang="cs-CZ" sz="1600" dirty="0" err="1" smtClean="0"/>
              <a:t>scorpio</a:t>
            </a:r>
            <a:r>
              <a:rPr lang="cs-CZ" sz="1600" dirty="0" smtClean="0"/>
              <a:t> </a:t>
            </a:r>
            <a:r>
              <a:rPr lang="cs-CZ" sz="1600" dirty="0" err="1" smtClean="0"/>
              <a:t>maurus</a:t>
            </a:r>
            <a:r>
              <a:rPr lang="cs-CZ" sz="1600" dirty="0" smtClean="0"/>
              <a:t> </a:t>
            </a:r>
            <a:r>
              <a:rPr lang="cs-CZ" sz="1600" dirty="0" err="1" smtClean="0"/>
              <a:t>palmatus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332656"/>
            <a:ext cx="518924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Živočichové žijící na poušti jsou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menší</a:t>
            </a:r>
            <a:r>
              <a:rPr lang="cs-CZ" sz="2400" dirty="0" smtClean="0">
                <a:latin typeface="Bookman Old Style" pitchFamily="18" charset="0"/>
              </a:rPr>
              <a:t> (výjimku tvoří savci…).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Ve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dne se schovávají </a:t>
            </a:r>
            <a:r>
              <a:rPr lang="cs-CZ" sz="2400" dirty="0" smtClean="0">
                <a:latin typeface="Bookman Old Style" pitchFamily="18" charset="0"/>
              </a:rPr>
              <a:t>(kvůli horku) a</a:t>
            </a:r>
          </a:p>
          <a:p>
            <a:r>
              <a:rPr lang="cs-CZ" sz="2400" dirty="0" smtClean="0">
                <a:latin typeface="Bookman Old Style" pitchFamily="18" charset="0"/>
              </a:rPr>
              <a:t>v noci se vydávají za potravou.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savci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velbloudi, antilopy, fenek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plazi </a:t>
            </a:r>
            <a:r>
              <a:rPr lang="cs-CZ" sz="2400" dirty="0" smtClean="0">
                <a:latin typeface="Bookman Old Style" pitchFamily="18" charset="0"/>
              </a:rPr>
              <a:t>– varani, hadi, ještěrky…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členovci</a:t>
            </a:r>
            <a:r>
              <a:rPr lang="cs-CZ" sz="2400" b="1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štíři, pavouci, </a:t>
            </a:r>
            <a:r>
              <a:rPr lang="cs-CZ" sz="2400" dirty="0" err="1" smtClean="0">
                <a:latin typeface="Bookman Old Style" pitchFamily="18" charset="0"/>
              </a:rPr>
              <a:t>solifugy</a:t>
            </a:r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ptáci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supi, sovy, kolibříci…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drobní hlodavci, vačnatci…    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800" decel="100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decel="100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decel="100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3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Dromedar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573016"/>
            <a:ext cx="4331973" cy="292494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292080" y="6519446"/>
            <a:ext cx="30941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Dromedár – samice s mládětem</a:t>
            </a:r>
            <a:endParaRPr lang="cs-CZ" sz="1600" dirty="0"/>
          </a:p>
        </p:txBody>
      </p:sp>
      <p:pic>
        <p:nvPicPr>
          <p:cNvPr id="1028" name="Picture 4" descr="Soubor:KhongorynElsCamel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188640"/>
            <a:ext cx="4320480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16016" y="3212976"/>
            <a:ext cx="40463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stádo velbloudů – poušť Gobi (Mongolsko)</a:t>
            </a:r>
            <a:endParaRPr lang="cs-CZ" sz="1600" dirty="0"/>
          </a:p>
        </p:txBody>
      </p:sp>
      <p:pic>
        <p:nvPicPr>
          <p:cNvPr id="1030" name="Picture 6" descr="Soubor:AddaxP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188640"/>
            <a:ext cx="4392488" cy="302433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83568" y="3212976"/>
            <a:ext cx="32976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Addax</a:t>
            </a:r>
            <a:r>
              <a:rPr lang="cs-CZ" sz="1600" dirty="0" smtClean="0"/>
              <a:t> – pouštní antilopa (Sahara)</a:t>
            </a:r>
            <a:endParaRPr lang="cs-CZ" sz="1600" dirty="0"/>
          </a:p>
        </p:txBody>
      </p:sp>
      <p:pic>
        <p:nvPicPr>
          <p:cNvPr id="1032" name="Picture 8" descr="Soubor:Fierce Snake-Oxyuranus microlepidotus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3573016"/>
            <a:ext cx="4392488" cy="295232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6519446"/>
            <a:ext cx="48250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Taipan</a:t>
            </a:r>
            <a:r>
              <a:rPr lang="cs-CZ" sz="1600" dirty="0" smtClean="0"/>
              <a:t> menší – nejjedovatější had světa (Austrálie)</a:t>
            </a:r>
            <a:endParaRPr lang="cs-CZ" sz="1600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5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6" dur="100" decel="50000" autoRev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7" dur="100" decel="100000" autoRev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8" dur="100" decel="100000" autoRev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Solifugae 2005 Mongolia Gobi Deser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188640"/>
            <a:ext cx="4320480" cy="30243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444208" y="3212976"/>
            <a:ext cx="8899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solifuga</a:t>
            </a:r>
            <a:endParaRPr lang="cs-CZ" sz="1600" dirty="0"/>
          </a:p>
        </p:txBody>
      </p:sp>
      <p:pic>
        <p:nvPicPr>
          <p:cNvPr id="27652" name="Picture 4" descr="Soubor:Golden Jackal sa0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573016"/>
            <a:ext cx="4330824" cy="29523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372200" y="6519446"/>
            <a:ext cx="13805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šakal obecný</a:t>
            </a:r>
            <a:endParaRPr lang="cs-CZ" sz="1600" dirty="0"/>
          </a:p>
        </p:txBody>
      </p:sp>
      <p:pic>
        <p:nvPicPr>
          <p:cNvPr id="27654" name="Picture 6" descr="Soubor:Parahyaena brunnea 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188640"/>
            <a:ext cx="4320480" cy="30243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3528" y="3212976"/>
            <a:ext cx="401103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hyena </a:t>
            </a:r>
            <a:r>
              <a:rPr lang="cs-CZ" sz="1600" dirty="0" err="1" smtClean="0"/>
              <a:t>čabraková</a:t>
            </a:r>
            <a:r>
              <a:rPr lang="cs-CZ" sz="1600" dirty="0" smtClean="0"/>
              <a:t> – poušť </a:t>
            </a:r>
            <a:r>
              <a:rPr lang="cs-CZ" sz="1600" dirty="0" err="1" smtClean="0"/>
              <a:t>Namib</a:t>
            </a:r>
            <a:r>
              <a:rPr lang="cs-CZ" sz="1600" dirty="0" smtClean="0"/>
              <a:t>, Kalahari</a:t>
            </a:r>
            <a:endParaRPr lang="cs-CZ" sz="1600" dirty="0"/>
          </a:p>
        </p:txBody>
      </p:sp>
      <p:pic>
        <p:nvPicPr>
          <p:cNvPr id="27658" name="Picture 10" descr="Soubor:Cape Hyrax Mt Kenya 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3573016"/>
            <a:ext cx="4320480" cy="295232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547664" y="6519446"/>
            <a:ext cx="15086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daman - Afrika</a:t>
            </a:r>
            <a:endParaRPr lang="cs-CZ" sz="1600" dirty="0"/>
          </a:p>
        </p:txBody>
      </p:sp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10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0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Lidé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04664"/>
            <a:ext cx="519084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I přes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těžké životní podmínky </a:t>
            </a:r>
          </a:p>
          <a:p>
            <a:r>
              <a:rPr lang="cs-CZ" sz="2400" dirty="0" smtClean="0">
                <a:latin typeface="Bookman Old Style" pitchFamily="18" charset="0"/>
              </a:rPr>
              <a:t>(nedostatek vody, velké teplotní</a:t>
            </a:r>
          </a:p>
          <a:p>
            <a:r>
              <a:rPr lang="cs-CZ" sz="2400" dirty="0" smtClean="0">
                <a:latin typeface="Bookman Old Style" pitchFamily="18" charset="0"/>
              </a:rPr>
              <a:t>rozdíly mezi dnem/50°C/ a nocí</a:t>
            </a:r>
          </a:p>
          <a:p>
            <a:r>
              <a:rPr lang="cs-CZ" sz="2400" dirty="0" smtClean="0">
                <a:latin typeface="Bookman Old Style" pitchFamily="18" charset="0"/>
              </a:rPr>
              <a:t>/0°C/…), zde žijí lidé.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Obyvatelé</a:t>
            </a:r>
          </a:p>
          <a:p>
            <a:r>
              <a:rPr lang="cs-CZ" sz="2400" dirty="0" smtClean="0">
                <a:latin typeface="Bookman Old Style" pitchFamily="18" charset="0"/>
              </a:rPr>
              <a:t>jsou hlavně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nomádi – kočovní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pastevci.</a:t>
            </a:r>
            <a:r>
              <a:rPr lang="cs-CZ" sz="2400" dirty="0" smtClean="0">
                <a:latin typeface="Bookman Old Style" pitchFamily="18" charset="0"/>
              </a:rPr>
              <a:t> Tito lidé nemají stálé </a:t>
            </a:r>
          </a:p>
          <a:p>
            <a:r>
              <a:rPr lang="cs-CZ" sz="2400" dirty="0" smtClean="0">
                <a:latin typeface="Bookman Old Style" pitchFamily="18" charset="0"/>
              </a:rPr>
              <a:t>bydliště. V poušti se nachází i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velká města </a:t>
            </a:r>
            <a:r>
              <a:rPr lang="cs-CZ" sz="2400" dirty="0" smtClean="0">
                <a:latin typeface="Bookman Old Style" pitchFamily="18" charset="0"/>
              </a:rPr>
              <a:t>(u zdrojů vody).  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endParaRPr lang="cs-CZ" sz="2400" dirty="0" smtClean="0">
              <a:latin typeface="Bookman Old Style" pitchFamily="18" charset="0"/>
            </a:endParaRPr>
          </a:p>
        </p:txBody>
      </p:sp>
      <p:pic>
        <p:nvPicPr>
          <p:cNvPr id="28674" name="Picture 2" descr="Soubor:Mali1974-151 h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188640"/>
            <a:ext cx="4032448" cy="28803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24128" y="3068960"/>
            <a:ext cx="25943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Tuaregové v Mali - Sahara</a:t>
            </a:r>
            <a:endParaRPr lang="cs-CZ" sz="1600" dirty="0"/>
          </a:p>
        </p:txBody>
      </p:sp>
      <p:pic>
        <p:nvPicPr>
          <p:cNvPr id="28676" name="Picture 4" descr="Soubor:Maroc Atlas Imlil Luc Viatour 4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429000"/>
            <a:ext cx="4608512" cy="309634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11560" y="6519446"/>
            <a:ext cx="37305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pohled na berberskou vesnici (Maroko)</a:t>
            </a:r>
            <a:endParaRPr lang="cs-CZ" sz="1600" dirty="0"/>
          </a:p>
        </p:txBody>
      </p:sp>
      <p:pic>
        <p:nvPicPr>
          <p:cNvPr id="28678" name="Picture 6" descr="Soubor:Bosjesmannendorp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3429000"/>
            <a:ext cx="4032448" cy="309634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220072" y="6519446"/>
            <a:ext cx="34227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křovácká chatrč – </a:t>
            </a:r>
            <a:r>
              <a:rPr lang="cs-CZ" sz="1600" dirty="0" err="1" smtClean="0"/>
              <a:t>Namib</a:t>
            </a:r>
            <a:r>
              <a:rPr lang="cs-CZ" sz="1600" dirty="0" smtClean="0"/>
              <a:t> a Kalahari</a:t>
            </a:r>
            <a:endParaRPr lang="cs-CZ" sz="16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3" dur="5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0"/>
            <a:ext cx="27895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Mapa pouští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14338" name="Picture 2" descr="https://www.email.cz/download/i/aKcQg37Z1TEV87cLQFewJ-2vNaGlugo2-G54FS-26cfAL_ijZjPKJ0B3CvlMAxaFaY8iESc/aa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348880"/>
            <a:ext cx="8784976" cy="43204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404664"/>
            <a:ext cx="941796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Afrika</a:t>
            </a:r>
            <a:r>
              <a:rPr lang="cs-CZ" sz="2400" dirty="0" smtClean="0">
                <a:latin typeface="Bookman Old Style" pitchFamily="18" charset="0"/>
              </a:rPr>
              <a:t> –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Sahara </a:t>
            </a:r>
            <a:r>
              <a:rPr lang="cs-CZ" sz="2400" dirty="0" smtClean="0">
                <a:latin typeface="Bookman Old Style" pitchFamily="18" charset="0"/>
              </a:rPr>
              <a:t>(největší na světě),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Kalahari,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Namib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…</a:t>
            </a:r>
          </a:p>
          <a:p>
            <a:r>
              <a:rPr lang="cs-CZ" sz="2400" b="1" dirty="0" smtClean="0">
                <a:latin typeface="Bookman Old Style" pitchFamily="18" charset="0"/>
              </a:rPr>
              <a:t>J. Amerika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Atacama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    </a:t>
            </a:r>
            <a:r>
              <a:rPr lang="cs-CZ" sz="2400" dirty="0" smtClean="0">
                <a:latin typeface="Bookman Old Style" pitchFamily="18" charset="0"/>
              </a:rPr>
              <a:t> </a:t>
            </a:r>
          </a:p>
          <a:p>
            <a:r>
              <a:rPr lang="cs-CZ" sz="2400" b="1" dirty="0" smtClean="0">
                <a:latin typeface="Bookman Old Style" pitchFamily="18" charset="0"/>
              </a:rPr>
              <a:t>S. Amerika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Mohavská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,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Llano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Estacado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…</a:t>
            </a:r>
          </a:p>
          <a:p>
            <a:r>
              <a:rPr lang="cs-CZ" sz="2400" b="1" dirty="0" smtClean="0">
                <a:latin typeface="Bookman Old Style" pitchFamily="18" charset="0"/>
              </a:rPr>
              <a:t>Asie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Gobi, Kyzylkum, Karakum, Taklamakan…</a:t>
            </a:r>
          </a:p>
          <a:p>
            <a:r>
              <a:rPr lang="cs-CZ" sz="2400" b="1" dirty="0" smtClean="0">
                <a:latin typeface="Bookman Old Style" pitchFamily="18" charset="0"/>
              </a:rPr>
              <a:t>Austrálie</a:t>
            </a:r>
            <a:r>
              <a:rPr lang="cs-CZ" sz="2400" dirty="0" smtClean="0">
                <a:latin typeface="Bookman Old Style" pitchFamily="18" charset="0"/>
              </a:rPr>
              <a:t> –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Velká písečná,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Gibsonova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, Velká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viktoriina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man Old Style" pitchFamily="18" charset="0"/>
              </a:rPr>
              <a:t>…  </a:t>
            </a:r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0"/>
            <a:ext cx="78165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Místo, kde se v poušti nachází voda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95536" y="692696"/>
            <a:ext cx="230425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OSTROV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44208" y="692696"/>
            <a:ext cx="230425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PALMA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419872" y="692696"/>
            <a:ext cx="230425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OÁZA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5122" name="Picture 2" descr="Soubor:Oasis in Liby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988840"/>
            <a:ext cx="8784976" cy="47068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500" tmFilter="0,0; .5, 0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0"/>
            <a:ext cx="54264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Kolik hrbů má dromedár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3140968"/>
            <a:ext cx="242656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DVA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5301208"/>
            <a:ext cx="242656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JEDEN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1124744"/>
            <a:ext cx="242656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TŘI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4098" name="Picture 2" descr="Soubor:07. Camel Profile, near Silverton, NSW, 07.07.2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620688"/>
            <a:ext cx="5934819" cy="60655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0"/>
            <a:ext cx="85811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Většinou vyschlá koryta řek v pouštích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1052736"/>
            <a:ext cx="2448272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VÁDÍ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5301208"/>
            <a:ext cx="2448272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VÁLÍ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3212976"/>
            <a:ext cx="2448272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VÁŽÍ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1746" name="Picture 2" descr="Soubor:Draa River 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645024"/>
            <a:ext cx="5986312" cy="3041551"/>
          </a:xfrm>
          <a:prstGeom prst="rect">
            <a:avLst/>
          </a:prstGeom>
          <a:noFill/>
        </p:spPr>
      </p:pic>
      <p:pic>
        <p:nvPicPr>
          <p:cNvPr id="31748" name="Picture 4" descr="Soubor:Wadi al muji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548680"/>
            <a:ext cx="5976664" cy="295232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Soubor:Yucca decipien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620688"/>
            <a:ext cx="5724128" cy="607504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11560" y="0"/>
            <a:ext cx="79544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Pouštní rostlina </a:t>
            </a:r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vysoká </a:t>
            </a:r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až 12 metrů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980728"/>
            <a:ext cx="2448272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JULA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2924944"/>
            <a:ext cx="2448272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JUTA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4869160"/>
            <a:ext cx="2448272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JUKA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0"/>
            <a:ext cx="74863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Pouštní rostlina široká až 4 metry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35842" name="Picture 2" descr="Soubor:Welwitschia mirabilis(2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628800"/>
            <a:ext cx="7272808" cy="5085184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2771800" y="548680"/>
            <a:ext cx="3600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WELWITSCHIE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9512" y="548680"/>
            <a:ext cx="237626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OPUNCIE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588224" y="548680"/>
            <a:ext cx="237626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JUKA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0"/>
            <a:ext cx="44983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poušť světa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620688"/>
            <a:ext cx="2736304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ATACAMA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03848" y="620688"/>
            <a:ext cx="2736304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SAHARA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56176" y="620688"/>
            <a:ext cx="2736304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NAMIB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6866" name="Picture 2" descr="Soubor:Mauritanie - Adrar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16832"/>
            <a:ext cx="7992888" cy="478879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4114" y="188640"/>
            <a:ext cx="8949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Kolik mm srážek padne ročně v pouštích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1052736"/>
            <a:ext cx="22322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DO 25O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588224" y="1052736"/>
            <a:ext cx="22322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DO 45O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419872" y="1052736"/>
            <a:ext cx="230425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DO 350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2276872"/>
            <a:ext cx="5362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Nejjedovatější had světa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588224" y="3140968"/>
            <a:ext cx="22322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TAIPAN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19872" y="3140968"/>
            <a:ext cx="230425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KOBRA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3528" y="3140968"/>
            <a:ext cx="22322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ZMIJE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4365104"/>
            <a:ext cx="49744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pouštní savec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516216" y="5301208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FENEK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347864" y="5301208"/>
            <a:ext cx="27363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ANTILOPA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79512" y="5301208"/>
            <a:ext cx="27363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VELBLOUD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 tmFilter="0,0; .5, 0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 tmFilter="0,0; .5, 0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 tmFilter="0,0; .5, 0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 tmFilter="0,0; .5, 0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 tmFilter="0,0; .5, 0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500" tmFilter="0,0; .5, 0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2893" y="188640"/>
            <a:ext cx="8961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Jak se nazývají kočovní obyvatelé pouští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1052736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NORMANI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347864" y="1052736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ROMÁNI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44208" y="1052736"/>
            <a:ext cx="237626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NOMÁDI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4" y="2276872"/>
            <a:ext cx="33890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Písečný přesyp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23528" y="3140968"/>
            <a:ext cx="22322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DUNA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19872" y="3140968"/>
            <a:ext cx="230425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RUNA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588224" y="3140968"/>
            <a:ext cx="22322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DUNAJ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3528" y="5301208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SAHARA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03848" y="5301208"/>
            <a:ext cx="27363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KALAHARI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372200" y="5301208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GOBI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4437112"/>
            <a:ext cx="48333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asijská poušť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 tmFilter="0,0; .5, 0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 tmFilter="0,0; .5, 0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 tmFilter="0,0; .5, 0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 tmFilter="0,0; .5, 0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 tmFilter="0,0; .5, 0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6" dur="500" tmFilter="0,0; .5, 0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188640"/>
            <a:ext cx="18838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Výpisky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980728"/>
            <a:ext cx="898675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Pouště </a:t>
            </a:r>
            <a:r>
              <a:rPr lang="cs-CZ" sz="2400" dirty="0" smtClean="0">
                <a:latin typeface="Bookman Old Style" pitchFamily="18" charset="0"/>
              </a:rPr>
              <a:t>– oblasti na planetě Zemi s nedostatkem srážek (do</a:t>
            </a:r>
          </a:p>
          <a:p>
            <a:r>
              <a:rPr lang="cs-CZ" sz="2400" dirty="0" smtClean="0">
                <a:latin typeface="Bookman Old Style" pitchFamily="18" charset="0"/>
              </a:rPr>
              <a:t>	     250 mm za rok).</a:t>
            </a:r>
          </a:p>
          <a:p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a, horké </a:t>
            </a:r>
            <a:r>
              <a:rPr lang="cs-CZ" sz="2400" dirty="0" smtClean="0">
                <a:latin typeface="Bookman Old Style" pitchFamily="18" charset="0"/>
              </a:rPr>
              <a:t>– okolo obratníků (Sahara…)</a:t>
            </a:r>
          </a:p>
          <a:p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b, chladné </a:t>
            </a:r>
            <a:r>
              <a:rPr lang="cs-CZ" sz="2400" dirty="0" smtClean="0">
                <a:latin typeface="Bookman Old Style" pitchFamily="18" charset="0"/>
              </a:rPr>
              <a:t>– uvnitř kontinentů (Gobi…)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Oáza</a:t>
            </a:r>
            <a:r>
              <a:rPr lang="cs-CZ" sz="2400" dirty="0" smtClean="0">
                <a:latin typeface="Bookman Old Style" pitchFamily="18" charset="0"/>
              </a:rPr>
              <a:t> – místo v poušti, kde je voda	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a, jezerní</a:t>
            </a:r>
          </a:p>
          <a:p>
            <a:r>
              <a:rPr lang="cs-CZ" sz="2400" dirty="0" smtClean="0">
                <a:latin typeface="Bookman Old Style" pitchFamily="18" charset="0"/>
              </a:rPr>
              <a:t>						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b, studniční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						c, říční (Egypt</a:t>
            </a:r>
            <a:r>
              <a:rPr lang="cs-CZ" sz="2400" dirty="0" smtClean="0">
                <a:latin typeface="Bookman Old Style" pitchFamily="18" charset="0"/>
              </a:rPr>
              <a:t>)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Vádí </a:t>
            </a:r>
            <a:r>
              <a:rPr lang="cs-CZ" sz="2400" dirty="0" smtClean="0">
                <a:latin typeface="Bookman Old Style" pitchFamily="18" charset="0"/>
              </a:rPr>
              <a:t>– vyschlá koryta řek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Duna</a:t>
            </a:r>
            <a:r>
              <a:rPr lang="cs-CZ" sz="2400" dirty="0" smtClean="0">
                <a:latin typeface="Bookman Old Style" pitchFamily="18" charset="0"/>
              </a:rPr>
              <a:t> – písečný přesyp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Povrch</a:t>
            </a:r>
            <a:r>
              <a:rPr lang="cs-CZ" sz="2400" dirty="0" smtClean="0">
                <a:latin typeface="Bookman Old Style" pitchFamily="18" charset="0"/>
              </a:rPr>
              <a:t> – většinou kámen a štěrk, písek (15 %)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Flora</a:t>
            </a:r>
            <a:r>
              <a:rPr lang="cs-CZ" sz="2400" dirty="0" smtClean="0">
                <a:latin typeface="Bookman Old Style" pitchFamily="18" charset="0"/>
              </a:rPr>
              <a:t> – kaktusy, opuncie, </a:t>
            </a:r>
            <a:r>
              <a:rPr lang="cs-CZ" sz="2400" dirty="0" err="1" smtClean="0">
                <a:latin typeface="Bookman Old Style" pitchFamily="18" charset="0"/>
              </a:rPr>
              <a:t>welwitschie</a:t>
            </a:r>
            <a:r>
              <a:rPr lang="cs-CZ" sz="2400" dirty="0" smtClean="0">
                <a:latin typeface="Bookman Old Style" pitchFamily="18" charset="0"/>
              </a:rPr>
              <a:t>, juky…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Fauna</a:t>
            </a:r>
            <a:r>
              <a:rPr lang="cs-CZ" sz="2400" dirty="0" smtClean="0">
                <a:latin typeface="Bookman Old Style" pitchFamily="18" charset="0"/>
              </a:rPr>
              <a:t> – štíři, hadi, </a:t>
            </a:r>
            <a:r>
              <a:rPr lang="cs-CZ" sz="2400" dirty="0" err="1" smtClean="0">
                <a:latin typeface="Bookman Old Style" pitchFamily="18" charset="0"/>
              </a:rPr>
              <a:t>solifugy</a:t>
            </a:r>
            <a:r>
              <a:rPr lang="cs-CZ" sz="2400" dirty="0" smtClean="0">
                <a:latin typeface="Bookman Old Style" pitchFamily="18" charset="0"/>
              </a:rPr>
              <a:t>, velbloudi, fenci…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Lidé</a:t>
            </a:r>
            <a:r>
              <a:rPr lang="cs-CZ" sz="2400" dirty="0" smtClean="0">
                <a:latin typeface="Bookman Old Style" pitchFamily="18" charset="0"/>
              </a:rPr>
              <a:t> – nomádi (kočovní pastevci)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Současnost</a:t>
            </a:r>
            <a:r>
              <a:rPr lang="cs-CZ" sz="2400" dirty="0" smtClean="0">
                <a:latin typeface="Bookman Old Style" pitchFamily="18" charset="0"/>
              </a:rPr>
              <a:t> – i velká města (u zdrojů vody) </a:t>
            </a:r>
          </a:p>
          <a:p>
            <a:r>
              <a:rPr lang="cs-CZ" sz="2400" dirty="0" smtClean="0">
                <a:latin typeface="Bookman Old Style" pitchFamily="18" charset="0"/>
              </a:rPr>
              <a:t>	    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0"/>
            <a:ext cx="28793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6519446"/>
            <a:ext cx="17394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řešení viz str. 14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76672"/>
            <a:ext cx="94179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Doplň na mapu názvy pouští.	1. Sahara	  2. Gobi</a:t>
            </a:r>
          </a:p>
          <a:p>
            <a:r>
              <a:rPr lang="cs-CZ" sz="2400" dirty="0" smtClean="0">
                <a:latin typeface="Bookman Old Style" pitchFamily="18" charset="0"/>
              </a:rPr>
              <a:t>					3. </a:t>
            </a:r>
            <a:r>
              <a:rPr lang="cs-CZ" sz="2400" dirty="0" err="1" smtClean="0">
                <a:latin typeface="Bookman Old Style" pitchFamily="18" charset="0"/>
              </a:rPr>
              <a:t>Namib</a:t>
            </a:r>
            <a:r>
              <a:rPr lang="cs-CZ" sz="2400" dirty="0" smtClean="0">
                <a:latin typeface="Bookman Old Style" pitchFamily="18" charset="0"/>
              </a:rPr>
              <a:t>	  4. Kalahari</a:t>
            </a:r>
          </a:p>
          <a:p>
            <a:r>
              <a:rPr lang="cs-CZ" sz="2400" dirty="0" smtClean="0">
                <a:latin typeface="Bookman Old Style" pitchFamily="18" charset="0"/>
              </a:rPr>
              <a:t>					5. </a:t>
            </a:r>
            <a:r>
              <a:rPr lang="cs-CZ" sz="2400" dirty="0" err="1" smtClean="0">
                <a:latin typeface="Bookman Old Style" pitchFamily="18" charset="0"/>
              </a:rPr>
              <a:t>Atacama</a:t>
            </a:r>
            <a:r>
              <a:rPr lang="cs-CZ" sz="2400" dirty="0" smtClean="0">
                <a:latin typeface="Bookman Old Style" pitchFamily="18" charset="0"/>
              </a:rPr>
              <a:t>	  6. </a:t>
            </a:r>
            <a:r>
              <a:rPr lang="cs-CZ" sz="2400" dirty="0" err="1" smtClean="0">
                <a:latin typeface="Bookman Old Style" pitchFamily="18" charset="0"/>
              </a:rPr>
              <a:t>Gibsonova</a:t>
            </a:r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					7. Kyzylkum  8. </a:t>
            </a:r>
            <a:r>
              <a:rPr lang="cs-CZ" sz="2400" dirty="0" err="1" smtClean="0">
                <a:latin typeface="Bookman Old Style" pitchFamily="18" charset="0"/>
              </a:rPr>
              <a:t>Mohavská</a:t>
            </a:r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4" name="Picture 2" descr="https://www.email.cz/download/i/BzUE2fnFc1odW5sxTzROfQeBoxv9H-Q0K8LL2k-y-izNcxJdHZtkmFpJnFNm1ajfQ2G0az0/aaaaaaaaaaaaaaaaaa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88840"/>
            <a:ext cx="8572500" cy="462458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0"/>
            <a:ext cx="1532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Zdroje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620688"/>
            <a:ext cx="9144000" cy="86792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http://upload.wikimedia.org/wikipedia/commons/thumb/7/7b/Vegetation-no-legend.PNG/800px-Vegetation-no-legend.PNG</a:t>
            </a:r>
            <a:r>
              <a:rPr lang="cs-CZ" dirty="0" smtClean="0"/>
              <a:t>mapa </a:t>
            </a:r>
            <a:r>
              <a:rPr lang="cs-CZ" dirty="0" smtClean="0">
                <a:hlinkClick r:id="rId3"/>
              </a:rPr>
              <a:t>http://upload.wikimedia.org/wikipedia/commons/thumb/c/c1/Mojave_Rainbow2.jpg/403px-Mojave_Rainbow2.jpg</a:t>
            </a:r>
            <a:r>
              <a:rPr lang="cs-CZ" dirty="0" smtClean="0"/>
              <a:t>Mohavskápoušť </a:t>
            </a:r>
            <a:r>
              <a:rPr lang="cs-CZ" dirty="0" smtClean="0">
                <a:hlinkClick r:id="rId4"/>
              </a:rPr>
              <a:t>http://upload.wikimedia.org/wikipedia/commons/thumb/8/8f/Libya_4983_Tadrart_Acacus_Luca_Galuzzi_2007.jpg/800px-Libya_4983_Tadrart_Acacus_Luca_Galuzzi_2007.jpg</a:t>
            </a:r>
            <a:r>
              <a:rPr lang="cs-CZ" dirty="0" smtClean="0"/>
              <a:t>Sahara </a:t>
            </a:r>
            <a:r>
              <a:rPr lang="cs-CZ" dirty="0" smtClean="0">
                <a:hlinkClick r:id="rId5"/>
              </a:rPr>
              <a:t>http://upload.wikimedia.org/wikipedia/commons/thumb/0/09/Desert_-_Inner_Mongolia_edit.jpg/800px-Desert_-_Inner_Mongolia_edit.jpg</a:t>
            </a:r>
            <a:r>
              <a:rPr lang="cs-CZ" dirty="0" smtClean="0"/>
              <a:t>Gobi </a:t>
            </a:r>
            <a:r>
              <a:rPr lang="cs-CZ" dirty="0" smtClean="0">
                <a:hlinkClick r:id="rId6"/>
              </a:rPr>
              <a:t>http://upload.wikimedia.org/wikipedia/commons/thumb/8/81/NachalParan1.jpg/800px-NachalParan1.jpg</a:t>
            </a:r>
            <a:r>
              <a:rPr lang="cs-CZ" dirty="0" smtClean="0"/>
              <a:t>vádí </a:t>
            </a:r>
            <a:r>
              <a:rPr lang="cs-CZ" dirty="0" smtClean="0">
                <a:hlinkClick r:id="rId7"/>
              </a:rPr>
              <a:t>http://upload.wikimedia.org/wikipedia/commons/thumb/6/6f/Mondsichelsee-01.JPG/800px-Mondsichelsee-01.JPG</a:t>
            </a:r>
            <a:r>
              <a:rPr lang="cs-CZ" dirty="0" smtClean="0"/>
              <a:t>oáza </a:t>
            </a:r>
            <a:r>
              <a:rPr lang="cs-CZ" dirty="0" smtClean="0">
                <a:hlinkClick r:id="rId8"/>
              </a:rPr>
              <a:t>http://upload.wikimedia.org/wikipedia/commons/thumb/3/34/Dust-storm-Texas-1935.png/800px-Dust-storm-Texas-1935.png</a:t>
            </a:r>
            <a:r>
              <a:rPr lang="cs-CZ" dirty="0" smtClean="0"/>
              <a:t>písečnábouře </a:t>
            </a:r>
            <a:r>
              <a:rPr lang="cs-CZ" dirty="0" smtClean="0">
                <a:hlinkClick r:id="rId9"/>
              </a:rPr>
              <a:t>http://upload.wikimedia.org/wikipedia/commons/f/ff/Dune_7_in_the_Namib_Desert.jpeg</a:t>
            </a:r>
            <a:endParaRPr lang="cs-CZ" dirty="0" smtClean="0"/>
          </a:p>
          <a:p>
            <a:r>
              <a:rPr lang="cs-CZ" dirty="0" err="1" smtClean="0"/>
              <a:t>písečnáduna</a:t>
            </a:r>
            <a:r>
              <a:rPr lang="cs-CZ" dirty="0" smtClean="0"/>
              <a:t>  </a:t>
            </a:r>
            <a:r>
              <a:rPr lang="cs-CZ" dirty="0" smtClean="0">
                <a:hlinkClick r:id="rId10"/>
              </a:rPr>
              <a:t>http://upload.wikimedia.org/wikipedia/commons/d/de/Nile_River_and_delta_from_orbit.jpg</a:t>
            </a:r>
            <a:r>
              <a:rPr lang="cs-CZ" dirty="0" smtClean="0"/>
              <a:t>Nil </a:t>
            </a:r>
            <a:r>
              <a:rPr lang="cs-CZ" dirty="0" smtClean="0">
                <a:hlinkClick r:id="rId11"/>
              </a:rPr>
              <a:t>http://upload.wikimedia.org/wikipedia/commons/thumb/4/41/Vallee_fertile_du_Nil_a_Louxor.jpg/800px-Vallee_fertile_du_Nil_a_Louxor.jpg</a:t>
            </a:r>
            <a:r>
              <a:rPr lang="cs-CZ" dirty="0" smtClean="0"/>
              <a:t>Luxor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9144000" cy="9233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http://upload.wikimedia.org/wikipedia/commons/thumb/8/8b/Faiyum_Oasis_by_Zorbey_Tun%C3%A7er.jpg/800px-Faiyum_Oasis_by_Zorbey_Tun%C3%A7er.jpg</a:t>
            </a:r>
            <a:r>
              <a:rPr lang="cs-CZ" dirty="0" smtClean="0"/>
              <a:t>Fajjúm </a:t>
            </a:r>
            <a:r>
              <a:rPr lang="cs-CZ" dirty="0" smtClean="0">
                <a:hlinkClick r:id="rId3"/>
              </a:rPr>
              <a:t>http://upload.wikimedia.org/wikipedia/commons/thumb/8/8f/Welwitschia.jpg/800px-Welwitschia.jpg</a:t>
            </a:r>
            <a:r>
              <a:rPr lang="cs-CZ" dirty="0" smtClean="0"/>
              <a:t>welwitschie </a:t>
            </a:r>
            <a:r>
              <a:rPr lang="cs-CZ" dirty="0" smtClean="0">
                <a:hlinkClick r:id="rId4"/>
              </a:rPr>
              <a:t>http://upload.wikimedia.org/wikipedia/commons/thumb/7/77/Joshua_Tree_in_Joshua_Tree_National_Park.jpg/398px-Joshua_Tree_in_Joshua_Tree_National_Park.jpg</a:t>
            </a:r>
            <a:r>
              <a:rPr lang="cs-CZ" dirty="0" smtClean="0"/>
              <a:t>juka </a:t>
            </a:r>
            <a:r>
              <a:rPr lang="cs-CZ" dirty="0" smtClean="0">
                <a:hlinkClick r:id="rId5"/>
              </a:rPr>
              <a:t>http://upload.wikimedia.org/wikipedia/commons/thumb/3/34/Wild_wild_cacti_02.jpg/800px-Wild_wild_cacti_02.jpg</a:t>
            </a:r>
            <a:r>
              <a:rPr lang="cs-CZ" dirty="0" smtClean="0"/>
              <a:t>opuncie</a:t>
            </a:r>
          </a:p>
          <a:p>
            <a:r>
              <a:rPr lang="cs-CZ" dirty="0" smtClean="0">
                <a:hlinkClick r:id="rId6"/>
              </a:rPr>
              <a:t>http://upload.wikimedia.org/wikipedia/commons/thumb/5/50/Fouquieria_splendens_Organ_Pipe_Cactus_NM.jpg/450px-Fouquieria_splendens_Organ_Pipe_Cactus_NM.jpg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http://upload.wikimedia.org/wikipedia/commons/thumb/4/44/2005.11.08_083_Cactus_PN_Pan_de_Az%C3%BAcar_Chile.jpg/800px-2005.11.08_083_Cactus_PN_Pan_de_Az%C3%BAcar_Chile.jpg</a:t>
            </a:r>
            <a:r>
              <a:rPr lang="cs-CZ" dirty="0" smtClean="0"/>
              <a:t>kaktusy</a:t>
            </a:r>
          </a:p>
          <a:p>
            <a:r>
              <a:rPr lang="cs-CZ" dirty="0" smtClean="0">
                <a:hlinkClick r:id="rId8"/>
              </a:rPr>
              <a:t>http://upload.wikimedia.org/wikipedia/commons/thumb/f/f5/Moringa-ovalifolia.jpg/450px-Moringa-ovalifolia.jpg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http://upload.wikimedia.org/wikipedia/commons/thumb/0/0e/Fennec_Fox_%40_Africa_Alive%2C_Lowestoft_3.jpg/800px-Fennec_Fox_%40_Africa_Alive%2C_Lowestoft_3.jpg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http://upload.wikimedia.org/wikipedia/commons/thumb/3/3c/%D0%A1%D0%B5%D1%80%D1%8B%D0%B9_%D0%B2%D0%B0%D1%80%D0%B0%D0%BD.JPG/800px-%D0%A1%D0%B5%D1%80%D1%8B%D0%B9_%D0%B2%D0%B0%D1%80%D0%B0%D0%BD.JPG</a:t>
            </a:r>
            <a:r>
              <a:rPr lang="cs-CZ" dirty="0" smtClean="0"/>
              <a:t>varan</a:t>
            </a:r>
          </a:p>
          <a:p>
            <a:r>
              <a:rPr lang="cs-CZ" dirty="0" smtClean="0">
                <a:hlinkClick r:id="rId11"/>
              </a:rPr>
              <a:t>http://upload.wikimedia.org/wikipedia/commons/7/77/SCORPIO_MAURUS_PALMATUS.jpg</a:t>
            </a:r>
            <a:r>
              <a:rPr lang="cs-CZ" dirty="0" smtClean="0"/>
              <a:t>štír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9144000" cy="95102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http://upload.wikimedia.org/wikipedia/commons/thumb/4/4b/Dromedare.jpg/800px-Dromedare.jpg</a:t>
            </a:r>
            <a:r>
              <a:rPr lang="cs-CZ" dirty="0" smtClean="0"/>
              <a:t>dromedár</a:t>
            </a:r>
          </a:p>
          <a:p>
            <a:r>
              <a:rPr lang="cs-CZ" dirty="0" smtClean="0">
                <a:hlinkClick r:id="rId3"/>
              </a:rPr>
              <a:t>http://upload.wikimedia.org/wikipedia/commons/thumb/a/a3/KhongorynElsCamels.jpg/800px-KhongorynElsCamels.jpg</a:t>
            </a:r>
            <a:r>
              <a:rPr lang="cs-CZ" dirty="0" smtClean="0"/>
              <a:t>velbloud</a:t>
            </a:r>
          </a:p>
          <a:p>
            <a:r>
              <a:rPr lang="cs-CZ" dirty="0" smtClean="0">
                <a:hlinkClick r:id="rId4"/>
              </a:rPr>
              <a:t>http://upload.wikimedia.org/wikipedia/commons/b/b2/AddaxP2.jpg</a:t>
            </a:r>
            <a:r>
              <a:rPr lang="cs-CZ" dirty="0" smtClean="0"/>
              <a:t>antilopa</a:t>
            </a:r>
          </a:p>
          <a:p>
            <a:r>
              <a:rPr lang="cs-CZ" dirty="0" smtClean="0">
                <a:hlinkClick r:id="rId5"/>
              </a:rPr>
              <a:t>http://upload.wikimedia.org/wikipedia/commons/thumb/f/fe/Fierce_Snake-Oxyuranus_microlepidotus.jpg/800px-Fierce_Snake-Oxyuranus_microlepidotus.jpg</a:t>
            </a:r>
            <a:r>
              <a:rPr lang="cs-CZ" dirty="0" smtClean="0"/>
              <a:t>taipan</a:t>
            </a:r>
          </a:p>
          <a:p>
            <a:r>
              <a:rPr lang="cs-CZ" dirty="0" smtClean="0">
                <a:hlinkClick r:id="rId6"/>
              </a:rPr>
              <a:t>http://upload.wikimedia.org/wikipedia/commons/thumb/f/ff/Solifugae_2005_Mongolia_Gobi_Desert.JPG/794px-Solifugae_2005_Mongolia_Gobi_Desert.JPG</a:t>
            </a:r>
            <a:r>
              <a:rPr lang="cs-CZ" dirty="0" smtClean="0"/>
              <a:t>solifuga</a:t>
            </a:r>
          </a:p>
          <a:p>
            <a:r>
              <a:rPr lang="cs-CZ" dirty="0" smtClean="0">
                <a:hlinkClick r:id="rId7"/>
              </a:rPr>
              <a:t>http://upload.wikimedia.org/wikipedia/commons/3/3c/Golden_Jackal_sa02.jpg</a:t>
            </a:r>
            <a:r>
              <a:rPr lang="cs-CZ" dirty="0" smtClean="0"/>
              <a:t>šakal</a:t>
            </a:r>
          </a:p>
          <a:p>
            <a:r>
              <a:rPr lang="cs-CZ" dirty="0" smtClean="0">
                <a:hlinkClick r:id="rId8"/>
              </a:rPr>
              <a:t>http://upload.wikimedia.org/wikipedia/commons/0/04/Parahyaena_brunnea_3.jpg</a:t>
            </a:r>
            <a:r>
              <a:rPr lang="cs-CZ" dirty="0" smtClean="0"/>
              <a:t>hyena </a:t>
            </a:r>
            <a:r>
              <a:rPr lang="cs-CZ" dirty="0" smtClean="0">
                <a:hlinkClick r:id="rId9"/>
              </a:rPr>
              <a:t>http://upload.wikimedia.org/wikipedia/commons/thumb/8/8a/Cape_Hyrax_Mt_Kenya_2.JPG/800px-Cape_Hyrax_Mt_Kenya_2.JPG</a:t>
            </a:r>
            <a:r>
              <a:rPr lang="cs-CZ" dirty="0" smtClean="0"/>
              <a:t>daman</a:t>
            </a:r>
          </a:p>
          <a:p>
            <a:r>
              <a:rPr lang="cs-CZ" dirty="0" smtClean="0">
                <a:hlinkClick r:id="rId10"/>
              </a:rPr>
              <a:t>http://upload.wikimedia.org/wikipedia/commons/thumb/9/9a/Mali1974-151_hg.jpg/800px-Mali1974-151_hg.jpg</a:t>
            </a:r>
            <a:r>
              <a:rPr lang="cs-CZ" dirty="0" smtClean="0"/>
              <a:t>tuaregové</a:t>
            </a:r>
          </a:p>
          <a:p>
            <a:r>
              <a:rPr lang="cs-CZ" dirty="0" smtClean="0">
                <a:hlinkClick r:id="rId11"/>
              </a:rPr>
              <a:t>http://upload.wikimedia.org/wikipedia/commons/thumb/5/5b/Maroc_Atlas_Imlil_Luc_Viatour_4.jpg/800px-Maroc_Atlas_Imlil_Luc_Viatour_4.jpg</a:t>
            </a:r>
            <a:r>
              <a:rPr lang="cs-CZ" dirty="0" smtClean="0"/>
              <a:t>berberskávesnice</a:t>
            </a:r>
          </a:p>
          <a:p>
            <a:r>
              <a:rPr lang="cs-CZ" dirty="0" smtClean="0">
                <a:hlinkClick r:id="rId12"/>
              </a:rPr>
              <a:t>http://upload.wikimedia.org/wikipedia/commons/thumb/a/a4/Bosjesmannendorp.JPG/800px-Bosjesmannendorp.JPGkřováci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http://upload.wikimedia.org/wikipedia/commons/thumb/f/f5/Oasis_in_Libya.jpg/800px-Oasis_in_Libya.jpg</a:t>
            </a:r>
            <a:r>
              <a:rPr lang="cs-CZ" dirty="0" smtClean="0"/>
              <a:t>oáza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914400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http://upload.wikimedia.org/wikipedia/commons/thumb/4/43/07._Camel_Profile%2C_near_Silverton%2C_NSW%2C_07.07.2007.jpg/487px-07._Camel_Profile%2C_near_Silverton%2C_NSW%2C_07.07.2007.jpg</a:t>
            </a:r>
            <a:r>
              <a:rPr lang="cs-CZ" dirty="0" smtClean="0"/>
              <a:t>dromedár </a:t>
            </a:r>
            <a:r>
              <a:rPr lang="cs-CZ" dirty="0" smtClean="0">
                <a:hlinkClick r:id="rId3"/>
              </a:rPr>
              <a:t>http://upload.wikimedia.org/wikipedia/commons/thumb/f/fe/Draa_River_.jpg/800px-Draa_River_.jpg</a:t>
            </a:r>
            <a:r>
              <a:rPr lang="cs-CZ" dirty="0" smtClean="0"/>
              <a:t>vádí </a:t>
            </a:r>
            <a:r>
              <a:rPr lang="cs-CZ" dirty="0" smtClean="0">
                <a:hlinkClick r:id="rId4"/>
              </a:rPr>
              <a:t>http://upload.wikimedia.org/wikipedia/commons/thumb/7/7a/Wadi_al_mujib.JPG/800px-Wadi_al_mujib.JPG</a:t>
            </a:r>
            <a:r>
              <a:rPr lang="cs-CZ" dirty="0" smtClean="0"/>
              <a:t>vádí </a:t>
            </a:r>
            <a:r>
              <a:rPr lang="cs-CZ" dirty="0" smtClean="0">
                <a:hlinkClick r:id="rId5"/>
              </a:rPr>
              <a:t>http://upload.wikimedia.org/wikipedia/commons/thumb/5/5d/Yucca_decipiens.jpg/480px-Yucca_decipiens.jpg</a:t>
            </a:r>
            <a:r>
              <a:rPr lang="cs-CZ" dirty="0" smtClean="0"/>
              <a:t>juka </a:t>
            </a:r>
            <a:r>
              <a:rPr lang="cs-CZ" dirty="0" smtClean="0">
                <a:hlinkClick r:id="rId6"/>
              </a:rPr>
              <a:t>http://upload.wikimedia.org/wikipedia/commons/thumb/0/0c/Welwitschia_mirabilis%282%29.jpg/800px-Welwitschia_mirabilis%282%29.jpg</a:t>
            </a:r>
            <a:r>
              <a:rPr lang="cs-CZ" dirty="0" smtClean="0"/>
              <a:t>welwitschie</a:t>
            </a:r>
          </a:p>
          <a:p>
            <a:r>
              <a:rPr lang="cs-CZ" dirty="0" smtClean="0">
                <a:hlinkClick r:id="rId7"/>
              </a:rPr>
              <a:t>http://upload.wikimedia.org/wikipedia/commons/thumb/b/b4/Mauritanie_-_Adrar2.jpg/800px-Mauritanie_-_Adrar2.jpg</a:t>
            </a:r>
            <a:r>
              <a:rPr lang="cs-CZ" dirty="0" smtClean="0"/>
              <a:t>sahara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1167</TotalTime>
  <Words>879</Words>
  <Application>Microsoft Office PowerPoint</Application>
  <PresentationFormat>Předvádění na obrazovce (4:3)</PresentationFormat>
  <Paragraphs>241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117</cp:revision>
  <dcterms:created xsi:type="dcterms:W3CDTF">2014-01-03T13:37:34Z</dcterms:created>
  <dcterms:modified xsi:type="dcterms:W3CDTF">2014-08-26T10:21:28Z</dcterms:modified>
</cp:coreProperties>
</file>