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2" r:id="rId6"/>
    <p:sldId id="260" r:id="rId7"/>
    <p:sldId id="264" r:id="rId8"/>
    <p:sldId id="263" r:id="rId9"/>
    <p:sldId id="265" r:id="rId10"/>
    <p:sldId id="266" r:id="rId11"/>
    <p:sldId id="268" r:id="rId12"/>
    <p:sldId id="276" r:id="rId13"/>
    <p:sldId id="269" r:id="rId14"/>
    <p:sldId id="271" r:id="rId15"/>
    <p:sldId id="272" r:id="rId16"/>
    <p:sldId id="273" r:id="rId17"/>
    <p:sldId id="274" r:id="rId18"/>
    <p:sldId id="275" r:id="rId19"/>
    <p:sldId id="277" r:id="rId20"/>
    <p:sldId id="278" r:id="rId21"/>
    <p:sldId id="279" r:id="rId22"/>
    <p:sldId id="282" r:id="rId23"/>
    <p:sldId id="280" r:id="rId24"/>
    <p:sldId id="281" r:id="rId25"/>
    <p:sldId id="261" r:id="rId26"/>
    <p:sldId id="267" r:id="rId27"/>
    <p:sldId id="270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29F07665-59C6-4CD2-9EB1-8EF49B3D9511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EEC0A4E2-FB82-4610-8515-AE7A9B149F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29F07665-59C6-4CD2-9EB1-8EF49B3D9511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0A4E2-FB82-4610-8515-AE7A9B149F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29F07665-59C6-4CD2-9EB1-8EF49B3D9511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EEC0A4E2-FB82-4610-8515-AE7A9B149F0D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29F07665-59C6-4CD2-9EB1-8EF49B3D9511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EEC0A4E2-FB82-4610-8515-AE7A9B149F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29F07665-59C6-4CD2-9EB1-8EF49B3D9511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EEC0A4E2-FB82-4610-8515-AE7A9B149F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07665-59C6-4CD2-9EB1-8EF49B3D9511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0A4E2-FB82-4610-8515-AE7A9B149F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29F07665-59C6-4CD2-9EB1-8EF49B3D9511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EEC0A4E2-FB82-4610-8515-AE7A9B149F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29F07665-59C6-4CD2-9EB1-8EF49B3D9511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EEC0A4E2-FB82-4610-8515-AE7A9B149F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29F07665-59C6-4CD2-9EB1-8EF49B3D9511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EEC0A4E2-FB82-4610-8515-AE7A9B149F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07665-59C6-4CD2-9EB1-8EF49B3D9511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0A4E2-FB82-4610-8515-AE7A9B149F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F07665-59C6-4CD2-9EB1-8EF49B3D9511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C0A4E2-FB82-4610-8515-AE7A9B149F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29F07665-59C6-4CD2-9EB1-8EF49B3D9511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EEC0A4E2-FB82-4610-8515-AE7A9B149F0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7" Type="http://schemas.openxmlformats.org/officeDocument/2006/relationships/image" Target="../media/image5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e/e5/Ngorongoro_Crater,_Tanzania.jpg" TargetMode="External"/><Relationship Id="rId5" Type="http://schemas.openxmlformats.org/officeDocument/2006/relationships/image" Target="../media/image4.jpeg"/><Relationship Id="rId4" Type="http://schemas.openxmlformats.org/officeDocument/2006/relationships/hyperlink" Target="//upload.wikimedia.org/wikipedia/commons/e/e6/Ngorongoro-Crater-animals.jpg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6/6c/Zebras,_Serengeti_savana_plains,_Tanzania.jpg" TargetMode="External"/><Relationship Id="rId13" Type="http://schemas.openxmlformats.org/officeDocument/2006/relationships/image" Target="../media/image9.jpeg"/><Relationship Id="rId3" Type="http://schemas.openxmlformats.org/officeDocument/2006/relationships/audio" Target="../media/audio5.wav"/><Relationship Id="rId7" Type="http://schemas.openxmlformats.org/officeDocument/2006/relationships/image" Target="../media/image6.jpeg"/><Relationship Id="rId12" Type="http://schemas.openxmlformats.org/officeDocument/2006/relationships/hyperlink" Target="//upload.wikimedia.org/wikipedia/commons/a/a4/Mara_River_Massai_Mara.jpg" TargetMode="External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5/5a/Tarangire-Natpark800600.jpg" TargetMode="External"/><Relationship Id="rId11" Type="http://schemas.openxmlformats.org/officeDocument/2006/relationships/image" Target="../media/image8.jpeg"/><Relationship Id="rId5" Type="http://schemas.openxmlformats.org/officeDocument/2006/relationships/audio" Target="../media/audio7.wav"/><Relationship Id="rId10" Type="http://schemas.openxmlformats.org/officeDocument/2006/relationships/hyperlink" Target="//upload.wikimedia.org/wikipedia/commons/0/02/Etosha_elefant.jpg" TargetMode="External"/><Relationship Id="rId4" Type="http://schemas.openxmlformats.org/officeDocument/2006/relationships/audio" Target="../media/audio6.wav"/><Relationship Id="rId9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audio" Target="../media/audio9.wav"/><Relationship Id="rId7" Type="http://schemas.openxmlformats.org/officeDocument/2006/relationships/hyperlink" Target="//upload.wikimedia.org/wikipedia/commons/a/a8/Adansonia_grandidieri04.jpg" TargetMode="External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5" Type="http://schemas.openxmlformats.org/officeDocument/2006/relationships/hyperlink" Target="//upload.wikimedia.org/wikipedia/commons/e/e8/Ngorongoro_Acacia_xanthophloea.jpg" TargetMode="External"/><Relationship Id="rId10" Type="http://schemas.openxmlformats.org/officeDocument/2006/relationships/image" Target="../media/image12.jpeg"/><Relationship Id="rId4" Type="http://schemas.openxmlformats.org/officeDocument/2006/relationships/audio" Target="../media/audio3.wav"/><Relationship Id="rId9" Type="http://schemas.openxmlformats.org/officeDocument/2006/relationships/hyperlink" Target="//upload.wikimedia.org/wikipedia/commons/d/d6/Applebox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7" Type="http://schemas.openxmlformats.org/officeDocument/2006/relationships/image" Target="../media/image14.jpeg"/><Relationship Id="rId2" Type="http://schemas.openxmlformats.org/officeDocument/2006/relationships/audio" Target="../media/audio10.wav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6/6e/Glossina_morsitans_morsitans-pregnant_female.jpg" TargetMode="External"/><Relationship Id="rId5" Type="http://schemas.openxmlformats.org/officeDocument/2006/relationships/image" Target="../media/image13.jpeg"/><Relationship Id="rId4" Type="http://schemas.openxmlformats.org/officeDocument/2006/relationships/hyperlink" Target="//upload.wikimedia.org/wikipedia/commons/7/73/Mosquito_Netting.jpg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e/eb/Two_cheetahs_together.jpg" TargetMode="External"/><Relationship Id="rId13" Type="http://schemas.openxmlformats.org/officeDocument/2006/relationships/image" Target="../media/image18.jpeg"/><Relationship Id="rId3" Type="http://schemas.openxmlformats.org/officeDocument/2006/relationships/audio" Target="../media/audio7.wav"/><Relationship Id="rId7" Type="http://schemas.openxmlformats.org/officeDocument/2006/relationships/image" Target="../media/image15.jpeg"/><Relationship Id="rId12" Type="http://schemas.openxmlformats.org/officeDocument/2006/relationships/hyperlink" Target="//upload.wikimedia.org/wikipedia/commons/9/92/Ostriches_cape_point_cropped.jpg" TargetMode="External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3/30/Male_Lion_and_Cub_Chitwa_South_Africa_Luca_Galuzzi_2004.JPG" TargetMode="External"/><Relationship Id="rId11" Type="http://schemas.openxmlformats.org/officeDocument/2006/relationships/image" Target="../media/image17.jpeg"/><Relationship Id="rId5" Type="http://schemas.openxmlformats.org/officeDocument/2006/relationships/audio" Target="../media/audio10.wav"/><Relationship Id="rId10" Type="http://schemas.openxmlformats.org/officeDocument/2006/relationships/hyperlink" Target="//upload.wikimedia.org/wikipedia/commons/a/af/Ngorongoro_Spitzmaulnashorn_edit1.jpg" TargetMode="External"/><Relationship Id="rId4" Type="http://schemas.openxmlformats.org/officeDocument/2006/relationships/audio" Target="../media/audio2.wav"/><Relationship Id="rId9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audio" Target="../media/audio4.wav"/><Relationship Id="rId7" Type="http://schemas.openxmlformats.org/officeDocument/2006/relationships/hyperlink" Target="//upload.wikimedia.org/wikipedia/commons/0/09/RayNorris_termite_cathedral_mounds.jpg" TargetMode="External"/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hyperlink" Target="//upload.wikimedia.org/wikipedia/commons/8/85/Giant_Anteater_with_child.jpg" TargetMode="External"/><Relationship Id="rId10" Type="http://schemas.openxmlformats.org/officeDocument/2006/relationships/image" Target="../media/image21.jpeg"/><Relationship Id="rId4" Type="http://schemas.openxmlformats.org/officeDocument/2006/relationships/audio" Target="../media/audio11.wav"/><Relationship Id="rId9" Type="http://schemas.openxmlformats.org/officeDocument/2006/relationships/hyperlink" Target="//upload.wikimedia.org/wikipedia/commons/8/89/Kangaroo_and_joey05.jpg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audio" Target="../media/audio5.wav"/><Relationship Id="rId7" Type="http://schemas.openxmlformats.org/officeDocument/2006/relationships/hyperlink" Target="//upload.wikimedia.org/wikipedia/commons/8/8a/GnusAndZebrasInMaraMasai.jpg" TargetMode="External"/><Relationship Id="rId2" Type="http://schemas.openxmlformats.org/officeDocument/2006/relationships/audio" Target="../media/audio9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eg"/><Relationship Id="rId5" Type="http://schemas.openxmlformats.org/officeDocument/2006/relationships/hyperlink" Target="//upload.wikimedia.org/wikipedia/commons/9/9f/Giraffe_standing.jpg" TargetMode="External"/><Relationship Id="rId10" Type="http://schemas.openxmlformats.org/officeDocument/2006/relationships/image" Target="../media/image24.jpeg"/><Relationship Id="rId4" Type="http://schemas.openxmlformats.org/officeDocument/2006/relationships/audio" Target="../media/audio3.wav"/><Relationship Id="rId9" Type="http://schemas.openxmlformats.org/officeDocument/2006/relationships/hyperlink" Target="//upload.wikimedia.org/wikipedia/commons/9/9b/Thompson_gazelle.jpg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audio" Target="../media/audio5.wav"/><Relationship Id="rId7" Type="http://schemas.openxmlformats.org/officeDocument/2006/relationships/hyperlink" Target="//upload.wikimedia.org/wikipedia/commons/0/01/Tarangire_Warzenschwein1.jpg" TargetMode="External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jpeg"/><Relationship Id="rId5" Type="http://schemas.openxmlformats.org/officeDocument/2006/relationships/hyperlink" Target="//upload.wikimedia.org/wikipedia/commons/4/4e/White-backed_vultures_eating_a_dead_wildebeest.JPG" TargetMode="External"/><Relationship Id="rId10" Type="http://schemas.openxmlformats.org/officeDocument/2006/relationships/image" Target="../media/image27.jpeg"/><Relationship Id="rId4" Type="http://schemas.openxmlformats.org/officeDocument/2006/relationships/audio" Target="../media/audio1.wav"/><Relationship Id="rId9" Type="http://schemas.openxmlformats.org/officeDocument/2006/relationships/hyperlink" Target="//upload.wikimedia.org/wikipedia/commons/0/0d/Echidna_ST_03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9.wav"/><Relationship Id="rId7" Type="http://schemas.openxmlformats.org/officeDocument/2006/relationships/image" Target="../media/image29.jpeg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4/4a/Peanut_9417.jpg" TargetMode="External"/><Relationship Id="rId5" Type="http://schemas.openxmlformats.org/officeDocument/2006/relationships/image" Target="../media/image28.jpeg"/><Relationship Id="rId4" Type="http://schemas.openxmlformats.org/officeDocument/2006/relationships/hyperlink" Target="//upload.wikimedia.org/wikipedia/commons/d/d7/Feld_mit_reifer_Baumwolle.jpeg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3/31/Elefant_Tanz%C3%A0nia_2.JPG" TargetMode="External"/><Relationship Id="rId2" Type="http://schemas.openxmlformats.org/officeDocument/2006/relationships/audio" Target="../media/audio12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4/4d/Giraffa_camelopardalis_reticulata_01.JPG" TargetMode="External"/><Relationship Id="rId2" Type="http://schemas.openxmlformats.org/officeDocument/2006/relationships/audio" Target="../media/audio12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7/73/Lion_waiting_in_Namibia.jpg" TargetMode="External"/><Relationship Id="rId2" Type="http://schemas.openxmlformats.org/officeDocument/2006/relationships/audio" Target="../media/audio12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2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0/0e/MasaiMaraCheetahs01.jpg" TargetMode="External"/><Relationship Id="rId2" Type="http://schemas.openxmlformats.org/officeDocument/2006/relationships/audio" Target="../media/audio12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3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c/c3/Eastern_grey_kangaroo_dec07_02.jpg" TargetMode="External"/><Relationship Id="rId2" Type="http://schemas.openxmlformats.org/officeDocument/2006/relationships/audio" Target="../media/audio12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4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c/c5/Gyps_africanus.jpg" TargetMode="External"/><Relationship Id="rId2" Type="http://schemas.openxmlformats.org/officeDocument/2006/relationships/audio" Target="../media/audio12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5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a/a8/Adansonia_grandidieri04.jpg/450px-Adansonia_grandidieri04.jpg" TargetMode="External"/><Relationship Id="rId3" Type="http://schemas.openxmlformats.org/officeDocument/2006/relationships/hyperlink" Target="http://upload.wikimedia.org/wikipedia/commons/thumb/5/5a/Tarangire-Natpark800600.jpg/800px-Tarangire-Natpark800600.jpg" TargetMode="External"/><Relationship Id="rId7" Type="http://schemas.openxmlformats.org/officeDocument/2006/relationships/hyperlink" Target="http://upload.wikimedia.org/wikipedia/commons/thumb/e/e8/Ngorongoro_Acacia_xanthophloea.jpg/717px-Ngorongoro_Acacia_xanthophloea.jpg" TargetMode="External"/><Relationship Id="rId2" Type="http://schemas.openxmlformats.org/officeDocument/2006/relationships/hyperlink" Target="http://upload.wikimedia.org/wikipedia/commons/thumb/e/e5/Ngorongoro_Crater,_Tanzania.jpg/800px-Ngorongoro_Crater,_Tanzania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0/02/Etosha_elefant.jpg/800px-Etosha_elefant.jpg" TargetMode="External"/><Relationship Id="rId5" Type="http://schemas.openxmlformats.org/officeDocument/2006/relationships/hyperlink" Target="http://upload.wikimedia.org/wikipedia/commons/thumb/a/a4/Mara_River_Massai_Mara.jpg/800px-Mara_River_Massai_Mara.jpgMasai" TargetMode="External"/><Relationship Id="rId10" Type="http://schemas.openxmlformats.org/officeDocument/2006/relationships/hyperlink" Target="http://upload.wikimedia.org/wikipedia/commons/thumb/7/73/Mosquito_Netting.jpg/800px-Mosquito_Netting.jpg" TargetMode="External"/><Relationship Id="rId4" Type="http://schemas.openxmlformats.org/officeDocument/2006/relationships/hyperlink" Target="http://upload.wikimedia.org/wikipedia/commons/thumb/6/6c/Zebras,_Serengeti_savana_plains,_Tanzania.jpg/800px-Zebras,_Serengeti_savana_plains,_Tanzania.jpgSerengeti" TargetMode="External"/><Relationship Id="rId9" Type="http://schemas.openxmlformats.org/officeDocument/2006/relationships/hyperlink" Target="http://upload.wikimedia.org/wikipedia/commons/thumb/d/d6/Applebox.JPG/800px-Applebox.JPG" TargetMode="Externa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0/09/RayNorris_termite_cathedral_mounds.jpg" TargetMode="External"/><Relationship Id="rId3" Type="http://schemas.openxmlformats.org/officeDocument/2006/relationships/hyperlink" Target="http://upload.wikimedia.org/wikipedia/commons/thumb/3/30/Male_Lion_and_Cub_Chitwa_South_Africa_Luca_Galuzzi_2004.JPG/800px-Male_Lion_and_Cub_Chitwa_South_Africa_Luca_Galuzzi_2004.JPG" TargetMode="External"/><Relationship Id="rId7" Type="http://schemas.openxmlformats.org/officeDocument/2006/relationships/hyperlink" Target="http://upload.wikimedia.org/wikipedia/commons/thumb/8/85/Giant_Anteater_with_child.jpg/800px-Giant_Anteater_with_child.jpg" TargetMode="External"/><Relationship Id="rId2" Type="http://schemas.openxmlformats.org/officeDocument/2006/relationships/hyperlink" Target="http://upload.wikimedia.org/wikipedia/commons/thumb/6/6e/Glossina_morsitans_morsitans-pregnant_female.jpg/600px-Glossina_morsitans_morsitans-pregnant_female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9/92/Ostriches_cape_point_cropped.jpg" TargetMode="External"/><Relationship Id="rId11" Type="http://schemas.openxmlformats.org/officeDocument/2006/relationships/hyperlink" Target="http://upload.wikimedia.org/wikipedia/commons/thumb/8/8a/GnusAndZebrasInMaraMasai.jpg/800px-GnusAndZebrasInMaraMasai.jpgzebra" TargetMode="External"/><Relationship Id="rId5" Type="http://schemas.openxmlformats.org/officeDocument/2006/relationships/hyperlink" Target="http://upload.wikimedia.org/wikipedia/commons/thumb/a/af/Ngorongoro_Spitzmaulnashorn_edit1.jpg/800px-Ngorongoro_Spitzmaulnashorn_edit1.jpg" TargetMode="External"/><Relationship Id="rId10" Type="http://schemas.openxmlformats.org/officeDocument/2006/relationships/hyperlink" Target="http://upload.wikimedia.org/wikipedia/commons/thumb/9/9f/Giraffe_standing.jpg/448px-Giraffe_standing.jpg" TargetMode="External"/><Relationship Id="rId4" Type="http://schemas.openxmlformats.org/officeDocument/2006/relationships/hyperlink" Target="http://upload.wikimedia.org/wikipedia/commons/thumb/e/eb/Two_cheetahs_together.jpg/800px-Two_cheetahs_together.jpg" TargetMode="External"/><Relationship Id="rId9" Type="http://schemas.openxmlformats.org/officeDocument/2006/relationships/hyperlink" Target="http://upload.wikimedia.org/wikipedia/commons/thumb/8/89/Kangaroo_and_joey05.jpg/400px-Kangaroo_and_joey05.jpg" TargetMode="Externa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3/31/Elefant_Tanz%C3%A0nia_2.JPG" TargetMode="External"/><Relationship Id="rId13" Type="http://schemas.openxmlformats.org/officeDocument/2006/relationships/hyperlink" Target="http://upload.wikimedia.org/wikipedia/commons/c/c5/Gyps_africanus.jpg" TargetMode="External"/><Relationship Id="rId3" Type="http://schemas.openxmlformats.org/officeDocument/2006/relationships/hyperlink" Target="http://upload.wikimedia.org/wikipedia/commons/thumb/4/4e/White-backed_vultures_eating_a_dead_wildebeest.JPG/800px-White-backed_vultures_eating_a_dead_wildebeest.JPG" TargetMode="External"/><Relationship Id="rId7" Type="http://schemas.openxmlformats.org/officeDocument/2006/relationships/hyperlink" Target="http://upload.wikimedia.org/wikipedia/commons/thumb/4/4a/Peanut_9417.jpg/800px-Peanut_9417.jpg" TargetMode="External"/><Relationship Id="rId12" Type="http://schemas.openxmlformats.org/officeDocument/2006/relationships/hyperlink" Target="http://upload.wikimedia.org/wikipedia/commons/thumb/c/c3/Eastern_grey_kangaroo_dec07_02.jpg/400px-Eastern_grey_kangaroo_dec07_02.jpg" TargetMode="External"/><Relationship Id="rId2" Type="http://schemas.openxmlformats.org/officeDocument/2006/relationships/hyperlink" Target="http://upload.wikimedia.org/wikipedia/commons/thumb/9/9b/Thompson_gazelle.jpg/704px-Thompson_gazelle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thumb/d/d7/Feld_mit_reifer_Baumwolle.jpeg/800px-Feld_mit_reifer_Baumwolle.jpeg" TargetMode="External"/><Relationship Id="rId11" Type="http://schemas.openxmlformats.org/officeDocument/2006/relationships/hyperlink" Target="http://upload.wikimedia.org/wikipedia/commons/thumb/0/0e/MasaiMaraCheetahs01.jpg/800px-MasaiMaraCheetahs01.jpg" TargetMode="External"/><Relationship Id="rId5" Type="http://schemas.openxmlformats.org/officeDocument/2006/relationships/hyperlink" Target="http://upload.wikimedia.org/wikipedia/commons/thumb/0/0d/Echidna_ST_03.jpg/590px-Echidna_ST_03.jpg" TargetMode="External"/><Relationship Id="rId10" Type="http://schemas.openxmlformats.org/officeDocument/2006/relationships/hyperlink" Target="http://upload.wikimedia.org/wikipedia/commons/thumb/7/73/Lion_waiting_in_Namibia.jpg/800px-Lion_waiting_in_Namibia.jpg" TargetMode="External"/><Relationship Id="rId4" Type="http://schemas.openxmlformats.org/officeDocument/2006/relationships/hyperlink" Target="http://upload.wikimedia.org/wikipedia/commons/thumb/0/01/Tarangire_Warzenschwein1.jpg/800px-Tarangire_Warzenschwein1.jpg" TargetMode="External"/><Relationship Id="rId9" Type="http://schemas.openxmlformats.org/officeDocument/2006/relationships/hyperlink" Target="http://upload.wikimedia.org/wikipedia/commons/thumb/4/4d/Giraffa_camelopardalis_reticulata_01.JPG/450px-Giraffa_camelopardalis_reticulata_0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547664" y="260648"/>
            <a:ext cx="6083808" cy="14874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971600" y="1844824"/>
            <a:ext cx="72008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b="1" dirty="0"/>
              <a:t>DIGITÁLNÍ UČEBNÍ MATERIÁL: </a:t>
            </a:r>
            <a:r>
              <a:rPr lang="cs-CZ" b="1" dirty="0" smtClean="0"/>
              <a:t>VY_32_INOVACE_06_Z67_18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87038331"/>
              </p:ext>
            </p:extLst>
          </p:nvPr>
        </p:nvGraphicFramePr>
        <p:xfrm>
          <a:off x="467544" y="2708920"/>
          <a:ext cx="8208912" cy="3814126"/>
        </p:xfrm>
        <a:graphic>
          <a:graphicData uri="http://schemas.openxmlformats.org/drawingml/2006/table">
            <a:tbl>
              <a:tblPr bandRow="1" bandCol="1">
                <a:tableStyleId>{5940675A-B579-460E-94D1-54222C63F5DA}</a:tableStyleId>
              </a:tblPr>
              <a:tblGrid>
                <a:gridCol w="2760519"/>
                <a:gridCol w="5448393"/>
              </a:tblGrid>
              <a:tr h="737313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T.G. Masaryka </a:t>
                      </a:r>
                      <a:r>
                        <a:rPr lang="cs-CZ" dirty="0" err="1" smtClean="0"/>
                        <a:t>Komárov</a:t>
                      </a:r>
                      <a:r>
                        <a:rPr lang="cs-CZ" dirty="0" smtClean="0"/>
                        <a:t>, okres Beroun</a:t>
                      </a:r>
                      <a:endParaRPr lang="cs-CZ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dirty="0" smtClean="0"/>
                        <a:t>Jméno autora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Borovský Štefan</a:t>
                      </a:r>
                      <a:endParaRPr lang="cs-CZ" dirty="0"/>
                    </a:p>
                  </a:txBody>
                  <a:tcPr/>
                </a:tc>
              </a:tr>
              <a:tr h="631985">
                <a:tc>
                  <a:txBody>
                    <a:bodyPr/>
                    <a:lstStyle/>
                    <a:p>
                      <a:r>
                        <a:rPr lang="cs-CZ" dirty="0" smtClean="0"/>
                        <a:t>Datum vytvoření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22.1.2014</a:t>
                      </a:r>
                      <a:endParaRPr lang="cs-CZ" dirty="0"/>
                    </a:p>
                  </a:txBody>
                  <a:tcPr/>
                </a:tc>
              </a:tr>
              <a:tr h="591005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Zeměpis</a:t>
                      </a:r>
                      <a:endParaRPr lang="cs-CZ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smtClean="0"/>
                        <a:t>Tematická </a:t>
                      </a:r>
                      <a:r>
                        <a:rPr lang="cs-CZ" dirty="0" smtClean="0"/>
                        <a:t>oblast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Zeměpis 6. a 7. ročník</a:t>
                      </a:r>
                      <a:endParaRPr lang="cs-CZ" dirty="0"/>
                    </a:p>
                  </a:txBody>
                  <a:tcPr/>
                </a:tc>
              </a:tr>
              <a:tr h="610919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Přírodní oblasti Země – Savany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88640"/>
            <a:ext cx="19191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Bookman Old Style" pitchFamily="18" charset="0"/>
              </a:rPr>
              <a:t>Anotace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0" y="764704"/>
            <a:ext cx="9144000" cy="59093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Bookman Old Style" pitchFamily="18" charset="0"/>
              </a:rPr>
              <a:t>Prezentace obsahuje učivo jedné vyučovací hodiny – Přírodní oblasti Země </a:t>
            </a:r>
          </a:p>
          <a:p>
            <a:r>
              <a:rPr lang="cs-CZ" dirty="0" smtClean="0">
                <a:latin typeface="Bookman Old Style" pitchFamily="18" charset="0"/>
              </a:rPr>
              <a:t>						     	  (Savany)</a:t>
            </a:r>
          </a:p>
          <a:p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Str.4 až 13 - obsahují výklad učiva obohacený o mapky a fotografie. Text se</a:t>
            </a:r>
          </a:p>
          <a:p>
            <a:r>
              <a:rPr lang="cs-CZ" dirty="0" smtClean="0">
                <a:latin typeface="Bookman Old Style" pitchFamily="18" charset="0"/>
              </a:rPr>
              <a:t>	        objeví po kliknutí se světelným efektem a fotky i se zvukovým</a:t>
            </a:r>
          </a:p>
          <a:p>
            <a:r>
              <a:rPr lang="cs-CZ" dirty="0" smtClean="0">
                <a:latin typeface="Bookman Old Style" pitchFamily="18" charset="0"/>
              </a:rPr>
              <a:t>	        efektem.</a:t>
            </a:r>
          </a:p>
          <a:p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Str.14 až 19 - kvízové otázky. Dvě nesprávné odpovědi se po kliknutí ztratí se </a:t>
            </a:r>
          </a:p>
          <a:p>
            <a:r>
              <a:rPr lang="cs-CZ" dirty="0" smtClean="0">
                <a:latin typeface="Bookman Old Style" pitchFamily="18" charset="0"/>
              </a:rPr>
              <a:t>                      světelným efektem. Při kliknutí na správnou odpověď se zvýrazní </a:t>
            </a:r>
          </a:p>
          <a:p>
            <a:r>
              <a:rPr lang="cs-CZ" dirty="0" smtClean="0">
                <a:latin typeface="Bookman Old Style" pitchFamily="18" charset="0"/>
              </a:rPr>
              <a:t>	         pole a objeví se fotky se světelným i zvukovým efektem.</a:t>
            </a:r>
          </a:p>
          <a:p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Str.20 až 21 - kvízové otázky z učiva. Dvě nesprávné odpovědi se po kliknutí 	         ztratí se světelným efektem. Při kliknutí na správnou odpověď se</a:t>
            </a:r>
          </a:p>
          <a:p>
            <a:r>
              <a:rPr lang="cs-CZ" dirty="0" smtClean="0">
                <a:latin typeface="Bookman Old Style" pitchFamily="18" charset="0"/>
              </a:rPr>
              <a:t>	         změní barva pole a ozve se zvukový efekt.</a:t>
            </a:r>
          </a:p>
          <a:p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Str. 22 - výpisky</a:t>
            </a:r>
          </a:p>
          <a:p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Str.23 - pracovní list. Žáci odpoví na otázky z učiva.</a:t>
            </a:r>
          </a:p>
          <a:p>
            <a:endParaRPr lang="cs-CZ" dirty="0" smtClean="0">
              <a:latin typeface="Bookman Old Style" pitchFamily="18" charset="0"/>
            </a:endParaRPr>
          </a:p>
          <a:p>
            <a:r>
              <a:rPr lang="cs-CZ" dirty="0" smtClean="0">
                <a:latin typeface="Bookman Old Style" pitchFamily="18" charset="0"/>
              </a:rPr>
              <a:t>Str.24 – pracovní list (řešení).</a:t>
            </a:r>
          </a:p>
          <a:p>
            <a:endParaRPr lang="cs-CZ" dirty="0" smtClean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835696" y="332656"/>
            <a:ext cx="5472608" cy="3168352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b="1" dirty="0" smtClean="0">
                <a:solidFill>
                  <a:srgbClr val="0070C0"/>
                </a:solidFill>
                <a:latin typeface="Bookman Old Style" pitchFamily="18" charset="0"/>
              </a:rPr>
              <a:t>Přírodní oblasti Země</a:t>
            </a:r>
            <a:endParaRPr lang="cs-CZ" sz="7200" b="1" dirty="0">
              <a:solidFill>
                <a:srgbClr val="0070C0"/>
              </a:solidFill>
              <a:latin typeface="Bookman Old Style" pitchFamily="18" charset="0"/>
            </a:endParaRPr>
          </a:p>
        </p:txBody>
      </p:sp>
      <p:sp>
        <p:nvSpPr>
          <p:cNvPr id="3" name="Elipsa 2"/>
          <p:cNvSpPr/>
          <p:nvPr/>
        </p:nvSpPr>
        <p:spPr>
          <a:xfrm>
            <a:off x="2051720" y="3789040"/>
            <a:ext cx="4896544" cy="2736304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b="1" dirty="0" smtClean="0">
                <a:solidFill>
                  <a:schemeClr val="accent3">
                    <a:lumMod val="50000"/>
                  </a:schemeClr>
                </a:solidFill>
                <a:latin typeface="Bookman Old Style" pitchFamily="18" charset="0"/>
              </a:rPr>
              <a:t>Savany</a:t>
            </a:r>
            <a:endParaRPr lang="cs-CZ" sz="6000" b="1" dirty="0">
              <a:solidFill>
                <a:schemeClr val="accent3">
                  <a:lumMod val="50000"/>
                </a:schemeClr>
              </a:solidFill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cut thruBlk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91880" y="0"/>
            <a:ext cx="20697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 SAVANY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476672"/>
            <a:ext cx="9392315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Bookman Old Style" pitchFamily="18" charset="0"/>
              </a:rPr>
              <a:t>Jsou to travnaté oblasti tropického a </a:t>
            </a:r>
            <a:r>
              <a:rPr lang="cs-CZ" sz="2400" dirty="0" err="1" smtClean="0">
                <a:latin typeface="Bookman Old Style" pitchFamily="18" charset="0"/>
              </a:rPr>
              <a:t>subrovníkového</a:t>
            </a:r>
            <a:r>
              <a:rPr lang="cs-CZ" sz="2400" dirty="0" smtClean="0">
                <a:latin typeface="Bookman Old Style" pitchFamily="18" charset="0"/>
              </a:rPr>
              <a:t> pásu.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Nacházejí</a:t>
            </a:r>
            <a:r>
              <a:rPr lang="cs-CZ" sz="2400" dirty="0" smtClean="0">
                <a:latin typeface="Bookman Old Style" pitchFamily="18" charset="0"/>
              </a:rPr>
              <a:t> se mezi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pouštěmi</a:t>
            </a:r>
            <a:r>
              <a:rPr lang="cs-CZ" sz="2400" dirty="0" smtClean="0">
                <a:latin typeface="Bookman Old Style" pitchFamily="18" charset="0"/>
              </a:rPr>
              <a:t> a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tropickým deštným pralesem.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V sušších oblastech </a:t>
            </a:r>
            <a:r>
              <a:rPr lang="cs-CZ" sz="2400" dirty="0" smtClean="0">
                <a:latin typeface="Bookman Old Style" pitchFamily="18" charset="0"/>
              </a:rPr>
              <a:t>(blízko pouští) roste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vyšší tráva, </a:t>
            </a:r>
            <a:r>
              <a:rPr lang="cs-CZ" sz="2400" dirty="0" smtClean="0">
                <a:latin typeface="Bookman Old Style" pitchFamily="18" charset="0"/>
              </a:rPr>
              <a:t>místy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keře a osamělé stromy. Ve vlhčích oblastech </a:t>
            </a:r>
            <a:r>
              <a:rPr lang="cs-CZ" sz="2400" dirty="0" smtClean="0">
                <a:latin typeface="Bookman Old Style" pitchFamily="18" charset="0"/>
              </a:rPr>
              <a:t>(blízko rovníku)</a:t>
            </a:r>
          </a:p>
          <a:p>
            <a:r>
              <a:rPr lang="cs-CZ" sz="2400" dirty="0" smtClean="0">
                <a:latin typeface="Bookman Old Style" pitchFamily="18" charset="0"/>
              </a:rPr>
              <a:t>stromy vytvářejí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i souvislý les. </a:t>
            </a:r>
            <a:r>
              <a:rPr lang="cs-CZ" sz="2400" dirty="0" smtClean="0">
                <a:latin typeface="Bookman Old Style" pitchFamily="18" charset="0"/>
              </a:rPr>
              <a:t>Pro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podnebí</a:t>
            </a:r>
            <a:r>
              <a:rPr lang="cs-CZ" sz="2400" dirty="0" smtClean="0">
                <a:latin typeface="Bookman Old Style" pitchFamily="18" charset="0"/>
              </a:rPr>
              <a:t> je typické střídání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dvou ročních období</a:t>
            </a:r>
            <a:r>
              <a:rPr lang="cs-CZ" sz="2400" dirty="0" smtClean="0">
                <a:latin typeface="Bookman Old Style" pitchFamily="18" charset="0"/>
              </a:rPr>
              <a:t>.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Období dešťů a období sucha</a:t>
            </a:r>
            <a:r>
              <a:rPr lang="cs-CZ" sz="2400" dirty="0" smtClean="0">
                <a:latin typeface="Bookman Old Style" pitchFamily="18" charset="0"/>
              </a:rPr>
              <a:t>. Můžou</a:t>
            </a:r>
          </a:p>
          <a:p>
            <a:r>
              <a:rPr lang="cs-CZ" sz="2400" dirty="0" smtClean="0">
                <a:latin typeface="Bookman Old Style" pitchFamily="18" charset="0"/>
              </a:rPr>
              <a:t>za to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monzuny</a:t>
            </a:r>
            <a:r>
              <a:rPr lang="cs-CZ" sz="2400" dirty="0" smtClean="0">
                <a:latin typeface="Bookman Old Style" pitchFamily="18" charset="0"/>
              </a:rPr>
              <a:t>. Monzuny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jsou pravidelné větry vanoucí v 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období dešťů od oceánu a v období sucha od pevniny.</a:t>
            </a:r>
          </a:p>
        </p:txBody>
      </p:sp>
      <p:pic>
        <p:nvPicPr>
          <p:cNvPr id="23554" name="Picture 2" descr="http://www.blueplanetbiomes.org/images/savanna_location_map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3501008"/>
            <a:ext cx="6984776" cy="316835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3356992"/>
            <a:ext cx="514806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  <a:latin typeface="Bookman Old Style" pitchFamily="18" charset="0"/>
              </a:rPr>
              <a:t>  	   Období dešťů</a:t>
            </a:r>
          </a:p>
          <a:p>
            <a:r>
              <a:rPr lang="cs-CZ" sz="2400" dirty="0" smtClean="0">
                <a:latin typeface="Bookman Old Style" pitchFamily="18" charset="0"/>
              </a:rPr>
              <a:t>Vyznačuje se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velkým množstvím srážek </a:t>
            </a:r>
            <a:r>
              <a:rPr lang="cs-CZ" sz="2400" dirty="0" smtClean="0">
                <a:latin typeface="Bookman Old Style" pitchFamily="18" charset="0"/>
              </a:rPr>
              <a:t>. Řeky a jezera se naplní vodou a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stáda</a:t>
            </a:r>
            <a:r>
              <a:rPr lang="cs-CZ" sz="2400" dirty="0" smtClean="0">
                <a:latin typeface="Bookman Old Style" pitchFamily="18" charset="0"/>
              </a:rPr>
              <a:t> tisíců kusů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zvířat</a:t>
            </a:r>
            <a:r>
              <a:rPr lang="cs-CZ" sz="2400" dirty="0" smtClean="0">
                <a:latin typeface="Bookman Old Style" pitchFamily="18" charset="0"/>
              </a:rPr>
              <a:t> se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stěhují zpátky</a:t>
            </a:r>
            <a:r>
              <a:rPr lang="cs-CZ" sz="2400" dirty="0" smtClean="0">
                <a:latin typeface="Bookman Old Style" pitchFamily="18" charset="0"/>
              </a:rPr>
              <a:t>.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Savana</a:t>
            </a:r>
            <a:r>
              <a:rPr lang="cs-CZ" sz="2400" dirty="0" smtClean="0">
                <a:latin typeface="Bookman Old Style" pitchFamily="18" charset="0"/>
              </a:rPr>
              <a:t> se zabarví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do zelena </a:t>
            </a:r>
            <a:r>
              <a:rPr lang="cs-CZ" sz="2400" dirty="0" smtClean="0">
                <a:latin typeface="Bookman Old Style" pitchFamily="18" charset="0"/>
              </a:rPr>
              <a:t>díky rychle rostoucím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rostlinám.</a:t>
            </a:r>
            <a:r>
              <a:rPr lang="cs-CZ" sz="2400" dirty="0" smtClean="0">
                <a:latin typeface="Bookman Old Style" pitchFamily="18" charset="0"/>
              </a:rPr>
              <a:t> Většinou je to období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léta</a:t>
            </a:r>
            <a:r>
              <a:rPr lang="cs-CZ" sz="2400" dirty="0" smtClean="0">
                <a:latin typeface="Bookman Old Style" pitchFamily="18" charset="0"/>
              </a:rPr>
              <a:t> na dané polokouli. </a:t>
            </a:r>
            <a:endParaRPr lang="cs-CZ" sz="24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188640"/>
            <a:ext cx="522007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Bookman Old Style" pitchFamily="18" charset="0"/>
              </a:rPr>
              <a:t>	   </a:t>
            </a:r>
            <a:r>
              <a:rPr lang="cs-CZ" sz="2400" b="1" dirty="0" smtClean="0">
                <a:solidFill>
                  <a:srgbClr val="FFC000"/>
                </a:solidFill>
                <a:latin typeface="Bookman Old Style" pitchFamily="18" charset="0"/>
              </a:rPr>
              <a:t>Období sucha</a:t>
            </a:r>
          </a:p>
          <a:p>
            <a:r>
              <a:rPr lang="cs-CZ" sz="2400" dirty="0" smtClean="0">
                <a:latin typeface="Bookman Old Style" pitchFamily="18" charset="0"/>
              </a:rPr>
              <a:t>Vyznačuje se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malým množstvím srážek,</a:t>
            </a:r>
            <a:r>
              <a:rPr lang="cs-CZ" sz="2400" dirty="0" smtClean="0">
                <a:latin typeface="Bookman Old Style" pitchFamily="18" charset="0"/>
              </a:rPr>
              <a:t> což způsobuje vysychání</a:t>
            </a:r>
          </a:p>
          <a:p>
            <a:r>
              <a:rPr lang="cs-CZ" sz="2400" dirty="0" smtClean="0">
                <a:latin typeface="Bookman Old Style" pitchFamily="18" charset="0"/>
              </a:rPr>
              <a:t>řek a jezer.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Zvířata migrují </a:t>
            </a:r>
            <a:r>
              <a:rPr lang="cs-CZ" sz="2400" dirty="0" smtClean="0">
                <a:latin typeface="Bookman Old Style" pitchFamily="18" charset="0"/>
              </a:rPr>
              <a:t>za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vodou a potravou</a:t>
            </a:r>
            <a:r>
              <a:rPr lang="cs-CZ" sz="2400" dirty="0" smtClean="0">
                <a:latin typeface="Bookman Old Style" pitchFamily="18" charset="0"/>
              </a:rPr>
              <a:t>. Rostliny a tráva usychají. Proto se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často </a:t>
            </a:r>
            <a:r>
              <a:rPr lang="cs-CZ" sz="2400" dirty="0" smtClean="0">
                <a:latin typeface="Bookman Old Style" pitchFamily="18" charset="0"/>
              </a:rPr>
              <a:t>vyskytují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požáry.</a:t>
            </a:r>
            <a:r>
              <a:rPr lang="cs-CZ" sz="2400" dirty="0" smtClean="0">
                <a:latin typeface="Bookman Old Style" pitchFamily="18" charset="0"/>
              </a:rPr>
              <a:t> Většinou je to</a:t>
            </a:r>
          </a:p>
          <a:p>
            <a:r>
              <a:rPr lang="cs-CZ" sz="2400" dirty="0" smtClean="0">
                <a:latin typeface="Bookman Old Style" pitchFamily="18" charset="0"/>
              </a:rPr>
              <a:t>období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zimy</a:t>
            </a:r>
            <a:r>
              <a:rPr lang="cs-CZ" sz="2400" dirty="0" smtClean="0">
                <a:latin typeface="Bookman Old Style" pitchFamily="18" charset="0"/>
              </a:rPr>
              <a:t> na dané polokouli.  </a:t>
            </a:r>
          </a:p>
          <a:p>
            <a:endParaRPr lang="cs-CZ" sz="2400" b="1" dirty="0">
              <a:latin typeface="Bookman Old Style" pitchFamily="18" charset="0"/>
            </a:endParaRPr>
          </a:p>
        </p:txBody>
      </p:sp>
      <p:pic>
        <p:nvPicPr>
          <p:cNvPr id="11266" name="Picture 2" descr="File:Ngorongoro-Crater-animals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4048" y="188640"/>
            <a:ext cx="3928527" cy="3024336"/>
          </a:xfrm>
          <a:prstGeom prst="rect">
            <a:avLst/>
          </a:prstGeom>
          <a:noFill/>
        </p:spPr>
      </p:pic>
      <p:pic>
        <p:nvPicPr>
          <p:cNvPr id="7" name="Picture 2" descr="Soubor:Ngorongoro Crater, Tanzania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04048" y="3573016"/>
            <a:ext cx="3964789" cy="295232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729009" y="3212976"/>
            <a:ext cx="449995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  národní park </a:t>
            </a:r>
            <a:r>
              <a:rPr lang="cs-CZ" sz="1600" dirty="0" err="1" smtClean="0"/>
              <a:t>Ngorongoro</a:t>
            </a:r>
            <a:r>
              <a:rPr lang="cs-CZ" sz="1600" dirty="0" smtClean="0"/>
              <a:t> – období sucha </a:t>
            </a:r>
            <a:endParaRPr lang="cs-CZ" sz="1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839617" y="6519446"/>
            <a:ext cx="430438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 národní park </a:t>
            </a:r>
            <a:r>
              <a:rPr lang="cs-CZ" sz="1600" dirty="0" err="1" smtClean="0"/>
              <a:t>Ngorongoro</a:t>
            </a:r>
            <a:r>
              <a:rPr lang="cs-CZ" sz="1600" dirty="0" smtClean="0"/>
              <a:t> – období dešťů</a:t>
            </a:r>
            <a:endParaRPr lang="cs-CZ" sz="1600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5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1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800" decel="100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800" decel="100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800" decel="100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00" decel="100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Tarangire-Natpark800600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44008" y="3501008"/>
            <a:ext cx="4331635" cy="302433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148064" y="6519446"/>
            <a:ext cx="345318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národní park </a:t>
            </a:r>
            <a:r>
              <a:rPr lang="cs-CZ" sz="1600" dirty="0" err="1" smtClean="0"/>
              <a:t>Tarangire</a:t>
            </a:r>
            <a:r>
              <a:rPr lang="cs-CZ" sz="1600" dirty="0" smtClean="0"/>
              <a:t> v </a:t>
            </a:r>
            <a:r>
              <a:rPr lang="cs-CZ" sz="1600" dirty="0" err="1" smtClean="0"/>
              <a:t>Tanzánii</a:t>
            </a:r>
            <a:endParaRPr lang="cs-CZ" sz="1600" dirty="0"/>
          </a:p>
        </p:txBody>
      </p:sp>
      <p:pic>
        <p:nvPicPr>
          <p:cNvPr id="1028" name="Picture 4" descr="Soubor:Zebras, Serengeti savana plains, Tanzania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79512" y="3501008"/>
            <a:ext cx="4320480" cy="3025155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683568" y="6519446"/>
            <a:ext cx="346120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národní park </a:t>
            </a:r>
            <a:r>
              <a:rPr lang="cs-CZ" sz="1600" dirty="0" err="1" smtClean="0"/>
              <a:t>Serengeti</a:t>
            </a:r>
            <a:r>
              <a:rPr lang="cs-CZ" sz="1600" dirty="0" smtClean="0"/>
              <a:t> v </a:t>
            </a:r>
            <a:r>
              <a:rPr lang="cs-CZ" sz="1600" dirty="0" err="1" smtClean="0"/>
              <a:t>Tanzánii</a:t>
            </a:r>
            <a:endParaRPr lang="cs-CZ" sz="1600" dirty="0"/>
          </a:p>
        </p:txBody>
      </p:sp>
      <p:pic>
        <p:nvPicPr>
          <p:cNvPr id="3076" name="Picture 4" descr="Soubor:Etosha elefant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79512" y="188640"/>
            <a:ext cx="4320480" cy="2952328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0" y="3140968"/>
            <a:ext cx="445506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  n. park </a:t>
            </a:r>
            <a:r>
              <a:rPr lang="cs-CZ" sz="1600" dirty="0" err="1" smtClean="0"/>
              <a:t>Etosha</a:t>
            </a:r>
            <a:r>
              <a:rPr lang="cs-CZ" sz="1600" dirty="0" smtClean="0"/>
              <a:t> (</a:t>
            </a:r>
            <a:r>
              <a:rPr lang="cs-CZ" sz="1600" dirty="0" err="1" smtClean="0"/>
              <a:t>Namíbie</a:t>
            </a:r>
            <a:r>
              <a:rPr lang="cs-CZ" sz="1600" dirty="0" smtClean="0"/>
              <a:t>) – období sucha</a:t>
            </a:r>
            <a:endParaRPr lang="cs-CZ" sz="1600" dirty="0"/>
          </a:p>
        </p:txBody>
      </p:sp>
      <p:pic>
        <p:nvPicPr>
          <p:cNvPr id="10242" name="Picture 2" descr="File:Mara River Massai Mara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644008" y="188640"/>
            <a:ext cx="4331635" cy="2952328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4591151" y="3140968"/>
            <a:ext cx="454964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řeka </a:t>
            </a:r>
            <a:r>
              <a:rPr lang="cs-CZ" sz="1600" dirty="0" err="1" smtClean="0"/>
              <a:t>Masai</a:t>
            </a:r>
            <a:r>
              <a:rPr lang="cs-CZ" sz="1600" dirty="0" smtClean="0"/>
              <a:t> </a:t>
            </a:r>
            <a:r>
              <a:rPr lang="cs-CZ" sz="1600" dirty="0" err="1" smtClean="0"/>
              <a:t>Mara</a:t>
            </a:r>
            <a:r>
              <a:rPr lang="cs-CZ" sz="1600" dirty="0" smtClean="0"/>
              <a:t> – </a:t>
            </a:r>
            <a:r>
              <a:rPr lang="cs-CZ" sz="1600" dirty="0" err="1" smtClean="0"/>
              <a:t>Serengeti</a:t>
            </a:r>
            <a:r>
              <a:rPr lang="cs-CZ" sz="1600" dirty="0" smtClean="0"/>
              <a:t> (období dešťů)</a:t>
            </a:r>
            <a:endParaRPr lang="cs-CZ" sz="1600" dirty="0"/>
          </a:p>
        </p:txBody>
      </p:sp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900" decel="100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07904" y="0"/>
            <a:ext cx="16706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FLORA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pic>
        <p:nvPicPr>
          <p:cNvPr id="20482" name="Picture 2" descr="Soubor:Ngorongoro Acacia xanthophloea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55976" y="3717032"/>
            <a:ext cx="4648389" cy="280831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220072" y="6519446"/>
            <a:ext cx="315983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akácie – Afrika (typický strom)</a:t>
            </a:r>
            <a:endParaRPr lang="cs-CZ" sz="1600" dirty="0"/>
          </a:p>
        </p:txBody>
      </p:sp>
      <p:pic>
        <p:nvPicPr>
          <p:cNvPr id="20484" name="Picture 4" descr="Soubor:Adansonia grandidieri04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9512" y="476672"/>
            <a:ext cx="3960440" cy="604867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11560" y="6519446"/>
            <a:ext cx="312297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baobab </a:t>
            </a:r>
            <a:r>
              <a:rPr lang="cs-CZ" sz="1600" dirty="0" err="1" smtClean="0"/>
              <a:t>Grandidiérův</a:t>
            </a:r>
            <a:r>
              <a:rPr lang="cs-CZ" sz="1600" dirty="0" smtClean="0"/>
              <a:t> - Afrika</a:t>
            </a:r>
            <a:endParaRPr lang="cs-CZ" sz="1600" dirty="0"/>
          </a:p>
        </p:txBody>
      </p:sp>
      <p:pic>
        <p:nvPicPr>
          <p:cNvPr id="20486" name="Picture 6" descr="Soubor:Applebox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355976" y="476672"/>
            <a:ext cx="4608512" cy="288032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001245" y="3356992"/>
            <a:ext cx="527580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  blahovičník (eukalyptus) – Austrálie (typický strom)</a:t>
            </a:r>
            <a:endParaRPr lang="cs-CZ" sz="1600" dirty="0"/>
          </a:p>
        </p:txBody>
      </p:sp>
    </p:spTree>
  </p:cSld>
  <p:clrMapOvr>
    <a:masterClrMapping/>
  </p:clrMapOvr>
  <p:transition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2048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048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07904" y="0"/>
            <a:ext cx="16594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FAUNA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476672"/>
            <a:ext cx="932452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Bookman Old Style" pitchFamily="18" charset="0"/>
              </a:rPr>
              <a:t>Savany jsou domovem početný ch stád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býložravců.</a:t>
            </a:r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 </a:t>
            </a:r>
            <a:r>
              <a:rPr lang="cs-CZ" sz="2400" dirty="0" smtClean="0">
                <a:latin typeface="Bookman Old Style" pitchFamily="18" charset="0"/>
              </a:rPr>
              <a:t>(žirafy, pakoni, sloni, zebry, antilopy…). Ti jsou potravou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šelem</a:t>
            </a:r>
            <a:r>
              <a:rPr lang="cs-CZ" sz="2400" dirty="0" smtClean="0">
                <a:latin typeface="Bookman Old Style" pitchFamily="18" charset="0"/>
              </a:rPr>
              <a:t> (lvů,</a:t>
            </a:r>
          </a:p>
          <a:p>
            <a:r>
              <a:rPr lang="cs-CZ" sz="2400" dirty="0" smtClean="0">
                <a:latin typeface="Bookman Old Style" pitchFamily="18" charset="0"/>
              </a:rPr>
              <a:t>gepardů, hyen…). Méně známí je život zvláštních druhů zvířat (mravenečník, pštros…) a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hmyzu</a:t>
            </a:r>
            <a:r>
              <a:rPr lang="cs-CZ" sz="2400" dirty="0" smtClean="0">
                <a:latin typeface="Bookman Old Style" pitchFamily="18" charset="0"/>
              </a:rPr>
              <a:t> (sarančat, termitů, komárů, much…). Nedílnou součástí savan jsou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mrchožrouti</a:t>
            </a:r>
            <a:r>
              <a:rPr lang="cs-CZ" sz="2400" dirty="0" smtClean="0">
                <a:latin typeface="Bookman Old Style" pitchFamily="18" charset="0"/>
              </a:rPr>
              <a:t> (supi, čáp marabu…). Typické nemoci =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malárie</a:t>
            </a:r>
            <a:r>
              <a:rPr lang="cs-CZ" sz="2400" dirty="0" smtClean="0">
                <a:solidFill>
                  <a:srgbClr val="FFC000"/>
                </a:solidFill>
                <a:latin typeface="Bookman Old Style" pitchFamily="18" charset="0"/>
              </a:rPr>
              <a:t> </a:t>
            </a:r>
            <a:r>
              <a:rPr lang="cs-CZ" sz="2400" dirty="0" smtClean="0">
                <a:latin typeface="Bookman Old Style" pitchFamily="18" charset="0"/>
              </a:rPr>
              <a:t>(původce komár </a:t>
            </a:r>
            <a:r>
              <a:rPr lang="cs-CZ" sz="2400" dirty="0" err="1" smtClean="0">
                <a:latin typeface="Bookman Old Style" pitchFamily="18" charset="0"/>
              </a:rPr>
              <a:t>Anofeles</a:t>
            </a:r>
            <a:r>
              <a:rPr lang="cs-CZ" sz="2400" dirty="0" smtClean="0">
                <a:latin typeface="Bookman Old Style" pitchFamily="18" charset="0"/>
              </a:rPr>
              <a:t>),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spavá nemoc </a:t>
            </a:r>
            <a:r>
              <a:rPr lang="cs-CZ" sz="2400" dirty="0" smtClean="0">
                <a:latin typeface="Bookman Old Style" pitchFamily="18" charset="0"/>
              </a:rPr>
              <a:t>(původce moucha Tse-Tse). </a:t>
            </a:r>
          </a:p>
          <a:p>
            <a:r>
              <a:rPr lang="cs-CZ" sz="2400" dirty="0" smtClean="0">
                <a:latin typeface="Bookman Old Style" pitchFamily="18" charset="0"/>
              </a:rPr>
              <a:t>  </a:t>
            </a:r>
            <a:endParaRPr lang="cs-CZ" sz="2400" dirty="0">
              <a:latin typeface="Bookman Old Style" pitchFamily="18" charset="0"/>
            </a:endParaRPr>
          </a:p>
        </p:txBody>
      </p:sp>
      <p:pic>
        <p:nvPicPr>
          <p:cNvPr id="2050" name="Picture 2" descr="File:Mosquito Netting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3212976"/>
            <a:ext cx="4248472" cy="331236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67544" y="6519446"/>
            <a:ext cx="36551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moskytiéra – ochrana před komáry</a:t>
            </a:r>
            <a:endParaRPr lang="cs-CZ" sz="1600" dirty="0"/>
          </a:p>
        </p:txBody>
      </p:sp>
      <p:pic>
        <p:nvPicPr>
          <p:cNvPr id="2052" name="Picture 4" descr="File:Glossina morsitans morsitans-pregnant female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572000" y="3212976"/>
            <a:ext cx="4418856" cy="331236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459704" y="6519446"/>
            <a:ext cx="468429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/>
              <a:t>Tse</a:t>
            </a:r>
            <a:r>
              <a:rPr lang="cs-CZ" sz="1600" dirty="0" smtClean="0"/>
              <a:t>- </a:t>
            </a:r>
            <a:r>
              <a:rPr lang="cs-CZ" sz="1600" dirty="0" err="1" smtClean="0"/>
              <a:t>Tse</a:t>
            </a:r>
            <a:r>
              <a:rPr lang="cs-CZ" sz="1600" dirty="0" smtClean="0"/>
              <a:t> – moucha způsobující spavou nemoc</a:t>
            </a:r>
            <a:endParaRPr lang="cs-CZ" sz="1600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File:Male Lion and Cub Chitwa South Africa Luca Galuzzi 2004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572000" y="3501008"/>
            <a:ext cx="4392488" cy="302433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364088" y="6519446"/>
            <a:ext cx="299953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lev a mládě požírají pakoně</a:t>
            </a:r>
            <a:endParaRPr lang="cs-CZ" sz="1600" dirty="0"/>
          </a:p>
        </p:txBody>
      </p:sp>
      <p:pic>
        <p:nvPicPr>
          <p:cNvPr id="24580" name="Picture 4" descr="File:Two cheetahs together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572000" y="188640"/>
            <a:ext cx="4424147" cy="295232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355976" y="3140968"/>
            <a:ext cx="494077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 nejrychlejší šelma na světě – gepard (110 km/h)</a:t>
            </a:r>
            <a:endParaRPr lang="cs-CZ" sz="1600" dirty="0"/>
          </a:p>
        </p:txBody>
      </p:sp>
      <p:pic>
        <p:nvPicPr>
          <p:cNvPr id="24582" name="Picture 6" descr="File:Ngorongoro Spitzmaulnashorn edit1.jpg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179512" y="3501008"/>
            <a:ext cx="4346910" cy="302433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187624" y="6519446"/>
            <a:ext cx="221246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nosorožec dvourohý</a:t>
            </a:r>
            <a:endParaRPr lang="cs-CZ" sz="1600" dirty="0"/>
          </a:p>
        </p:txBody>
      </p:sp>
      <p:pic>
        <p:nvPicPr>
          <p:cNvPr id="24584" name="Picture 8" descr="File:Ostriches cape point cropped.jpg">
            <a:hlinkClick r:id="rId12"/>
          </p:cNvPr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79512" y="188640"/>
            <a:ext cx="4320480" cy="2952328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043608" y="3140968"/>
            <a:ext cx="2526654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pštros dvouprstý - Afrika</a:t>
            </a:r>
            <a:endParaRPr lang="cs-CZ" sz="1600" dirty="0"/>
          </a:p>
        </p:txBody>
      </p:sp>
    </p:spTree>
  </p:cSld>
  <p:clrMapOvr>
    <a:masterClrMapping/>
  </p:clrMapOvr>
  <p:transition spd="slow"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1000"/>
                                        <p:tgtEl>
                                          <p:spTgt spid="2458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800" decel="100000"/>
                                        <p:tgtEl>
                                          <p:spTgt spid="245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800" decel="1000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800" decel="1000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800" decel="100000" fill="hold"/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22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23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24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25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breez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6" name="Picture 4" descr="File:Giant Anteater with child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572000" y="3573016"/>
            <a:ext cx="4379640" cy="295232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499992" y="6519446"/>
            <a:ext cx="456246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mravenečník – samice a mládě (J. Amerika)</a:t>
            </a:r>
            <a:endParaRPr lang="cs-CZ" sz="1600" dirty="0"/>
          </a:p>
        </p:txBody>
      </p:sp>
      <p:pic>
        <p:nvPicPr>
          <p:cNvPr id="23558" name="Picture 6" descr="File:RayNorris termite cathedral mounds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572000" y="188640"/>
            <a:ext cx="4392488" cy="302433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292080" y="3212976"/>
            <a:ext cx="298511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termitiště – nadzemní hnízdo</a:t>
            </a:r>
            <a:endParaRPr lang="cs-CZ" sz="1600" dirty="0"/>
          </a:p>
        </p:txBody>
      </p:sp>
      <p:pic>
        <p:nvPicPr>
          <p:cNvPr id="23560" name="Picture 8" descr="File:Kangaroo and joey05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9512" y="188640"/>
            <a:ext cx="4248472" cy="6363072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323528" y="6519446"/>
            <a:ext cx="399019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klokan obrovský – samice s mládětem </a:t>
            </a:r>
            <a:endParaRPr lang="cs-CZ" sz="1600" dirty="0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5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35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ashreg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File:Giraffe standing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79512" y="188640"/>
            <a:ext cx="4392488" cy="6353548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763688" y="6519446"/>
            <a:ext cx="146226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žirafa - Afrika</a:t>
            </a:r>
            <a:endParaRPr lang="cs-CZ" sz="1600" dirty="0"/>
          </a:p>
        </p:txBody>
      </p:sp>
      <p:pic>
        <p:nvPicPr>
          <p:cNvPr id="25604" name="Picture 4" descr="File:GnusAndZebrasInMaraMasai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644008" y="188640"/>
            <a:ext cx="4344143" cy="302433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860032" y="3212976"/>
            <a:ext cx="390363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zebry a pakoně – </a:t>
            </a:r>
            <a:r>
              <a:rPr lang="cs-CZ" sz="1600" dirty="0" err="1" smtClean="0"/>
              <a:t>Masai</a:t>
            </a:r>
            <a:r>
              <a:rPr lang="cs-CZ" sz="1600" dirty="0" smtClean="0"/>
              <a:t> </a:t>
            </a:r>
            <a:r>
              <a:rPr lang="cs-CZ" sz="1600" dirty="0" err="1" smtClean="0"/>
              <a:t>Mara</a:t>
            </a:r>
            <a:r>
              <a:rPr lang="cs-CZ" sz="1600" dirty="0" smtClean="0"/>
              <a:t> (Afrika)</a:t>
            </a:r>
            <a:endParaRPr lang="cs-CZ" sz="1600" dirty="0"/>
          </a:p>
        </p:txBody>
      </p:sp>
      <p:pic>
        <p:nvPicPr>
          <p:cNvPr id="3074" name="Picture 2" descr="File:Thompson gazelle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644008" y="3573016"/>
            <a:ext cx="4320480" cy="295232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724128" y="6519446"/>
            <a:ext cx="230704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gazela </a:t>
            </a:r>
            <a:r>
              <a:rPr lang="cs-CZ" sz="1600" dirty="0" err="1" smtClean="0"/>
              <a:t>Thompsonova</a:t>
            </a:r>
            <a:endParaRPr lang="cs-CZ" sz="1600" dirty="0"/>
          </a:p>
        </p:txBody>
      </p:sp>
    </p:spTree>
  </p:cSld>
  <p:clrMapOvr>
    <a:masterClrMapping/>
  </p:clrMapOvr>
  <p:transition spd="slow"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5" dur="1000"/>
                                        <p:tgtEl>
                                          <p:spTgt spid="2560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File:White-backed vultures eating a dead wildebeest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4008" y="3573016"/>
            <a:ext cx="4355637" cy="2952328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436096" y="6519446"/>
            <a:ext cx="285847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supi afričtí u mršiny pakoně</a:t>
            </a:r>
            <a:endParaRPr lang="cs-CZ" sz="1600" dirty="0"/>
          </a:p>
        </p:txBody>
      </p:sp>
      <p:pic>
        <p:nvPicPr>
          <p:cNvPr id="33796" name="Picture 4" descr="File:Tarangire Warzenschwein1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644008" y="260648"/>
            <a:ext cx="4320480" cy="295232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5868144" y="3212976"/>
            <a:ext cx="177484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prase </a:t>
            </a:r>
            <a:r>
              <a:rPr lang="cs-CZ" sz="1600" dirty="0" err="1" smtClean="0"/>
              <a:t>savanové</a:t>
            </a:r>
            <a:endParaRPr lang="cs-CZ" sz="1600" dirty="0"/>
          </a:p>
        </p:txBody>
      </p:sp>
      <p:pic>
        <p:nvPicPr>
          <p:cNvPr id="33798" name="Picture 6" descr="File:Echidna ST 03.jpg">
            <a:hlinkClick r:id="rId9"/>
          </p:cNvPr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79512" y="260648"/>
            <a:ext cx="4392488" cy="626469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475656" y="6519446"/>
            <a:ext cx="180850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ježura australská</a:t>
            </a:r>
            <a:endParaRPr lang="cs-CZ" sz="1600" dirty="0"/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37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37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37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37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37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37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37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37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379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800" decel="100000"/>
                                        <p:tgtEl>
                                          <p:spTgt spid="3379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800" decel="1000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800" decel="1000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800" decel="1000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188640"/>
            <a:ext cx="26084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Současnost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764704"/>
            <a:ext cx="9353843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Lidé </a:t>
            </a:r>
            <a:r>
              <a:rPr lang="cs-CZ" sz="2400" dirty="0" smtClean="0">
                <a:latin typeface="Bookman Old Style" pitchFamily="18" charset="0"/>
              </a:rPr>
              <a:t>dnes savany využívají k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zemědělství </a:t>
            </a:r>
            <a:r>
              <a:rPr lang="cs-CZ" sz="2400" dirty="0" smtClean="0">
                <a:latin typeface="Bookman Old Style" pitchFamily="18" charset="0"/>
              </a:rPr>
              <a:t>a částečně ji </a:t>
            </a:r>
          </a:p>
          <a:p>
            <a:r>
              <a:rPr lang="cs-CZ" sz="2400" dirty="0" smtClean="0">
                <a:latin typeface="Bookman Old Style" pitchFamily="18" charset="0"/>
              </a:rPr>
              <a:t>proměnili v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plantáže.</a:t>
            </a:r>
            <a:r>
              <a:rPr lang="cs-CZ" sz="2400" dirty="0" smtClean="0">
                <a:latin typeface="Bookman Old Style" pitchFamily="18" charset="0"/>
              </a:rPr>
              <a:t> Pěstují zde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obilí, bavlník, podzemnici </a:t>
            </a:r>
          </a:p>
          <a:p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olejnou… </a:t>
            </a:r>
            <a:r>
              <a:rPr lang="cs-CZ" sz="2400" dirty="0" smtClean="0">
                <a:latin typeface="Bookman Old Style" pitchFamily="18" charset="0"/>
              </a:rPr>
              <a:t>. Život obyvatel závisí na množství srážek v období </a:t>
            </a:r>
          </a:p>
          <a:p>
            <a:r>
              <a:rPr lang="cs-CZ" sz="2400" dirty="0" smtClean="0">
                <a:latin typeface="Bookman Old Style" pitchFamily="18" charset="0"/>
              </a:rPr>
              <a:t>dešťů. Když je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srážek málo </a:t>
            </a:r>
            <a:r>
              <a:rPr lang="cs-CZ" sz="2400" dirty="0" smtClean="0">
                <a:latin typeface="Bookman Old Style" pitchFamily="18" charset="0"/>
              </a:rPr>
              <a:t>hrozí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hladomor. Chov</a:t>
            </a:r>
            <a:r>
              <a:rPr lang="cs-CZ" sz="2400" dirty="0" smtClean="0">
                <a:latin typeface="Bookman Old Style" pitchFamily="18" charset="0"/>
              </a:rPr>
              <a:t> zvířat není</a:t>
            </a:r>
          </a:p>
          <a:p>
            <a:r>
              <a:rPr lang="cs-CZ" sz="2400" dirty="0" smtClean="0">
                <a:latin typeface="Bookman Old Style" pitchFamily="18" charset="0"/>
              </a:rPr>
              <a:t>možný, kvůli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spavé nemoci.  </a:t>
            </a:r>
            <a:r>
              <a:rPr lang="cs-CZ" sz="2400" dirty="0" smtClean="0">
                <a:latin typeface="Bookman Old Style" pitchFamily="18" charset="0"/>
              </a:rPr>
              <a:t>Většině zvířat hrozí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vyhynutí </a:t>
            </a:r>
            <a:r>
              <a:rPr lang="cs-CZ" sz="2400" dirty="0" smtClean="0">
                <a:latin typeface="Bookman Old Style" pitchFamily="18" charset="0"/>
              </a:rPr>
              <a:t>a </a:t>
            </a:r>
          </a:p>
          <a:p>
            <a:r>
              <a:rPr lang="cs-CZ" sz="2400" dirty="0" smtClean="0">
                <a:latin typeface="Bookman Old Style" pitchFamily="18" charset="0"/>
              </a:rPr>
              <a:t>proto je lidé chrání v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národních parcích</a:t>
            </a:r>
            <a:r>
              <a:rPr lang="cs-CZ" sz="2400" dirty="0" smtClean="0">
                <a:latin typeface="Bookman Old Style" pitchFamily="18" charset="0"/>
              </a:rPr>
              <a:t>.</a:t>
            </a:r>
          </a:p>
          <a:p>
            <a:endParaRPr lang="cs-CZ" sz="2400" dirty="0" smtClean="0">
              <a:latin typeface="Bookman Old Style" pitchFamily="18" charset="0"/>
            </a:endParaRPr>
          </a:p>
        </p:txBody>
      </p:sp>
      <p:pic>
        <p:nvPicPr>
          <p:cNvPr id="4098" name="Picture 2" descr="File:Feld mit reifer Baumwolle.jpe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512" y="3140968"/>
            <a:ext cx="4392488" cy="338437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403648" y="6519446"/>
            <a:ext cx="2073003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bavlníková plantáž</a:t>
            </a:r>
            <a:endParaRPr lang="cs-CZ" sz="1600" dirty="0"/>
          </a:p>
        </p:txBody>
      </p:sp>
      <p:pic>
        <p:nvPicPr>
          <p:cNvPr id="4100" name="Picture 4" descr="File:Peanut 9417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644008" y="3140968"/>
            <a:ext cx="4331973" cy="338437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292080" y="6519446"/>
            <a:ext cx="303801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podzemnice olejná - plantáž</a:t>
            </a:r>
            <a:endParaRPr lang="cs-CZ" sz="1600" dirty="0"/>
          </a:p>
        </p:txBody>
      </p:sp>
    </p:spTree>
  </p:cSld>
  <p:clrMapOvr>
    <a:masterClrMapping/>
  </p:clrMapOvr>
  <p:transition spd="slow">
    <p:spli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6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voltag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9230" y="0"/>
            <a:ext cx="89947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Největší býložravec savan i planety Země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23528" y="620688"/>
            <a:ext cx="2160240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ŽIRAFA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419872" y="620688"/>
            <a:ext cx="2160240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SLON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588224" y="620688"/>
            <a:ext cx="2160240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PAKOŇ</a:t>
            </a:r>
            <a:endParaRPr lang="cs-CZ" sz="3200" b="1" dirty="0">
              <a:latin typeface="Bookman Old Style" pitchFamily="18" charset="0"/>
            </a:endParaRPr>
          </a:p>
        </p:txBody>
      </p:sp>
      <p:pic>
        <p:nvPicPr>
          <p:cNvPr id="29698" name="Picture 2" descr="File:Elefant Tanzània 2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1772816"/>
            <a:ext cx="8640960" cy="486231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plit orient="vert" dir="in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8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96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9230" y="0"/>
            <a:ext cx="90348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Nejvyšší býložravec savan i planety Země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23528" y="764704"/>
            <a:ext cx="2160240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ŽIRAFA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23528" y="2924944"/>
            <a:ext cx="2160240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SLON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23528" y="5085184"/>
            <a:ext cx="2160240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PAKOŇ</a:t>
            </a:r>
            <a:endParaRPr lang="cs-CZ" sz="3200" b="1" dirty="0">
              <a:latin typeface="Bookman Old Style" pitchFamily="18" charset="0"/>
            </a:endParaRPr>
          </a:p>
        </p:txBody>
      </p:sp>
      <p:pic>
        <p:nvPicPr>
          <p:cNvPr id="28674" name="Picture 2" descr="File:Giraffa camelopardalis reticulata 01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9832" y="620688"/>
            <a:ext cx="5616624" cy="607504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trips dir="ld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10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0"/>
            <a:ext cx="61911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Největší šelma savan i světa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23528" y="620688"/>
            <a:ext cx="2160240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GEPARD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491880" y="620688"/>
            <a:ext cx="2160240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TYGR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660232" y="620688"/>
            <a:ext cx="2160240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LEV</a:t>
            </a:r>
            <a:endParaRPr lang="cs-CZ" sz="3200" b="1" dirty="0">
              <a:latin typeface="Bookman Old Style" pitchFamily="18" charset="0"/>
            </a:endParaRPr>
          </a:p>
        </p:txBody>
      </p:sp>
      <p:pic>
        <p:nvPicPr>
          <p:cNvPr id="31746" name="Picture 2" descr="File:Lion waiting in Namibia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1772816"/>
            <a:ext cx="8712968" cy="492291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trips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30" dur="1000"/>
                                        <p:tgtEl>
                                          <p:spTgt spid="31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0"/>
            <a:ext cx="69958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Nejrychlejší šelma savan i světa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323528" y="620688"/>
            <a:ext cx="2160240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GEPARD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491880" y="620688"/>
            <a:ext cx="2160240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TYGR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6660232" y="620688"/>
            <a:ext cx="2160240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LEV</a:t>
            </a:r>
            <a:endParaRPr lang="cs-CZ" sz="3200" b="1" dirty="0">
              <a:latin typeface="Bookman Old Style" pitchFamily="18" charset="0"/>
            </a:endParaRPr>
          </a:p>
        </p:txBody>
      </p:sp>
      <p:pic>
        <p:nvPicPr>
          <p:cNvPr id="30722" name="Picture 2" descr="File:MasaiMaraCheetahs01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1772816"/>
            <a:ext cx="8640960" cy="492291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trips dir="rd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3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07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0"/>
            <a:ext cx="60115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Největší vačnatec Austrálie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pic>
        <p:nvPicPr>
          <p:cNvPr id="32770" name="Picture 2" descr="File:Eastern grey kangaroo dec07 02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63888" y="548680"/>
            <a:ext cx="5178152" cy="6147048"/>
          </a:xfrm>
          <a:prstGeom prst="rect">
            <a:avLst/>
          </a:prstGeom>
          <a:noFill/>
        </p:spPr>
      </p:pic>
      <p:sp>
        <p:nvSpPr>
          <p:cNvPr id="6" name="Zaoblený obdélník 5"/>
          <p:cNvSpPr/>
          <p:nvPr/>
        </p:nvSpPr>
        <p:spPr>
          <a:xfrm>
            <a:off x="323528" y="620688"/>
            <a:ext cx="2520280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ŽIRAFA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23528" y="2924944"/>
            <a:ext cx="2520280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SLON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23528" y="5157192"/>
            <a:ext cx="2520280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KLOKAN</a:t>
            </a:r>
            <a:endParaRPr lang="cs-CZ" sz="3200" b="1" dirty="0"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strips dir="r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27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900" decel="1000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0"/>
            <a:ext cx="78406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Největší mrchožrouti savan v Africe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pic>
        <p:nvPicPr>
          <p:cNvPr id="34818" name="Picture 2" descr="File:Gyps africanus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19872" y="548680"/>
            <a:ext cx="5400600" cy="6130652"/>
          </a:xfrm>
          <a:prstGeom prst="rect">
            <a:avLst/>
          </a:prstGeom>
          <a:noFill/>
        </p:spPr>
      </p:pic>
      <p:sp>
        <p:nvSpPr>
          <p:cNvPr id="6" name="Zaoblený obdélník 5"/>
          <p:cNvSpPr/>
          <p:nvPr/>
        </p:nvSpPr>
        <p:spPr>
          <a:xfrm>
            <a:off x="323528" y="620688"/>
            <a:ext cx="2520280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KONDOŘI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23528" y="2924944"/>
            <a:ext cx="2520280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SUPI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23528" y="5157192"/>
            <a:ext cx="2520280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TERMITI</a:t>
            </a:r>
            <a:endParaRPr lang="cs-CZ" sz="3200" b="1" dirty="0"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8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88640"/>
            <a:ext cx="71673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Strom typický pro savany Afriky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2564904"/>
            <a:ext cx="77764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Strom typický pro savany Austrálie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843808" y="1124744"/>
            <a:ext cx="3456384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BLAHOVIČNÍK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843808" y="3429000"/>
            <a:ext cx="3456384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BLAHOVIČNÍK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51520" y="1124744"/>
            <a:ext cx="2376264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BAOBAB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516216" y="1124744"/>
            <a:ext cx="2376264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AKÁCIE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51520" y="3429000"/>
            <a:ext cx="2376264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BAOBAB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516216" y="3429000"/>
            <a:ext cx="2376264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AKÁCIE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3528" y="4725144"/>
            <a:ext cx="84898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Nemoc, kterou přenáší komár </a:t>
            </a:r>
            <a:r>
              <a:rPr lang="cs-CZ" sz="3200" b="1" dirty="0" err="1" smtClean="0">
                <a:solidFill>
                  <a:srgbClr val="FFC000"/>
                </a:solidFill>
                <a:latin typeface="Bookman Old Style" pitchFamily="18" charset="0"/>
              </a:rPr>
              <a:t>Anofeles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79512" y="5517232"/>
            <a:ext cx="2376264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MALÁRIE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588224" y="5517232"/>
            <a:ext cx="2376264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EBOLA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771800" y="5517232"/>
            <a:ext cx="3600400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SPAVÁ NEMOC</a:t>
            </a:r>
            <a:endParaRPr lang="cs-CZ" sz="3200" b="1" dirty="0"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cover dir="ru"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" decel="100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" decel="100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" decel="100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" decel="100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" decel="100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" decel="100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" decel="100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" decel="100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5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6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6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4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" decel="100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" decel="100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5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" decel="100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00" decel="100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87158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Období, které přeje fauně a floře savany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2564904"/>
            <a:ext cx="92336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Období, které nepřeje fauně a floře savany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203848" y="3429000"/>
            <a:ext cx="2664296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VÁNOČNÍ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51520" y="1196752"/>
            <a:ext cx="2232248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SUCHA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660232" y="1196752"/>
            <a:ext cx="2232248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DEŠŤŮ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51520" y="3429000"/>
            <a:ext cx="2232248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SUCHA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660232" y="3429000"/>
            <a:ext cx="2232248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DEŠŤŮ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275856" y="1196752"/>
            <a:ext cx="2664296" cy="10584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VÁNOČNÍ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35792" y="4725144"/>
            <a:ext cx="89082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Nemoc, kterou přenáší moucha </a:t>
            </a:r>
            <a:r>
              <a:rPr lang="cs-CZ" sz="3200" b="1" dirty="0" err="1" smtClean="0">
                <a:solidFill>
                  <a:srgbClr val="FFC000"/>
                </a:solidFill>
                <a:latin typeface="Bookman Old Style" pitchFamily="18" charset="0"/>
              </a:rPr>
              <a:t>Tse</a:t>
            </a:r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 - </a:t>
            </a:r>
            <a:r>
              <a:rPr lang="cs-CZ" sz="3200" b="1" dirty="0" err="1" smtClean="0">
                <a:solidFill>
                  <a:srgbClr val="FFC000"/>
                </a:solidFill>
                <a:latin typeface="Bookman Old Style" pitchFamily="18" charset="0"/>
              </a:rPr>
              <a:t>Tse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79512" y="5517232"/>
            <a:ext cx="2376264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MALÁRIE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771800" y="5517232"/>
            <a:ext cx="3600400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SPAVÁ NEMOC</a:t>
            </a:r>
            <a:endParaRPr lang="cs-CZ" sz="3200" b="1" dirty="0">
              <a:latin typeface="Bookman Old Style" pitchFamily="18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588224" y="5517232"/>
            <a:ext cx="2376264" cy="108012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latin typeface="Bookman Old Style" pitchFamily="18" charset="0"/>
              </a:rPr>
              <a:t>EBOLA</a:t>
            </a:r>
            <a:endParaRPr lang="cs-CZ" sz="3200" b="1" dirty="0">
              <a:latin typeface="Bookman Old Style" pitchFamily="18" charset="0"/>
            </a:endParaRPr>
          </a:p>
        </p:txBody>
      </p:sp>
    </p:spTree>
  </p:cSld>
  <p:clrMapOvr>
    <a:masterClrMapping/>
  </p:clrMapOvr>
  <p:transition spd="slow">
    <p:randomBar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" decel="100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" decel="100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" decel="100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" decel="100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" decel="100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" decel="100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7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" decel="100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" decel="100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5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6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3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6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10842353" s="0" l="0"/>
                                      </p:by>
                                    </p:animClr>
                                    <p:set>
                                      <p:cBhvr>
                                        <p:cTn id="6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4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200" decel="100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" decel="100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3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5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-9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" decel="100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200" decel="100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+0.4+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800" accel="100000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0.4-0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1" grpId="0" animBg="1"/>
      <p:bldP spid="12" grpId="0" animBg="1"/>
      <p:bldP spid="13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63888" y="260648"/>
            <a:ext cx="18838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Výpisky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268760"/>
            <a:ext cx="9267281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Savany</a:t>
            </a:r>
            <a:r>
              <a:rPr lang="cs-CZ" sz="2400" dirty="0" smtClean="0">
                <a:latin typeface="Bookman Old Style" pitchFamily="18" charset="0"/>
              </a:rPr>
              <a:t> – travnaté oblasti tropického a </a:t>
            </a:r>
            <a:r>
              <a:rPr lang="cs-CZ" sz="2400" dirty="0" err="1" smtClean="0">
                <a:latin typeface="Bookman Old Style" pitchFamily="18" charset="0"/>
              </a:rPr>
              <a:t>subrovníkového</a:t>
            </a:r>
            <a:r>
              <a:rPr lang="cs-CZ" sz="2400" dirty="0" smtClean="0">
                <a:latin typeface="Bookman Old Style" pitchFamily="18" charset="0"/>
              </a:rPr>
              <a:t> pásu</a:t>
            </a:r>
          </a:p>
          <a:p>
            <a:r>
              <a:rPr lang="cs-CZ" sz="2400" dirty="0" smtClean="0">
                <a:latin typeface="Bookman Old Style" pitchFamily="18" charset="0"/>
              </a:rPr>
              <a:t>	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a, sušší </a:t>
            </a:r>
            <a:r>
              <a:rPr lang="cs-CZ" sz="2400" dirty="0" smtClean="0">
                <a:latin typeface="Bookman Old Style" pitchFamily="18" charset="0"/>
              </a:rPr>
              <a:t>- (vysoká tráva, ojediněle křoviny a stromy)</a:t>
            </a:r>
          </a:p>
          <a:p>
            <a:r>
              <a:rPr lang="cs-CZ" sz="2400" dirty="0" smtClean="0">
                <a:latin typeface="Bookman Old Style" pitchFamily="18" charset="0"/>
              </a:rPr>
              <a:t>	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b, vlhčí </a:t>
            </a:r>
            <a:r>
              <a:rPr lang="cs-CZ" sz="2400" dirty="0" smtClean="0">
                <a:latin typeface="Bookman Old Style" pitchFamily="18" charset="0"/>
              </a:rPr>
              <a:t>- i souvislý les</a:t>
            </a:r>
          </a:p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Podnebí</a:t>
            </a:r>
            <a:r>
              <a:rPr lang="cs-CZ" sz="2400" dirty="0" smtClean="0">
                <a:latin typeface="Bookman Old Style" pitchFamily="18" charset="0"/>
              </a:rPr>
              <a:t> – dvě roční období (sucha a dešťů)</a:t>
            </a:r>
          </a:p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Monzuny</a:t>
            </a:r>
            <a:r>
              <a:rPr lang="cs-CZ" sz="2400" dirty="0" smtClean="0">
                <a:latin typeface="Bookman Old Style" pitchFamily="18" charset="0"/>
              </a:rPr>
              <a:t> – pravidelné větry způsobují střídání </a:t>
            </a:r>
            <a:r>
              <a:rPr lang="cs-CZ" sz="2400" dirty="0" err="1" smtClean="0">
                <a:latin typeface="Bookman Old Style" pitchFamily="18" charset="0"/>
              </a:rPr>
              <a:t>roč</a:t>
            </a:r>
            <a:r>
              <a:rPr lang="cs-CZ" sz="2400" dirty="0" smtClean="0">
                <a:latin typeface="Bookman Old Style" pitchFamily="18" charset="0"/>
              </a:rPr>
              <a:t>. období</a:t>
            </a:r>
          </a:p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Flora</a:t>
            </a:r>
            <a:r>
              <a:rPr lang="cs-CZ" sz="2400" dirty="0" smtClean="0">
                <a:latin typeface="Bookman Old Style" pitchFamily="18" charset="0"/>
              </a:rPr>
              <a:t> – blahovičník, akácie, traviny…</a:t>
            </a:r>
          </a:p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Fauna</a:t>
            </a:r>
            <a:r>
              <a:rPr lang="cs-CZ" sz="2400" dirty="0" smtClean="0">
                <a:latin typeface="Bookman Old Style" pitchFamily="18" charset="0"/>
              </a:rPr>
              <a:t> – zebry, antilopy, pakoni, lvy, gepardi, sloni…</a:t>
            </a:r>
          </a:p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Nemoci</a:t>
            </a:r>
            <a:r>
              <a:rPr lang="cs-CZ" sz="2400" dirty="0" smtClean="0">
                <a:latin typeface="Bookman Old Style" pitchFamily="18" charset="0"/>
              </a:rPr>
              <a:t> - malárie (komár </a:t>
            </a:r>
            <a:r>
              <a:rPr lang="cs-CZ" sz="2400" dirty="0" err="1" smtClean="0">
                <a:latin typeface="Bookman Old Style" pitchFamily="18" charset="0"/>
              </a:rPr>
              <a:t>Anofeles</a:t>
            </a:r>
            <a:r>
              <a:rPr lang="cs-CZ" sz="2400" dirty="0" smtClean="0">
                <a:latin typeface="Bookman Old Style" pitchFamily="18" charset="0"/>
              </a:rPr>
              <a:t>)</a:t>
            </a:r>
          </a:p>
          <a:p>
            <a:r>
              <a:rPr lang="cs-CZ" sz="2400" dirty="0" smtClean="0">
                <a:latin typeface="Bookman Old Style" pitchFamily="18" charset="0"/>
              </a:rPr>
              <a:t>	   - spavá nemoc (moucha </a:t>
            </a:r>
            <a:r>
              <a:rPr lang="cs-CZ" sz="2400" dirty="0" err="1" smtClean="0">
                <a:latin typeface="Bookman Old Style" pitchFamily="18" charset="0"/>
              </a:rPr>
              <a:t>Tse</a:t>
            </a:r>
            <a:r>
              <a:rPr lang="cs-CZ" sz="2400" dirty="0" smtClean="0">
                <a:latin typeface="Bookman Old Style" pitchFamily="18" charset="0"/>
              </a:rPr>
              <a:t>- </a:t>
            </a:r>
            <a:r>
              <a:rPr lang="cs-CZ" sz="2400" dirty="0" err="1" smtClean="0">
                <a:latin typeface="Bookman Old Style" pitchFamily="18" charset="0"/>
              </a:rPr>
              <a:t>Tse</a:t>
            </a:r>
            <a:r>
              <a:rPr lang="cs-CZ" sz="2400" dirty="0" smtClean="0">
                <a:latin typeface="Bookman Old Style" pitchFamily="18" charset="0"/>
              </a:rPr>
              <a:t>)</a:t>
            </a:r>
          </a:p>
          <a:p>
            <a:r>
              <a:rPr lang="cs-CZ" sz="2400" dirty="0" smtClean="0">
                <a:solidFill>
                  <a:srgbClr val="92D050"/>
                </a:solidFill>
                <a:latin typeface="Bookman Old Style" pitchFamily="18" charset="0"/>
              </a:rPr>
              <a:t>Současnost</a:t>
            </a:r>
            <a:r>
              <a:rPr lang="cs-CZ" sz="2400" dirty="0" smtClean="0">
                <a:latin typeface="Bookman Old Style" pitchFamily="18" charset="0"/>
              </a:rPr>
              <a:t> – zemědělství – plantáže (problém = hmyz)</a:t>
            </a:r>
          </a:p>
          <a:p>
            <a:r>
              <a:rPr lang="cs-CZ" sz="2400" dirty="0" smtClean="0">
                <a:latin typeface="Bookman Old Style" pitchFamily="18" charset="0"/>
              </a:rPr>
              <a:t>		- národní parky (</a:t>
            </a:r>
            <a:r>
              <a:rPr lang="cs-CZ" sz="2400" dirty="0" err="1" smtClean="0">
                <a:latin typeface="Bookman Old Style" pitchFamily="18" charset="0"/>
              </a:rPr>
              <a:t>Serengeti</a:t>
            </a:r>
            <a:r>
              <a:rPr lang="cs-CZ" sz="2400" dirty="0" smtClean="0">
                <a:latin typeface="Bookman Old Style" pitchFamily="18" charset="0"/>
              </a:rPr>
              <a:t>, </a:t>
            </a:r>
            <a:r>
              <a:rPr lang="cs-CZ" sz="2400" dirty="0" err="1" smtClean="0">
                <a:latin typeface="Bookman Old Style" pitchFamily="18" charset="0"/>
              </a:rPr>
              <a:t>Ngorongoro</a:t>
            </a:r>
            <a:r>
              <a:rPr lang="cs-CZ" sz="2400" dirty="0" smtClean="0">
                <a:latin typeface="Bookman Old Style" pitchFamily="18" charset="0"/>
              </a:rPr>
              <a:t>…)    </a:t>
            </a:r>
          </a:p>
          <a:p>
            <a:r>
              <a:rPr lang="cs-CZ" sz="2400" dirty="0" smtClean="0">
                <a:latin typeface="Bookman Old Style" pitchFamily="18" charset="0"/>
              </a:rPr>
              <a:t>  </a:t>
            </a:r>
            <a:endParaRPr lang="cs-CZ" sz="2400" dirty="0">
              <a:latin typeface="Bookman Old Style" pitchFamily="18" charset="0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59832" y="0"/>
            <a:ext cx="28793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Pracovní list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0" y="692696"/>
            <a:ext cx="9144000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>
                <a:latin typeface="Bookman Old Style" pitchFamily="18" charset="0"/>
              </a:rPr>
              <a:t>Uveďte dvě roční období, </a:t>
            </a:r>
            <a:r>
              <a:rPr lang="cs-CZ" sz="2400" dirty="0" smtClean="0">
                <a:latin typeface="Bookman Old Style" pitchFamily="18" charset="0"/>
              </a:rPr>
              <a:t>která </a:t>
            </a:r>
            <a:r>
              <a:rPr lang="cs-CZ" sz="2400" dirty="0" smtClean="0">
                <a:latin typeface="Bookman Old Style" pitchFamily="18" charset="0"/>
              </a:rPr>
              <a:t>jsou v oblasti savan.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</a:t>
            </a:r>
            <a:endParaRPr lang="cs-CZ" sz="2400" dirty="0" smtClean="0">
              <a:solidFill>
                <a:srgbClr val="FFFF00"/>
              </a:solidFill>
              <a:latin typeface="Bookman Old Style" pitchFamily="18" charset="0"/>
            </a:endParaRPr>
          </a:p>
          <a:p>
            <a:pPr marL="457200" indent="-457200">
              <a:buAutoNum type="arabicPeriod" startAt="2"/>
            </a:pPr>
            <a:r>
              <a:rPr lang="cs-CZ" sz="2400" dirty="0" smtClean="0">
                <a:latin typeface="Bookman Old Style" pitchFamily="18" charset="0"/>
              </a:rPr>
              <a:t>Uveďte dvě nemoci typické pro oblast savan. </a:t>
            </a:r>
            <a:endParaRPr lang="cs-CZ" sz="2400" dirty="0" smtClean="0">
              <a:solidFill>
                <a:srgbClr val="FFFF00"/>
              </a:solidFill>
              <a:latin typeface="Bookman Old Style" pitchFamily="18" charset="0"/>
            </a:endParaRP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</a:t>
            </a:r>
            <a:endParaRPr lang="cs-CZ" sz="2400" dirty="0" smtClean="0">
              <a:solidFill>
                <a:srgbClr val="FFFF00"/>
              </a:solidFill>
              <a:latin typeface="Bookman Old Style" pitchFamily="18" charset="0"/>
            </a:endParaRP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3.  Uveďte tři stromy typické pro oblast savan. </a:t>
            </a:r>
            <a:endParaRPr lang="cs-CZ" sz="2400" dirty="0" smtClean="0">
              <a:solidFill>
                <a:srgbClr val="FFFF00"/>
              </a:solidFill>
              <a:latin typeface="Bookman Old Style" pitchFamily="18" charset="0"/>
            </a:endParaRP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</a:t>
            </a:r>
            <a:endParaRPr lang="cs-CZ" sz="2400" dirty="0" smtClean="0">
              <a:solidFill>
                <a:srgbClr val="FFFF00"/>
              </a:solidFill>
              <a:latin typeface="Bookman Old Style" pitchFamily="18" charset="0"/>
            </a:endParaRPr>
          </a:p>
          <a:p>
            <a:pPr marL="457200" indent="-457200">
              <a:buAutoNum type="arabicPeriod" startAt="4"/>
            </a:pPr>
            <a:r>
              <a:rPr lang="cs-CZ" sz="2400" dirty="0" smtClean="0">
                <a:latin typeface="Bookman Old Style" pitchFamily="18" charset="0"/>
              </a:rPr>
              <a:t>Uveďte tři býložravce typické pro oblast savan. </a:t>
            </a:r>
            <a:endParaRPr lang="cs-CZ" sz="2400" dirty="0" smtClean="0">
              <a:solidFill>
                <a:srgbClr val="FFFF00"/>
              </a:solidFill>
              <a:latin typeface="Bookman Old Style" pitchFamily="18" charset="0"/>
            </a:endParaRP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</a:t>
            </a:r>
            <a:endParaRPr lang="cs-CZ" sz="2400" dirty="0" smtClean="0">
              <a:solidFill>
                <a:srgbClr val="FFFF00"/>
              </a:solidFill>
              <a:latin typeface="Bookman Old Style" pitchFamily="18" charset="0"/>
            </a:endParaRP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5.  Uveďte tři šelmy typické pro oblast savan. </a:t>
            </a:r>
            <a:endParaRPr lang="cs-CZ" sz="2400" dirty="0" smtClean="0">
              <a:solidFill>
                <a:srgbClr val="FFFF00"/>
              </a:solidFill>
              <a:latin typeface="Bookman Old Style" pitchFamily="18" charset="0"/>
            </a:endParaRP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</a:t>
            </a:r>
            <a:endParaRPr lang="cs-CZ" sz="2400" dirty="0" smtClean="0">
              <a:solidFill>
                <a:srgbClr val="FFFF00"/>
              </a:solidFill>
              <a:latin typeface="Bookman Old Style" pitchFamily="18" charset="0"/>
            </a:endParaRPr>
          </a:p>
          <a:p>
            <a:pPr marL="457200" indent="-457200">
              <a:buAutoNum type="arabicPeriod" startAt="6"/>
            </a:pPr>
            <a:r>
              <a:rPr lang="cs-CZ" sz="2400" dirty="0" smtClean="0">
                <a:latin typeface="Bookman Old Style" pitchFamily="18" charset="0"/>
              </a:rPr>
              <a:t>K čemu využívají lidé savany v současnosti? 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</a:t>
            </a:r>
            <a:endParaRPr lang="cs-CZ" sz="2400" dirty="0" smtClean="0">
              <a:solidFill>
                <a:srgbClr val="FFFF00"/>
              </a:solidFill>
              <a:latin typeface="Bookman Old Style" pitchFamily="18" charset="0"/>
            </a:endParaRPr>
          </a:p>
          <a:p>
            <a:pPr marL="457200" indent="-457200">
              <a:buAutoNum type="arabicPeriod" startAt="7"/>
            </a:pPr>
            <a:r>
              <a:rPr lang="cs-CZ" sz="2400" dirty="0" smtClean="0">
                <a:latin typeface="Bookman Old Style" pitchFamily="18" charset="0"/>
              </a:rPr>
              <a:t>Uveďte dvě plodiny pěstované na plantážích. </a:t>
            </a:r>
            <a:endParaRPr lang="cs-CZ" sz="2400" dirty="0" smtClean="0">
              <a:solidFill>
                <a:srgbClr val="FFFF00"/>
              </a:solidFill>
              <a:latin typeface="Bookman Old Style" pitchFamily="18" charset="0"/>
            </a:endParaRP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</a:t>
            </a:r>
            <a:endParaRPr lang="cs-CZ" sz="2400" dirty="0" smtClean="0">
              <a:solidFill>
                <a:srgbClr val="FFFF00"/>
              </a:solidFill>
              <a:latin typeface="Bookman Old Style" pitchFamily="18" charset="0"/>
            </a:endParaRPr>
          </a:p>
          <a:p>
            <a:pPr marL="457200" indent="-457200">
              <a:buAutoNum type="arabicPeriod" startAt="8"/>
            </a:pPr>
            <a:r>
              <a:rPr lang="cs-CZ" sz="2400" dirty="0" smtClean="0">
                <a:latin typeface="Bookman Old Style" pitchFamily="18" charset="0"/>
              </a:rPr>
              <a:t>Pojmenujte pravidelný vítr, který způsobuje střídání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ročních období.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0"/>
            <a:ext cx="45881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Bookman Old Style" pitchFamily="18" charset="0"/>
              </a:rPr>
              <a:t>Pracovní list (řešení)</a:t>
            </a:r>
            <a:endParaRPr lang="cs-CZ" sz="3200" b="1" dirty="0">
              <a:solidFill>
                <a:srgbClr val="FFC000"/>
              </a:solidFill>
              <a:latin typeface="Bookman Old Styl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692696"/>
            <a:ext cx="9144000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dirty="0" smtClean="0">
                <a:latin typeface="Bookman Old Style" pitchFamily="18" charset="0"/>
              </a:rPr>
              <a:t>Uveďte dvě roční období, </a:t>
            </a:r>
            <a:r>
              <a:rPr lang="cs-CZ" sz="2400" dirty="0" smtClean="0">
                <a:latin typeface="Bookman Old Style" pitchFamily="18" charset="0"/>
              </a:rPr>
              <a:t>která </a:t>
            </a:r>
            <a:r>
              <a:rPr lang="cs-CZ" sz="2400" dirty="0" smtClean="0">
                <a:latin typeface="Bookman Old Style" pitchFamily="18" charset="0"/>
              </a:rPr>
              <a:t>jsou v oblasti savan.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(dešťů a sucha)</a:t>
            </a:r>
          </a:p>
          <a:p>
            <a:pPr marL="457200" indent="-457200">
              <a:buAutoNum type="arabicPeriod" startAt="2"/>
            </a:pPr>
            <a:r>
              <a:rPr lang="cs-CZ" sz="2400" dirty="0" smtClean="0">
                <a:latin typeface="Bookman Old Style" pitchFamily="18" charset="0"/>
              </a:rPr>
              <a:t>Uveďte dvě nemoci typické pro oblast savan.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(malárie a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spavá nemoc)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3.  Uveďte tři stromy typické pro oblast savan.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(baobab,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blahovičník, akácie…)</a:t>
            </a:r>
          </a:p>
          <a:p>
            <a:pPr marL="457200" indent="-457200">
              <a:buAutoNum type="arabicPeriod" startAt="4"/>
            </a:pPr>
            <a:r>
              <a:rPr lang="cs-CZ" sz="2400" dirty="0" smtClean="0">
                <a:latin typeface="Bookman Old Style" pitchFamily="18" charset="0"/>
              </a:rPr>
              <a:t>Uveďte tři býložravce typické pro oblast savan.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(žirafa, 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slon, gazela,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pakůň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, zebra, antilopa…)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5.  Uveďte tři šelmy typické pro oblast savan.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(lev, gepard,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levhart, hyena…)</a:t>
            </a:r>
          </a:p>
          <a:p>
            <a:pPr marL="457200" indent="-457200">
              <a:buAutoNum type="arabicPeriod" startAt="6"/>
            </a:pPr>
            <a:r>
              <a:rPr lang="cs-CZ" sz="2400" dirty="0" smtClean="0">
                <a:latin typeface="Bookman Old Style" pitchFamily="18" charset="0"/>
              </a:rPr>
              <a:t>K čemu využívají lidé savany v současnosti? 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(k zemědělství)</a:t>
            </a:r>
          </a:p>
          <a:p>
            <a:pPr marL="457200" indent="-457200">
              <a:buAutoNum type="arabicPeriod" startAt="7"/>
            </a:pPr>
            <a:r>
              <a:rPr lang="cs-CZ" sz="2400" dirty="0" smtClean="0">
                <a:latin typeface="Bookman Old Style" pitchFamily="18" charset="0"/>
              </a:rPr>
              <a:t>Uveďte dvě plodiny pěstované na plantážích.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(bavlník, 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obilí, podzemnice olejná…)</a:t>
            </a:r>
          </a:p>
          <a:p>
            <a:pPr marL="457200" indent="-457200">
              <a:buAutoNum type="arabicPeriod" startAt="8"/>
            </a:pPr>
            <a:r>
              <a:rPr lang="cs-CZ" sz="2400" dirty="0" smtClean="0">
                <a:latin typeface="Bookman Old Style" pitchFamily="18" charset="0"/>
              </a:rPr>
              <a:t>Pojmenujte pravidelný vítr, který způsobuje střídání</a:t>
            </a:r>
          </a:p>
          <a:p>
            <a:pPr marL="457200" indent="-457200"/>
            <a:r>
              <a:rPr lang="cs-CZ" sz="2400" dirty="0" smtClean="0">
                <a:latin typeface="Bookman Old Style" pitchFamily="18" charset="0"/>
              </a:rPr>
              <a:t>	ročních období. </a:t>
            </a:r>
            <a:r>
              <a:rPr lang="cs-CZ" sz="2400" dirty="0" smtClean="0">
                <a:solidFill>
                  <a:srgbClr val="FFFF00"/>
                </a:solidFill>
                <a:latin typeface="Bookman Old Style" pitchFamily="18" charset="0"/>
              </a:rPr>
              <a:t>(monzun) </a:t>
            </a:r>
          </a:p>
          <a:p>
            <a:pPr marL="457200" indent="-457200"/>
            <a:endParaRPr lang="cs-CZ" sz="2400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548680"/>
            <a:ext cx="9144000" cy="84023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blueplanetbiomes.org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images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savanna</a:t>
            </a:r>
            <a:r>
              <a:rPr lang="cs-CZ" dirty="0" smtClean="0">
                <a:hlinkClick r:id="rId2"/>
              </a:rPr>
              <a:t>_</a:t>
            </a:r>
            <a:r>
              <a:rPr lang="cs-CZ" dirty="0" err="1" smtClean="0">
                <a:hlinkClick r:id="rId2"/>
              </a:rPr>
              <a:t>location</a:t>
            </a:r>
            <a:r>
              <a:rPr lang="cs-CZ" dirty="0" smtClean="0">
                <a:hlinkClick r:id="rId2"/>
              </a:rPr>
              <a:t>_map.</a:t>
            </a:r>
            <a:r>
              <a:rPr lang="cs-CZ" dirty="0" err="1" smtClean="0">
                <a:hlinkClick r:id="rId2"/>
              </a:rPr>
              <a:t>gif</a:t>
            </a:r>
            <a:endParaRPr lang="cs-CZ" dirty="0" smtClean="0">
              <a:hlinkClick r:id="rId2"/>
            </a:endParaRPr>
          </a:p>
          <a:p>
            <a:r>
              <a:rPr lang="cs-CZ" dirty="0" smtClean="0">
                <a:hlinkClick r:id="rId2"/>
              </a:rPr>
              <a:t>http://upload.wikimedia.org/wikipedia/commons/thumb/e/e5/Ngorongoro_Crater%2C_Tanzania.jpg/800px-Ngorongoro_Crater%2C_Tanzania.jpg</a:t>
            </a:r>
            <a:r>
              <a:rPr lang="cs-CZ" dirty="0" smtClean="0"/>
              <a:t>Ngorongoro </a:t>
            </a:r>
            <a:r>
              <a:rPr lang="cs-CZ" dirty="0" smtClean="0">
                <a:hlinkClick r:id="rId3"/>
              </a:rPr>
              <a:t>http://upload.wikimedia.org/wikipedia/commons/thumb/e/e6/Ngorongoro-Crater-animals.jpg/800px-Ngorongoro-Crater-animals.jpg</a:t>
            </a:r>
          </a:p>
          <a:p>
            <a:r>
              <a:rPr lang="cs-CZ" dirty="0" smtClean="0">
                <a:hlinkClick r:id="rId3"/>
              </a:rPr>
              <a:t>http://upload.wikimedia.org/wikipedia/commons/thumb/5/5a/Tarangire-Natpark800600.jpg/800px-Tarangire-Natpark800600.jpg</a:t>
            </a:r>
            <a:r>
              <a:rPr lang="cs-CZ" dirty="0" smtClean="0"/>
              <a:t>Tarangire</a:t>
            </a:r>
          </a:p>
          <a:p>
            <a:r>
              <a:rPr lang="cs-CZ" dirty="0" smtClean="0">
                <a:hlinkClick r:id="rId4"/>
              </a:rPr>
              <a:t>http://upload.wikimedia.org/wikipedia/commons/thumb/6/6c/Zebras%2C_Serengeti_savana_plains%2C_Tanzania.jpg/800px-Zebras%2C_Serengeti_savana_plains%2C_Tanzania.jpgSerengeti</a:t>
            </a:r>
            <a:r>
              <a:rPr lang="cs-CZ" dirty="0" smtClean="0"/>
              <a:t>Serengeti </a:t>
            </a:r>
            <a:r>
              <a:rPr lang="cs-CZ" dirty="0" smtClean="0">
                <a:hlinkClick r:id="rId5"/>
              </a:rPr>
              <a:t>http://upload.wikimedia.org/wikipedia/commons/thumb/a/a4/Mara_River_Massai_Mara.jpg/800px-Mara_River_Massai_Mara.jpg</a:t>
            </a:r>
            <a:r>
              <a:rPr lang="cs-CZ" dirty="0" smtClean="0"/>
              <a:t>MasaiMara </a:t>
            </a:r>
          </a:p>
          <a:p>
            <a:r>
              <a:rPr lang="cs-CZ" dirty="0" smtClean="0">
                <a:hlinkClick r:id="rId6"/>
              </a:rPr>
              <a:t>http://upload.wikimedia.org/wikipedia/commons/thumb/0/02/Etosha_elefant.jpg/800px-Etosha_elefant.jpg</a:t>
            </a:r>
            <a:r>
              <a:rPr lang="cs-CZ" dirty="0" smtClean="0"/>
              <a:t>Etosha </a:t>
            </a:r>
            <a:r>
              <a:rPr lang="cs-CZ" dirty="0" smtClean="0">
                <a:hlinkClick r:id="rId7"/>
              </a:rPr>
              <a:t>http://upload.wikimedia.org/wikipedia/commons/thumb/e/e8/Ngorongoro_Acacia_xanthophloea.jpg/717px-Ngorongoro_Acacia_xanthophloea.jpg</a:t>
            </a:r>
            <a:r>
              <a:rPr lang="cs-CZ" dirty="0" smtClean="0"/>
              <a:t>akácie </a:t>
            </a:r>
            <a:r>
              <a:rPr lang="cs-CZ" dirty="0" smtClean="0">
                <a:hlinkClick r:id="rId8"/>
              </a:rPr>
              <a:t>http://upload.wikimedia.org/wikipedia/commons/thumb/a/a8/Adansonia_grandidieri04.jpg/450px-Adansonia_grandidieri04.jpg</a:t>
            </a:r>
            <a:r>
              <a:rPr lang="cs-CZ" dirty="0" smtClean="0"/>
              <a:t>baobab </a:t>
            </a:r>
            <a:r>
              <a:rPr lang="cs-CZ" dirty="0" smtClean="0">
                <a:hlinkClick r:id="rId9"/>
              </a:rPr>
              <a:t>http://upload.wikimedia.org/wikipedia/commons/thumb/d/d6/Applebox.JPG/800px-Applebox.JPG</a:t>
            </a:r>
            <a:r>
              <a:rPr lang="cs-CZ" dirty="0" smtClean="0"/>
              <a:t>blahovičník</a:t>
            </a:r>
          </a:p>
          <a:p>
            <a:r>
              <a:rPr lang="cs-CZ" dirty="0" smtClean="0">
                <a:hlinkClick r:id="rId10"/>
              </a:rPr>
              <a:t>http://upload.wikimedia.org/wikipedia/commons/thumb/7/73/Mosquito_Netting.jpg/800px-Mosquito_Netting.jpg</a:t>
            </a:r>
            <a:r>
              <a:rPr lang="cs-CZ" dirty="0" smtClean="0"/>
              <a:t>moskytiéra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0"/>
            <a:ext cx="15327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Bookman Old Style" pitchFamily="18" charset="0"/>
              </a:rPr>
              <a:t>Zdroje</a:t>
            </a:r>
            <a:endParaRPr lang="cs-CZ" sz="3200" b="1" dirty="0"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88640"/>
            <a:ext cx="9144000" cy="92332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http://upload.wikimedia.org/wikipedia/commons/thumb/6/6e/Glossina_morsitans_morsitans-pregnant_female.jpg/600px-Glossina_morsitans_morsitans-pregnant_female.jpg</a:t>
            </a:r>
            <a:r>
              <a:rPr lang="cs-CZ" dirty="0" smtClean="0"/>
              <a:t>mouchaTse-Tse</a:t>
            </a:r>
          </a:p>
          <a:p>
            <a:r>
              <a:rPr lang="cs-CZ" dirty="0" smtClean="0">
                <a:hlinkClick r:id="rId3"/>
              </a:rPr>
              <a:t>http://upload.wikimedia.org/wikipedia/commons/thumb/3/30/Male_Lion_and_Cub_Chitwa_South_Africa_Luca_Galuzzi_2004.JPG/800px-Male_Lion_and_Cub_Chitwa_South_Africa_Luca_Galuzzi_2004.JPG</a:t>
            </a:r>
            <a:r>
              <a:rPr lang="cs-CZ" dirty="0" smtClean="0"/>
              <a:t>lev</a:t>
            </a:r>
          </a:p>
          <a:p>
            <a:r>
              <a:rPr lang="cs-CZ" dirty="0" smtClean="0">
                <a:hlinkClick r:id="rId4"/>
              </a:rPr>
              <a:t>http://upload.wikimedia.org/wikipedia/commons/thumb/e/eb/Two_cheetahs_together.jpg/800px-Two_cheetahs_together.jpg</a:t>
            </a:r>
            <a:r>
              <a:rPr lang="cs-CZ" dirty="0" smtClean="0"/>
              <a:t>gepard</a:t>
            </a:r>
          </a:p>
          <a:p>
            <a:r>
              <a:rPr lang="cs-CZ" dirty="0" smtClean="0">
                <a:hlinkClick r:id="rId5"/>
              </a:rPr>
              <a:t>http://upload.wikimedia.org/wikipedia/commons/thumb/a/af/Ngorongoro_Spitzmaulnashorn_edit1.jpg/800px-Ngorongoro_Spitzmaulnashorn_edit1.jpg</a:t>
            </a:r>
            <a:r>
              <a:rPr lang="cs-CZ" dirty="0" smtClean="0"/>
              <a:t>nosorožec</a:t>
            </a:r>
          </a:p>
          <a:p>
            <a:r>
              <a:rPr lang="cs-CZ" dirty="0" smtClean="0">
                <a:hlinkClick r:id="rId6"/>
              </a:rPr>
              <a:t>http://upload.wikimedia.org/wikipedia/commons/9/92/Ostriches_cape_point_cropped.jpg</a:t>
            </a:r>
            <a:r>
              <a:rPr lang="cs-CZ" dirty="0" smtClean="0"/>
              <a:t>pštros </a:t>
            </a:r>
            <a:r>
              <a:rPr lang="cs-CZ" dirty="0" smtClean="0">
                <a:hlinkClick r:id="rId7"/>
              </a:rPr>
              <a:t>http://upload.wikimedia.org/wikipedia/commons/thumb/8/85/Giant_Anteater_with_child.jpg/800px-Giant_Anteater_with_child.jpg</a:t>
            </a:r>
            <a:r>
              <a:rPr lang="cs-CZ" dirty="0" smtClean="0"/>
              <a:t>mravenečník </a:t>
            </a:r>
            <a:r>
              <a:rPr lang="cs-CZ" dirty="0" smtClean="0">
                <a:hlinkClick r:id="rId8"/>
              </a:rPr>
              <a:t>http://upload.wikimedia.org/wikipedia/commons/0/09/RayNorris_termite_cathedral_mounds.jpg</a:t>
            </a:r>
            <a:r>
              <a:rPr lang="cs-CZ" dirty="0" smtClean="0"/>
              <a:t>termitiště </a:t>
            </a:r>
            <a:r>
              <a:rPr lang="cs-CZ" dirty="0" smtClean="0">
                <a:hlinkClick r:id="rId9"/>
              </a:rPr>
              <a:t>http://upload.wikimedia.org/wikipedia/commons/thumb/8/89/Kangaroo_and_joey05.jpg/400px-Kangaroo_and_joey05.jpg</a:t>
            </a:r>
            <a:r>
              <a:rPr lang="cs-CZ" dirty="0" smtClean="0"/>
              <a:t>klokan </a:t>
            </a:r>
            <a:r>
              <a:rPr lang="cs-CZ" dirty="0" smtClean="0">
                <a:hlinkClick r:id="rId10"/>
              </a:rPr>
              <a:t>http://upload.wikimedia.org/wikipedia/commons/thumb/9/9f/Giraffe_standing.jpg/448px-Giraffe_standing.jpg</a:t>
            </a:r>
            <a:r>
              <a:rPr lang="cs-CZ" dirty="0" smtClean="0"/>
              <a:t>žirafa </a:t>
            </a:r>
            <a:r>
              <a:rPr lang="cs-CZ" dirty="0" smtClean="0">
                <a:hlinkClick r:id="rId11"/>
              </a:rPr>
              <a:t>http://upload.wikimedia.org/wikipedia/commons/thumb/8/8a/GnusAndZebrasInMaraMasai.jpg/800px-GnusAndZebrasInMaraMasai.jpg</a:t>
            </a:r>
            <a:r>
              <a:rPr lang="cs-CZ" dirty="0" smtClean="0"/>
              <a:t>zebra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89562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http://upload.wikimedia.org/wikipedia/commons/thumb/9/9b/Thompson_gazelle.jpg/704px-Thompson_gazelle.jpg</a:t>
            </a:r>
            <a:r>
              <a:rPr lang="cs-CZ" dirty="0" smtClean="0"/>
              <a:t>gazela </a:t>
            </a:r>
            <a:r>
              <a:rPr lang="cs-CZ" dirty="0" smtClean="0">
                <a:hlinkClick r:id="rId3"/>
              </a:rPr>
              <a:t>http://upload.wikimedia.org/wikipedia/commons/thumb/4/4e/White-backed_vultures_eating_a_dead_wildebeest.JPG/800px-White-backed_vultures_eating_a_dead_wildebeest.JPG</a:t>
            </a:r>
            <a:r>
              <a:rPr lang="cs-CZ" dirty="0" smtClean="0"/>
              <a:t>supi </a:t>
            </a:r>
            <a:r>
              <a:rPr lang="cs-CZ" dirty="0" smtClean="0">
                <a:hlinkClick r:id="rId4"/>
              </a:rPr>
              <a:t>http://upload.wikimedia.org/wikipedia/commons/thumb/0/01/Tarangire_Warzenschwein1.jpg/800px-Tarangire_Warzenschwein1.jpg</a:t>
            </a:r>
            <a:r>
              <a:rPr lang="cs-CZ" dirty="0" smtClean="0"/>
              <a:t>prase </a:t>
            </a:r>
            <a:r>
              <a:rPr lang="cs-CZ" dirty="0" smtClean="0">
                <a:hlinkClick r:id="rId5"/>
              </a:rPr>
              <a:t>http://upload.wikimedia.org/wikipedia/commons/thumb/0/0d/Echidna_ST_03.jpg/590px-Echidna_ST_03.jpg</a:t>
            </a:r>
            <a:r>
              <a:rPr lang="cs-CZ" dirty="0" smtClean="0"/>
              <a:t>ježura</a:t>
            </a:r>
          </a:p>
          <a:p>
            <a:r>
              <a:rPr lang="cs-CZ" dirty="0" smtClean="0">
                <a:hlinkClick r:id="rId6"/>
              </a:rPr>
              <a:t>http://upload.wikimedia.org/wikipedia/commons/thumb/d/d7/Feld_mit_reifer_Baumwolle.jpeg/800px-Feld_mit_reifer_Baumwolle.jpeg</a:t>
            </a:r>
            <a:r>
              <a:rPr lang="cs-CZ" dirty="0" smtClean="0"/>
              <a:t>bavlník</a:t>
            </a:r>
          </a:p>
          <a:p>
            <a:r>
              <a:rPr lang="cs-CZ" dirty="0" smtClean="0">
                <a:hlinkClick r:id="rId7"/>
              </a:rPr>
              <a:t>http://upload.wikimedia.org/wikipedia/commons/thumb/4/4a/Peanut_9417.jpg/800px-Peanut_9417.jpg</a:t>
            </a:r>
            <a:r>
              <a:rPr lang="cs-CZ" dirty="0" smtClean="0"/>
              <a:t>podzemniceolejná </a:t>
            </a:r>
            <a:r>
              <a:rPr lang="cs-CZ" dirty="0" smtClean="0">
                <a:hlinkClick r:id="rId8"/>
              </a:rPr>
              <a:t>http://upload.wikimedia.org/wikipedia/commons/3/31/Elefant_Tanz%C3%A0nia_2.JPG</a:t>
            </a:r>
            <a:r>
              <a:rPr lang="cs-CZ" dirty="0" smtClean="0"/>
              <a:t>sloni </a:t>
            </a:r>
            <a:r>
              <a:rPr lang="cs-CZ" dirty="0" smtClean="0">
                <a:hlinkClick r:id="rId9"/>
              </a:rPr>
              <a:t>http://upload.wikimedia.org/wikipedia/commons/thumb/4/4d/Giraffa_camelopardalis_reticulata_01.JPG/450px-Giraffa_camelopardalis_reticulata_01.JPG</a:t>
            </a:r>
            <a:r>
              <a:rPr lang="cs-CZ" dirty="0" smtClean="0"/>
              <a:t>žirafa</a:t>
            </a:r>
          </a:p>
          <a:p>
            <a:r>
              <a:rPr lang="cs-CZ" dirty="0" smtClean="0">
                <a:hlinkClick r:id="rId10"/>
              </a:rPr>
              <a:t>http://upload.wikimedia.org/wikipedia/commons/thumb/7/73/Lion_waiting_in_Namibia.jpg/800px-Lion_waiting_in_Namibia.jpg</a:t>
            </a:r>
            <a:r>
              <a:rPr lang="cs-CZ" dirty="0" smtClean="0"/>
              <a:t>lev</a:t>
            </a:r>
          </a:p>
          <a:p>
            <a:r>
              <a:rPr lang="cs-CZ" dirty="0" smtClean="0">
                <a:hlinkClick r:id="rId11"/>
              </a:rPr>
              <a:t>http://upload.wikimedia.org/wikipedia/commons/thumb/0/0e/MasaiMaraCheetahs01.jpg/800px-MasaiMaraCheetahs01.jpg</a:t>
            </a:r>
            <a:r>
              <a:rPr lang="cs-CZ" dirty="0" smtClean="0"/>
              <a:t>gepard </a:t>
            </a:r>
            <a:r>
              <a:rPr lang="cs-CZ" dirty="0" smtClean="0">
                <a:hlinkClick r:id="rId12"/>
              </a:rPr>
              <a:t>http://upload.wikimedia.org/wikipedia/commons/thumb/c/c3/Eastern_grey_kangaroo_dec07_02.jpg/400px-Eastern_grey_kangaroo_dec07_02.jpg</a:t>
            </a:r>
            <a:r>
              <a:rPr lang="cs-CZ" dirty="0" smtClean="0"/>
              <a:t>klokan </a:t>
            </a:r>
            <a:r>
              <a:rPr lang="cs-CZ" dirty="0" smtClean="0">
                <a:hlinkClick r:id="rId13"/>
              </a:rPr>
              <a:t>http://upload.wikimedia.org/wikipedia/commons/c/c5/Gyps_africanus.jpg</a:t>
            </a:r>
            <a:r>
              <a:rPr lang="cs-CZ" dirty="0" smtClean="0"/>
              <a:t>sup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871</TotalTime>
  <Words>686</Words>
  <Application>Microsoft Office PowerPoint</Application>
  <PresentationFormat>Předvádění na obrazovce (4:3)</PresentationFormat>
  <Paragraphs>219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Talent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ucitel</dc:creator>
  <cp:lastModifiedBy>Dum</cp:lastModifiedBy>
  <cp:revision>83</cp:revision>
  <dcterms:created xsi:type="dcterms:W3CDTF">2014-01-14T22:07:03Z</dcterms:created>
  <dcterms:modified xsi:type="dcterms:W3CDTF">2014-08-26T10:25:59Z</dcterms:modified>
</cp:coreProperties>
</file>