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4" r:id="rId7"/>
    <p:sldId id="263" r:id="rId8"/>
    <p:sldId id="265" r:id="rId9"/>
    <p:sldId id="266" r:id="rId10"/>
    <p:sldId id="267" r:id="rId11"/>
    <p:sldId id="268" r:id="rId12"/>
    <p:sldId id="269" r:id="rId13"/>
    <p:sldId id="270" r:id="rId14"/>
    <p:sldId id="262" r:id="rId15"/>
    <p:sldId id="275" r:id="rId16"/>
    <p:sldId id="273" r:id="rId17"/>
    <p:sldId id="272" r:id="rId18"/>
    <p:sldId id="274" r:id="rId19"/>
    <p:sldId id="278" r:id="rId20"/>
    <p:sldId id="279" r:id="rId21"/>
    <p:sldId id="280" r:id="rId22"/>
    <p:sldId id="277" r:id="rId23"/>
    <p:sldId id="281" r:id="rId24"/>
    <p:sldId id="260" r:id="rId25"/>
    <p:sldId id="271" r:id="rId26"/>
    <p:sldId id="276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8D70-276A-4189-AA70-30E9B3CB51E6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CDCD2-A916-451F-A2D9-1ECA885E9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8D70-276A-4189-AA70-30E9B3CB51E6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CDCD2-A916-451F-A2D9-1ECA885E9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8D70-276A-4189-AA70-30E9B3CB51E6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CDCD2-A916-451F-A2D9-1ECA885E9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8D70-276A-4189-AA70-30E9B3CB51E6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CDCD2-A916-451F-A2D9-1ECA885E9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8D70-276A-4189-AA70-30E9B3CB51E6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CDCD2-A916-451F-A2D9-1ECA885E9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8D70-276A-4189-AA70-30E9B3CB51E6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A4CDCD2-A916-451F-A2D9-1ECA885E992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8D70-276A-4189-AA70-30E9B3CB51E6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CDCD2-A916-451F-A2D9-1ECA885E9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8D70-276A-4189-AA70-30E9B3CB51E6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8A4CDCD2-A916-451F-A2D9-1ECA885E9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FF2F8D70-276A-4189-AA70-30E9B3CB51E6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CDCD2-A916-451F-A2D9-1ECA885E9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8D70-276A-4189-AA70-30E9B3CB51E6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CDCD2-A916-451F-A2D9-1ECA885E9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8D70-276A-4189-AA70-30E9B3CB51E6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CDCD2-A916-451F-A2D9-1ECA885E9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FF2F8D70-276A-4189-AA70-30E9B3CB51E6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8A4CDCD2-A916-451F-A2D9-1ECA885E9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hyperlink" Target="//upload.wikimedia.org/wikipedia/commons/c/c9/Mexico_(orthographic_projection).svg" TargetMode="External"/><Relationship Id="rId5" Type="http://schemas.openxmlformats.org/officeDocument/2006/relationships/image" Target="../media/image2.png"/><Relationship Id="rId4" Type="http://schemas.openxmlformats.org/officeDocument/2006/relationships/hyperlink" Target="//upload.wikimedia.org/wikipedia/commons/f/fc/Flag_of_Mexico.svg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Campeche" TargetMode="External"/><Relationship Id="rId13" Type="http://schemas.openxmlformats.org/officeDocument/2006/relationships/hyperlink" Target="http://cs.wikipedia.org/wiki/Durango_(st%C3%A1t)" TargetMode="External"/><Relationship Id="rId18" Type="http://schemas.openxmlformats.org/officeDocument/2006/relationships/hyperlink" Target="http://cs.wikipedia.org/wiki/M%C3%A9xico" TargetMode="External"/><Relationship Id="rId26" Type="http://schemas.openxmlformats.org/officeDocument/2006/relationships/hyperlink" Target="http://cs.wikipedia.org/wiki/Quintana_Roo" TargetMode="External"/><Relationship Id="rId3" Type="http://schemas.openxmlformats.org/officeDocument/2006/relationships/hyperlink" Target="http://cs.wikipedia.org/wiki/Soubor:States_of_Mexico.svg" TargetMode="External"/><Relationship Id="rId21" Type="http://schemas.openxmlformats.org/officeDocument/2006/relationships/hyperlink" Target="http://cs.wikipedia.org/wiki/Nuevo_Le%C3%B3n" TargetMode="External"/><Relationship Id="rId34" Type="http://schemas.openxmlformats.org/officeDocument/2006/relationships/hyperlink" Target="http://cs.wikipedia.org/wiki/Yucat%C3%A1n_(st%C3%A1t)" TargetMode="External"/><Relationship Id="rId7" Type="http://schemas.openxmlformats.org/officeDocument/2006/relationships/hyperlink" Target="http://cs.wikipedia.org/wiki/Baja_California_Sur" TargetMode="External"/><Relationship Id="rId12" Type="http://schemas.openxmlformats.org/officeDocument/2006/relationships/hyperlink" Target="http://cs.wikipedia.org/wiki/Colima_(st%C3%A1t)" TargetMode="External"/><Relationship Id="rId17" Type="http://schemas.openxmlformats.org/officeDocument/2006/relationships/hyperlink" Target="http://cs.wikipedia.org/wiki/Jalisco" TargetMode="External"/><Relationship Id="rId25" Type="http://schemas.openxmlformats.org/officeDocument/2006/relationships/hyperlink" Target="http://cs.wikipedia.org/wiki/Quer%C3%A9taro" TargetMode="External"/><Relationship Id="rId33" Type="http://schemas.openxmlformats.org/officeDocument/2006/relationships/hyperlink" Target="http://cs.wikipedia.org/wiki/Veracruz_(st%C3%A1t)" TargetMode="External"/><Relationship Id="rId2" Type="http://schemas.openxmlformats.org/officeDocument/2006/relationships/audio" Target="../media/audio3.wav"/><Relationship Id="rId16" Type="http://schemas.openxmlformats.org/officeDocument/2006/relationships/hyperlink" Target="http://cs.wikipedia.org/wiki/Hidalgo_(st%C3%A1t)" TargetMode="External"/><Relationship Id="rId20" Type="http://schemas.openxmlformats.org/officeDocument/2006/relationships/hyperlink" Target="http://cs.wikipedia.org/wiki/Morelos" TargetMode="External"/><Relationship Id="rId29" Type="http://schemas.openxmlformats.org/officeDocument/2006/relationships/hyperlink" Target="http://cs.wikipedia.org/wiki/Sonora_(st%C3%A1t)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Baja_California" TargetMode="External"/><Relationship Id="rId11" Type="http://schemas.openxmlformats.org/officeDocument/2006/relationships/hyperlink" Target="http://cs.wikipedia.org/wiki/Coahuila" TargetMode="External"/><Relationship Id="rId24" Type="http://schemas.openxmlformats.org/officeDocument/2006/relationships/hyperlink" Target="http://cs.wikipedia.org/wiki/Puebla_(st%C3%A1t)" TargetMode="External"/><Relationship Id="rId32" Type="http://schemas.openxmlformats.org/officeDocument/2006/relationships/hyperlink" Target="http://cs.wikipedia.org/wiki/Tlaxcala" TargetMode="External"/><Relationship Id="rId5" Type="http://schemas.openxmlformats.org/officeDocument/2006/relationships/hyperlink" Target="http://cs.wikipedia.org/wiki/Aguascalientes_(st%C3%A1t)" TargetMode="External"/><Relationship Id="rId15" Type="http://schemas.openxmlformats.org/officeDocument/2006/relationships/hyperlink" Target="http://cs.wikipedia.org/wiki/Guerrero" TargetMode="External"/><Relationship Id="rId23" Type="http://schemas.openxmlformats.org/officeDocument/2006/relationships/hyperlink" Target="http://cs.wikipedia.org/wiki/Nayarit" TargetMode="External"/><Relationship Id="rId28" Type="http://schemas.openxmlformats.org/officeDocument/2006/relationships/hyperlink" Target="http://cs.wikipedia.org/wiki/Sinaloa" TargetMode="External"/><Relationship Id="rId36" Type="http://schemas.openxmlformats.org/officeDocument/2006/relationships/hyperlink" Target="http://cs.wikipedia.org/wiki/Ciudad_de_M%C3%A9xico" TargetMode="External"/><Relationship Id="rId10" Type="http://schemas.openxmlformats.org/officeDocument/2006/relationships/hyperlink" Target="http://cs.wikipedia.org/wiki/Chihuahua_(st%C3%A1t)" TargetMode="External"/><Relationship Id="rId19" Type="http://schemas.openxmlformats.org/officeDocument/2006/relationships/hyperlink" Target="http://cs.wikipedia.org/wiki/Michoac%C3%A1n" TargetMode="External"/><Relationship Id="rId31" Type="http://schemas.openxmlformats.org/officeDocument/2006/relationships/hyperlink" Target="http://cs.wikipedia.org/wiki/Tamaulipas" TargetMode="External"/><Relationship Id="rId4" Type="http://schemas.openxmlformats.org/officeDocument/2006/relationships/image" Target="../media/image4.png"/><Relationship Id="rId9" Type="http://schemas.openxmlformats.org/officeDocument/2006/relationships/hyperlink" Target="http://cs.wikipedia.org/wiki/Chiapas" TargetMode="External"/><Relationship Id="rId14" Type="http://schemas.openxmlformats.org/officeDocument/2006/relationships/hyperlink" Target="http://cs.wikipedia.org/wiki/Guanajuato_(st%C3%A1t)" TargetMode="External"/><Relationship Id="rId22" Type="http://schemas.openxmlformats.org/officeDocument/2006/relationships/hyperlink" Target="http://cs.wikipedia.org/wiki/Oaxaca" TargetMode="External"/><Relationship Id="rId27" Type="http://schemas.openxmlformats.org/officeDocument/2006/relationships/hyperlink" Target="http://cs.wikipedia.org/wiki/San_Luis_Potos%C3%AD_(st%C3%A1t)" TargetMode="External"/><Relationship Id="rId30" Type="http://schemas.openxmlformats.org/officeDocument/2006/relationships/hyperlink" Target="http://cs.wikipedia.org/wiki/Tabasco" TargetMode="External"/><Relationship Id="rId35" Type="http://schemas.openxmlformats.org/officeDocument/2006/relationships/hyperlink" Target="http://cs.wikipedia.org/wiki/Zacatecas_(st%C3%A1t)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7" Type="http://schemas.openxmlformats.org/officeDocument/2006/relationships/image" Target="../media/image6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hyperlink" Target="//upload.wikimedia.org/wikipedia/commons/0/02/MW-Teotihuacan10.jpg" TargetMode="External"/><Relationship Id="rId5" Type="http://schemas.openxmlformats.org/officeDocument/2006/relationships/image" Target="../media/image5.jpeg"/><Relationship Id="rId4" Type="http://schemas.openxmlformats.org/officeDocument/2006/relationships/hyperlink" Target="//upload.wikimedia.org/wikipedia/commons/7/7a/Chichen-Itza-Castillo-Seen-From-East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c/c8/Mexico_estados_densidad.sv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d/d3/Ciudad_de_M%C3%A9xico_Distrito_Federal.jpg" TargetMode="External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c/cb/Hospicio_Caba%C3%B1as.JPG" TargetMode="External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hyperlink" Target="//upload.wikimedia.org/wikipedia/commons/0/06/Atras_Hospicio_Caba%C3%B1as.JPG" TargetMode="Externa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d/d6/Acapulco_nammer.jpg" TargetMode="External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hyperlink" Target="//upload.wikimedia.org/wikipedia/commons/8/82/Colima_volcano_aero_colors_adjusted.JPG" TargetMode="External"/><Relationship Id="rId7" Type="http://schemas.openxmlformats.org/officeDocument/2006/relationships/hyperlink" Target="//upload.wikimedia.org/wikipedia/commons/a/a8/Paricutin.jpg" TargetMode="External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hyperlink" Target="//upload.wikimedia.org/wikipedia/commons/a/a5/Mexico-Popocatepetl.jpg" TargetMode="External"/><Relationship Id="rId10" Type="http://schemas.openxmlformats.org/officeDocument/2006/relationships/image" Target="../media/image16.jpeg"/><Relationship Id="rId4" Type="http://schemas.openxmlformats.org/officeDocument/2006/relationships/image" Target="../media/image13.jpeg"/><Relationship Id="rId9" Type="http://schemas.openxmlformats.org/officeDocument/2006/relationships/hyperlink" Target="//upload.wikimedia.org/wikipedia/commons/3/39/Pico_Orizaba_Pines.jpg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hyperlink" Target="//upload.wikimedia.org/wikipedia/commons/1/13/Canyon_sumidero_desde_arriba.jpg" TargetMode="External"/><Relationship Id="rId7" Type="http://schemas.openxmlformats.org/officeDocument/2006/relationships/hyperlink" Target="//upload.wikimedia.org/wikipedia/commons/6/69/SumideroNtoS02.jpg" TargetMode="External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hyperlink" Target="//upload.wikimedia.org/wikipedia/commons/2/2f/ArboldeNavidadSumidero03.jpg" TargetMode="Externa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7/7d/San_carlos_sonora.jpg" TargetMode="Externa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hyperlink" Target="//upload.wikimedia.org/wikipedia/commons/d/dd/Monarch_Butterfly_17-03-2006_6-44-40_p.m..JPG" TargetMode="External"/><Relationship Id="rId7" Type="http://schemas.openxmlformats.org/officeDocument/2006/relationships/hyperlink" Target="//upload.wikimedia.org/wikipedia/commons/c/cc/Monarchs_overwintering_Angangueo_site_in_Mexico.jpg" TargetMode="External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hyperlink" Target="//upload.wikimedia.org/wikipedia/commons/9/98/Mexmonarchs.jpg" TargetMode="External"/><Relationship Id="rId10" Type="http://schemas.openxmlformats.org/officeDocument/2006/relationships/image" Target="../media/image24.jpeg"/><Relationship Id="rId4" Type="http://schemas.openxmlformats.org/officeDocument/2006/relationships/image" Target="../media/image21.jpeg"/><Relationship Id="rId9" Type="http://schemas.openxmlformats.org/officeDocument/2006/relationships/hyperlink" Target="//upload.wikimedia.org/wikipedia/commons/6/6c/Monarchs_resting_on_rocks.jpg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hyperlink" Target="//upload.wikimedia.org/wikipedia/commons/2/23/Uxmal_totale.jpg" TargetMode="External"/><Relationship Id="rId7" Type="http://schemas.openxmlformats.org/officeDocument/2006/relationships/hyperlink" Target="//upload.wikimedia.org/wikipedia/commons/7/72/Ruins_of_El_Taj%C3%ADn_2.jpg" TargetMode="External"/><Relationship Id="rId2" Type="http://schemas.openxmlformats.org/officeDocument/2006/relationships/audio" Target="../media/audio1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hyperlink" Target="//upload.wikimedia.org/wikipedia/commons/b/b3/Paquime1.jpg" TargetMode="External"/><Relationship Id="rId10" Type="http://schemas.openxmlformats.org/officeDocument/2006/relationships/image" Target="../media/image28.jpeg"/><Relationship Id="rId4" Type="http://schemas.openxmlformats.org/officeDocument/2006/relationships/image" Target="../media/image25.jpeg"/><Relationship Id="rId9" Type="http://schemas.openxmlformats.org/officeDocument/2006/relationships/hyperlink" Target="//upload.wikimedia.org/wikipedia/commons/0/01/Morelia_Cathedral_DSC_0524_AD.JPG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0/02/MW-Teotihuacan10.jpg" TargetMode="External"/><Relationship Id="rId3" Type="http://schemas.openxmlformats.org/officeDocument/2006/relationships/hyperlink" Target="http://upload.wikimedia.org/wikipedia/commons/thumb/c/c9/Mexico_(orthographic_projection).svg/550px-Mexico_(orthographic_projection).svg.png" TargetMode="External"/><Relationship Id="rId7" Type="http://schemas.openxmlformats.org/officeDocument/2006/relationships/hyperlink" Target="http://upload.wikimedia.org/wikipedia/commons/thumb/7/7a/Chichen-Itza-Castillo-Seen-From-East.JPG/800px-Chichen-Itza-Castillo-Seen-From-East.JPG" TargetMode="External"/><Relationship Id="rId12" Type="http://schemas.openxmlformats.org/officeDocument/2006/relationships/hyperlink" Target="http://upload.wikimedia.org/wikipedia/commons/thumb/d/d6/Acapulco_nammer.jpg/800px-Acapulco_nammer.jpg" TargetMode="External"/><Relationship Id="rId2" Type="http://schemas.openxmlformats.org/officeDocument/2006/relationships/hyperlink" Target="http://upload.wikimedia.org/wikipedia/commons/thumb/f/fc/Flag_of_Mexico.svg/800px-Flag_of_Mexico.svg.pn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thumb/c/c8/Mexico_estados_densidad.svg/800px-Mexico_estados_densidad.svg.png" TargetMode="External"/><Relationship Id="rId11" Type="http://schemas.openxmlformats.org/officeDocument/2006/relationships/hyperlink" Target="http://upload.wikimedia.org/wikipedia/commons/thumb/0/06/Atras_Hospicio_Caba%C3%B1as.JPG/800px-Atras_Hospicio_Caba%C3%B1as.JPG" TargetMode="External"/><Relationship Id="rId5" Type="http://schemas.openxmlformats.org/officeDocument/2006/relationships/hyperlink" Target="http://upload.wikimedia.org/wikipedia/commons/4/48/Mexfromspace.PNG" TargetMode="External"/><Relationship Id="rId10" Type="http://schemas.openxmlformats.org/officeDocument/2006/relationships/hyperlink" Target="http://upload.wikimedia.org/wikipedia/commons/thumb/c/cb/Hospicio_Caba%C3%B1as.JPG/800px-Hospicio_Caba%C3%B1as.JPG" TargetMode="External"/><Relationship Id="rId4" Type="http://schemas.openxmlformats.org/officeDocument/2006/relationships/hyperlink" Target="http://upload.wikimedia.org/wikipedia/commons/thumb/1/1b/States_of_Mexico.svg/450px-States_of_Mexico.svg.png" TargetMode="External"/><Relationship Id="rId9" Type="http://schemas.openxmlformats.org/officeDocument/2006/relationships/hyperlink" Target="http://upload.wikimedia.org/wikipedia/commons/thumb/d/d3/Ciudad_de_M%C3%A9xico_Distrito_Federal.jpg/255px-Ciudad_de_M%C3%A9xico_Distrito_Federal.jpg" TargetMode="Externa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c/cc/Monarchs_overwintering_Angangueo_site_in_Mexico.jpg" TargetMode="External"/><Relationship Id="rId3" Type="http://schemas.openxmlformats.org/officeDocument/2006/relationships/hyperlink" Target="http://upload.wikimedia.org/wikipedia/commons/thumb/2/2f/ArboldeNavidadSumidero03.jpg/401px-ArboldeNavidadSumidero03.jpg" TargetMode="External"/><Relationship Id="rId7" Type="http://schemas.openxmlformats.org/officeDocument/2006/relationships/hyperlink" Target="http://upload.wikimedia.org/wikipedia/commons/9/98/Mexmonarchs.jpg" TargetMode="External"/><Relationship Id="rId12" Type="http://schemas.openxmlformats.org/officeDocument/2006/relationships/hyperlink" Target="http://upload.wikimedia.org/wikipedia/commons/thumb/a/a8/Paricutin.jpg/800px-Paricutin.jpg" TargetMode="External"/><Relationship Id="rId2" Type="http://schemas.openxmlformats.org/officeDocument/2006/relationships/hyperlink" Target="http://upload.wikimedia.org/wikipedia/commons/thumb/1/13/Canyon_sumidero_desde_arriba.jpg/399px-Canyon_sumidero_desde_arriba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thumb/d/dd/Monarch_Butterfly_17-03-2006_6-44-40_p.m..JPG/600px-Monarch_Butterfly_17-03-2006_6-44-40_p.m..JPG" TargetMode="External"/><Relationship Id="rId11" Type="http://schemas.openxmlformats.org/officeDocument/2006/relationships/hyperlink" Target="http://upload.wikimedia.org/wikipedia/commons/thumb/a/a5/Mexico-Popocatepetl.jpg/800px-Mexico-Popocatepetl.jpg" TargetMode="External"/><Relationship Id="rId5" Type="http://schemas.openxmlformats.org/officeDocument/2006/relationships/hyperlink" Target="http://upload.wikimedia.org/wikipedia/commons/thumb/7/7d/San_carlos_sonora.jpg/800px-San_carlos_sonora.jpg" TargetMode="External"/><Relationship Id="rId10" Type="http://schemas.openxmlformats.org/officeDocument/2006/relationships/hyperlink" Target="http://upload.wikimedia.org/wikipedia/commons/thumb/8/82/Colima_volcano_aero_colors_adjusted.JPG/798px-Colima_volcano_aero_colors_adjusted.JPG" TargetMode="External"/><Relationship Id="rId4" Type="http://schemas.openxmlformats.org/officeDocument/2006/relationships/hyperlink" Target="http://upload.wikimedia.org/wikipedia/commons/thumb/6/69/SumideroNtoS02.jpg/401px-SumideroNtoS02.jpg" TargetMode="External"/><Relationship Id="rId9" Type="http://schemas.openxmlformats.org/officeDocument/2006/relationships/hyperlink" Target="http://upload.wikimedia.org/wikipedia/commons/thumb/6/6c/Monarchs_resting_on_rocks.jpg/800px-Monarchs_resting_on_rocks.jpg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2/23/Uxmal_totale.jpg/800px-Uxmal_totale.jpg" TargetMode="External"/><Relationship Id="rId2" Type="http://schemas.openxmlformats.org/officeDocument/2006/relationships/hyperlink" Target="http://upload.wikimedia.org/wikipedia/commons/3/39/Pico_Orizaba_Pines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thumb/0/01/Morelia_Cathedral_DSC_0524_AD.JPG/800px-Morelia_Cathedral_DSC_0524_AD.JPG" TargetMode="External"/><Relationship Id="rId5" Type="http://schemas.openxmlformats.org/officeDocument/2006/relationships/hyperlink" Target="http://upload.wikimedia.org/wikipedia/commons/thumb/7/72/Ruins_of_El_Taj%C3%ADn_2.jpg/800px-Ruins_of_El_Taj%C3%ADn_2.jpg" TargetMode="External"/><Relationship Id="rId4" Type="http://schemas.openxmlformats.org/officeDocument/2006/relationships/hyperlink" Target="http://upload.wikimedia.org/wikipedia/commons/thumb/b/b3/Paquime1.jpg/800px-Paquime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547664" y="260648"/>
            <a:ext cx="6083808" cy="148742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971600" y="1772816"/>
            <a:ext cx="720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cs-CZ" b="1" dirty="0"/>
              <a:t>DIGITÁLNÍ UČEBNÍ MATERIÁL: </a:t>
            </a:r>
            <a:r>
              <a:rPr lang="cs-CZ" b="1" dirty="0" smtClean="0"/>
              <a:t>VY_32_INOVACE_06_Z67_06 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1156867"/>
              </p:ext>
            </p:extLst>
          </p:nvPr>
        </p:nvGraphicFramePr>
        <p:xfrm>
          <a:off x="539552" y="2708920"/>
          <a:ext cx="8136904" cy="3814126"/>
        </p:xfrm>
        <a:graphic>
          <a:graphicData uri="http://schemas.openxmlformats.org/drawingml/2006/table">
            <a:tbl>
              <a:tblPr bandRow="1" bandCol="1">
                <a:tableStyleId>{5940675A-B579-460E-94D1-54222C63F5DA}</a:tableStyleId>
              </a:tblPr>
              <a:tblGrid>
                <a:gridCol w="2736304"/>
                <a:gridCol w="5400600"/>
              </a:tblGrid>
              <a:tr h="737313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T.G. Masaryka </a:t>
                      </a:r>
                      <a:r>
                        <a:rPr lang="cs-CZ" dirty="0" err="1" smtClean="0"/>
                        <a:t>Komárov</a:t>
                      </a:r>
                      <a:r>
                        <a:rPr lang="cs-CZ" dirty="0" smtClean="0"/>
                        <a:t>, okres Beroun</a:t>
                      </a:r>
                      <a:endParaRPr lang="cs-CZ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dirty="0" smtClean="0"/>
                        <a:t>Jméno autora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Borovský Štefan</a:t>
                      </a:r>
                      <a:endParaRPr lang="cs-CZ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dirty="0" smtClean="0"/>
                        <a:t>Datum vytvoření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26.11.2013</a:t>
                      </a:r>
                      <a:endParaRPr lang="cs-CZ" dirty="0"/>
                    </a:p>
                  </a:txBody>
                  <a:tcPr/>
                </a:tc>
              </a:tr>
              <a:tr h="591005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Zeměpis</a:t>
                      </a:r>
                      <a:endParaRPr lang="cs-CZ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smtClean="0"/>
                        <a:t>Tematická </a:t>
                      </a:r>
                      <a:r>
                        <a:rPr lang="cs-CZ" dirty="0" smtClean="0"/>
                        <a:t>oblast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Zeměpis 6. a 7. ročník</a:t>
                      </a:r>
                      <a:endParaRPr lang="cs-CZ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Mexiko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88640"/>
            <a:ext cx="19191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Bookman Old Style" pitchFamily="18" charset="0"/>
                <a:ea typeface="BatangChe" pitchFamily="49" charset="-127"/>
              </a:rPr>
              <a:t>Anotace</a:t>
            </a:r>
            <a:endParaRPr lang="cs-CZ" sz="3200" b="1" dirty="0">
              <a:latin typeface="Bookman Old Style" pitchFamily="18" charset="0"/>
              <a:ea typeface="BatangChe" pitchFamily="49" charset="-127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836712"/>
            <a:ext cx="9315435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Prezentace obsahuje učivo jedné vyučovací hodiny – Mexiko.</a:t>
            </a:r>
          </a:p>
          <a:p>
            <a:endParaRPr lang="cs-CZ" dirty="0" smtClean="0"/>
          </a:p>
          <a:p>
            <a:r>
              <a:rPr lang="cs-CZ" dirty="0" smtClean="0"/>
              <a:t>Str.4 až 9 – obsahuje výklad učiva . Text se objevuje po kliknutí se světelným efektem </a:t>
            </a:r>
          </a:p>
          <a:p>
            <a:r>
              <a:rPr lang="cs-CZ" dirty="0" smtClean="0"/>
              <a:t>	     obrázky a mapky se objeví při kliknutí se světelným i zvukovým efektem.</a:t>
            </a:r>
          </a:p>
          <a:p>
            <a:r>
              <a:rPr lang="cs-CZ" dirty="0" smtClean="0"/>
              <a:t>Str.10 – vybraná města Mexika. Text se objeví po kliknutí se světelným efektem.</a:t>
            </a:r>
          </a:p>
          <a:p>
            <a:r>
              <a:rPr lang="cs-CZ" dirty="0" smtClean="0"/>
              <a:t>Str.11 až 13 – kvízové otázky na vybraná města Mexika. Dvě nesprávné odpovědi se </a:t>
            </a:r>
          </a:p>
          <a:p>
            <a:r>
              <a:rPr lang="cs-CZ" dirty="0" smtClean="0"/>
              <a:t>	        po kliknutí ztratí se světelným efektem. Při kliknutí na správnou odpověď </a:t>
            </a:r>
          </a:p>
          <a:p>
            <a:r>
              <a:rPr lang="cs-CZ" dirty="0" smtClean="0"/>
              <a:t>	        se změní barva pole a objeví se fotka města se světelným i zvukovým </a:t>
            </a:r>
          </a:p>
          <a:p>
            <a:r>
              <a:rPr lang="cs-CZ" dirty="0" smtClean="0"/>
              <a:t>	        efektem.</a:t>
            </a:r>
          </a:p>
          <a:p>
            <a:r>
              <a:rPr lang="cs-CZ" dirty="0" smtClean="0"/>
              <a:t>Str.14 – mapa přírodních poměrů. Po kliknutí se objeví se světelným i zvukovým efektem.</a:t>
            </a:r>
          </a:p>
          <a:p>
            <a:r>
              <a:rPr lang="cs-CZ" dirty="0" smtClean="0"/>
              <a:t>Str.15 – sopky Mexika. Objeví se při kliknutí se světelným i zvukovým efektem.</a:t>
            </a:r>
          </a:p>
          <a:p>
            <a:r>
              <a:rPr lang="cs-CZ" dirty="0" smtClean="0"/>
              <a:t>Str.16 až 18 – vybrané NP a Biosférické rezervace. Fotky se po kliknutí objeví se </a:t>
            </a:r>
          </a:p>
          <a:p>
            <a:r>
              <a:rPr lang="cs-CZ" dirty="0" smtClean="0"/>
              <a:t>	         světelným i zvukovým efektem. </a:t>
            </a:r>
          </a:p>
          <a:p>
            <a:r>
              <a:rPr lang="cs-CZ" dirty="0" smtClean="0"/>
              <a:t>Str.19 – vybrané památky Mexika zapsané do seznamu UNESCO. Fotky se po kliknutí </a:t>
            </a:r>
          </a:p>
          <a:p>
            <a:r>
              <a:rPr lang="cs-CZ" dirty="0" smtClean="0"/>
              <a:t>             objeví se světelným i zvukovým efektem.</a:t>
            </a:r>
          </a:p>
          <a:p>
            <a:r>
              <a:rPr lang="cs-CZ" dirty="0" smtClean="0"/>
              <a:t>Str.21 až 22 – kvízové otázky z učiva. Dvě nesprávné odpovědi se po kliknutí ztratí se </a:t>
            </a:r>
          </a:p>
          <a:p>
            <a:r>
              <a:rPr lang="cs-CZ" dirty="0" smtClean="0"/>
              <a:t>	        světelným efektem. Při kliknutí na správnou odpověď se změní barva pole </a:t>
            </a:r>
          </a:p>
          <a:p>
            <a:r>
              <a:rPr lang="cs-CZ" dirty="0" smtClean="0"/>
              <a:t>	        a ozve se zvukový efekt.</a:t>
            </a:r>
          </a:p>
          <a:p>
            <a:r>
              <a:rPr lang="cs-CZ" dirty="0" smtClean="0"/>
              <a:t>Str.22 – pracovní list. Otázky z učiva.</a:t>
            </a:r>
          </a:p>
          <a:p>
            <a:r>
              <a:rPr lang="cs-CZ" dirty="0" smtClean="0"/>
              <a:t>Str.23 – pracovní list (řešení).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vnoramenný trojúhelník 1"/>
          <p:cNvSpPr/>
          <p:nvPr/>
        </p:nvSpPr>
        <p:spPr>
          <a:xfrm>
            <a:off x="467544" y="980728"/>
            <a:ext cx="8352928" cy="3960440"/>
          </a:xfrm>
          <a:prstGeom prst="triangle">
            <a:avLst>
              <a:gd name="adj" fmla="val 50000"/>
            </a:avLst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latin typeface="Bookman Old Style" pitchFamily="18" charset="0"/>
              </a:rPr>
              <a:t>MEXIKO</a:t>
            </a:r>
            <a:endParaRPr lang="cs-CZ" sz="6600" b="1" dirty="0"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15816" y="0"/>
            <a:ext cx="33153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Základní údaje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476672"/>
            <a:ext cx="8268610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Bookman Old Style" pitchFamily="18" charset="0"/>
              </a:rPr>
              <a:t>Plný název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Spojené státy mexické</a:t>
            </a:r>
            <a:r>
              <a:rPr lang="cs-CZ" sz="2400" b="1" dirty="0" smtClean="0">
                <a:solidFill>
                  <a:srgbClr val="00B0F0"/>
                </a:solidFill>
                <a:latin typeface="Bookman Old Style" pitchFamily="18" charset="0"/>
              </a:rPr>
              <a:t>  </a:t>
            </a:r>
          </a:p>
          <a:p>
            <a:r>
              <a:rPr lang="cs-CZ" sz="2400" b="1" dirty="0" smtClean="0">
                <a:latin typeface="Bookman Old Style" pitchFamily="18" charset="0"/>
              </a:rPr>
              <a:t>Státní zřízení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federativní</a:t>
            </a:r>
            <a:r>
              <a:rPr lang="cs-CZ" sz="2400" dirty="0" smtClean="0">
                <a:latin typeface="Bookman Old Style" pitchFamily="18" charset="0"/>
              </a:rPr>
              <a:t> prezidentská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republika</a:t>
            </a:r>
          </a:p>
          <a:p>
            <a:r>
              <a:rPr lang="cs-CZ" sz="2400" b="1" dirty="0" smtClean="0">
                <a:latin typeface="Bookman Old Style" pitchFamily="18" charset="0"/>
              </a:rPr>
              <a:t>Rozloha </a:t>
            </a:r>
            <a:r>
              <a:rPr lang="cs-CZ" sz="2400" dirty="0" smtClean="0">
                <a:latin typeface="Bookman Old Style" pitchFamily="18" charset="0"/>
              </a:rPr>
              <a:t>– 1 964 375 km² (13. místo na světě)</a:t>
            </a:r>
          </a:p>
          <a:p>
            <a:r>
              <a:rPr lang="cs-CZ" sz="2400" b="1" dirty="0" smtClean="0">
                <a:latin typeface="Bookman Old Style" pitchFamily="18" charset="0"/>
              </a:rPr>
              <a:t>Počet obyvatel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asi 113 milionů </a:t>
            </a:r>
            <a:r>
              <a:rPr lang="cs-CZ" sz="2400" dirty="0" smtClean="0">
                <a:latin typeface="Bookman Old Style" pitchFamily="18" charset="0"/>
              </a:rPr>
              <a:t>(11. místo na světě)</a:t>
            </a:r>
          </a:p>
          <a:p>
            <a:r>
              <a:rPr lang="cs-CZ" sz="2400" b="1" dirty="0" smtClean="0">
                <a:latin typeface="Bookman Old Style" pitchFamily="18" charset="0"/>
              </a:rPr>
              <a:t>Náboženství</a:t>
            </a:r>
            <a:r>
              <a:rPr lang="cs-CZ" sz="2400" dirty="0" smtClean="0">
                <a:latin typeface="Bookman Old Style" pitchFamily="18" charset="0"/>
              </a:rPr>
              <a:t> – křesťanství (velká většina - 95%)</a:t>
            </a:r>
            <a:endParaRPr lang="cs-CZ" sz="2400" b="1" dirty="0" smtClean="0">
              <a:latin typeface="Bookman Old Style" pitchFamily="18" charset="0"/>
            </a:endParaRPr>
          </a:p>
          <a:p>
            <a:r>
              <a:rPr lang="cs-CZ" sz="2400" b="1" dirty="0" smtClean="0">
                <a:latin typeface="Bookman Old Style" pitchFamily="18" charset="0"/>
              </a:rPr>
              <a:t>Nejvyšší hora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Citlaltépetl</a:t>
            </a:r>
            <a:r>
              <a:rPr lang="cs-CZ" sz="2400" dirty="0" smtClean="0">
                <a:latin typeface="Bookman Old Style" pitchFamily="18" charset="0"/>
              </a:rPr>
              <a:t> (5 636 m.</a:t>
            </a:r>
            <a:r>
              <a:rPr lang="cs-CZ" sz="2400" dirty="0" err="1" smtClean="0">
                <a:latin typeface="Bookman Old Style" pitchFamily="18" charset="0"/>
              </a:rPr>
              <a:t>n.m</a:t>
            </a:r>
            <a:r>
              <a:rPr lang="cs-CZ" sz="2400" dirty="0" smtClean="0">
                <a:latin typeface="Bookman Old Style" pitchFamily="18" charset="0"/>
              </a:rPr>
              <a:t>.)</a:t>
            </a:r>
            <a:endParaRPr lang="cs-CZ" sz="2400" b="1" dirty="0" smtClean="0">
              <a:latin typeface="Bookman Old Style" pitchFamily="18" charset="0"/>
            </a:endParaRPr>
          </a:p>
          <a:p>
            <a:r>
              <a:rPr lang="cs-CZ" sz="2400" b="1" dirty="0" smtClean="0">
                <a:latin typeface="Bookman Old Style" pitchFamily="18" charset="0"/>
              </a:rPr>
              <a:t>Hlavní město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  <a:r>
              <a:rPr lang="cs-CZ" sz="2400" dirty="0" err="1" smtClean="0">
                <a:solidFill>
                  <a:srgbClr val="00B0F0"/>
                </a:solidFill>
                <a:latin typeface="Bookman Old Style" pitchFamily="18" charset="0"/>
              </a:rPr>
              <a:t>Ciudad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 de </a:t>
            </a:r>
            <a:r>
              <a:rPr lang="cs-CZ" sz="2400" dirty="0" err="1" smtClean="0">
                <a:solidFill>
                  <a:srgbClr val="00B0F0"/>
                </a:solidFill>
                <a:latin typeface="Bookman Old Style" pitchFamily="18" charset="0"/>
              </a:rPr>
              <a:t>México</a:t>
            </a:r>
            <a:endParaRPr lang="cs-CZ" sz="2400" dirty="0" smtClean="0">
              <a:solidFill>
                <a:srgbClr val="00B0F0"/>
              </a:solidFill>
              <a:latin typeface="Bookman Old Style" pitchFamily="18" charset="0"/>
            </a:endParaRPr>
          </a:p>
          <a:p>
            <a:r>
              <a:rPr lang="cs-CZ" sz="2400" b="1" dirty="0" smtClean="0">
                <a:latin typeface="Bookman Old Style" pitchFamily="18" charset="0"/>
              </a:rPr>
              <a:t>Úřední jazyk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španělština</a:t>
            </a:r>
          </a:p>
          <a:p>
            <a:r>
              <a:rPr lang="cs-CZ" sz="2400" b="1" dirty="0" smtClean="0">
                <a:latin typeface="Bookman Old Style" pitchFamily="18" charset="0"/>
              </a:rPr>
              <a:t>Měna </a:t>
            </a:r>
            <a:r>
              <a:rPr lang="cs-CZ" sz="2400" dirty="0" smtClean="0">
                <a:latin typeface="Bookman Old Style" pitchFamily="18" charset="0"/>
              </a:rPr>
              <a:t>– Mexické peso (MXN)</a:t>
            </a:r>
          </a:p>
          <a:p>
            <a:endParaRPr lang="cs-CZ" sz="2400" dirty="0" smtClean="0">
              <a:latin typeface="Bookman Old Style" pitchFamily="18" charset="0"/>
            </a:endParaRPr>
          </a:p>
        </p:txBody>
      </p:sp>
      <p:pic>
        <p:nvPicPr>
          <p:cNvPr id="13314" name="Picture 2" descr="Soubor:Flag of Mexico.sv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933056"/>
            <a:ext cx="4608512" cy="2708920"/>
          </a:xfrm>
          <a:prstGeom prst="rect">
            <a:avLst/>
          </a:prstGeom>
          <a:noFill/>
        </p:spPr>
      </p:pic>
      <p:pic>
        <p:nvPicPr>
          <p:cNvPr id="13316" name="Picture 4" descr="Soubor:Mexico (orthographic projection).sv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6056" y="2924944"/>
            <a:ext cx="3816424" cy="37444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Mexické spolkové státy">
            <a:hlinkClick r:id="rId3" tooltip="Mexické spolkové státy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980728"/>
            <a:ext cx="4896544" cy="5747656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1979712" y="0"/>
            <a:ext cx="52613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Mapa územního členění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548680"/>
            <a:ext cx="79982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dirty="0" smtClean="0">
                <a:latin typeface="Bookman Old Style" pitchFamily="18" charset="0"/>
              </a:rPr>
              <a:t>31 spolkových států a distrikt hlavního města</a:t>
            </a:r>
          </a:p>
          <a:p>
            <a:endParaRPr lang="cs-CZ" sz="2400" dirty="0" smtClean="0">
              <a:latin typeface="Bookman Old Style" pitchFamily="18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0" y="1484784"/>
          <a:ext cx="5620052" cy="4895850"/>
        </p:xfrm>
        <a:graphic>
          <a:graphicData uri="http://schemas.openxmlformats.org/drawingml/2006/table">
            <a:tbl>
              <a:tblPr/>
              <a:tblGrid>
                <a:gridCol w="2771800"/>
                <a:gridCol w="2848252"/>
              </a:tblGrid>
              <a:tr h="4064000">
                <a:tc>
                  <a:txBody>
                    <a:bodyPr/>
                    <a:lstStyle/>
                    <a:p>
                      <a:pPr algn="l">
                        <a:buFont typeface="Arial"/>
                        <a:buChar char="•"/>
                      </a:pPr>
                      <a:r>
                        <a:rPr lang="cs-CZ" sz="2000" dirty="0"/>
                        <a:t>1. </a:t>
                      </a:r>
                      <a:r>
                        <a:rPr lang="cs-CZ" sz="2000" dirty="0" err="1">
                          <a:hlinkClick r:id="rId5" tooltip="Aguascalientes (stát)"/>
                        </a:rPr>
                        <a:t>Aguascalientes</a:t>
                      </a:r>
                      <a:endParaRPr lang="cs-CZ" sz="2000" dirty="0"/>
                    </a:p>
                    <a:p>
                      <a:pPr algn="l">
                        <a:buFont typeface="Arial"/>
                        <a:buChar char="•"/>
                      </a:pPr>
                      <a:r>
                        <a:rPr lang="cs-CZ" sz="2000" dirty="0"/>
                        <a:t>2. </a:t>
                      </a:r>
                      <a:r>
                        <a:rPr lang="cs-CZ" sz="2000" dirty="0" err="1">
                          <a:hlinkClick r:id="rId6" tooltip="Baja California"/>
                        </a:rPr>
                        <a:t>Baja</a:t>
                      </a:r>
                      <a:r>
                        <a:rPr lang="cs-CZ" sz="2000" dirty="0">
                          <a:hlinkClick r:id="rId6" tooltip="Baja California"/>
                        </a:rPr>
                        <a:t> </a:t>
                      </a:r>
                      <a:r>
                        <a:rPr lang="cs-CZ" sz="2000" dirty="0" err="1">
                          <a:hlinkClick r:id="rId6" tooltip="Baja California"/>
                        </a:rPr>
                        <a:t>California</a:t>
                      </a:r>
                      <a:endParaRPr lang="cs-CZ" sz="2000" dirty="0"/>
                    </a:p>
                    <a:p>
                      <a:pPr algn="l">
                        <a:buFont typeface="Arial"/>
                        <a:buChar char="•"/>
                      </a:pPr>
                      <a:r>
                        <a:rPr lang="cs-CZ" sz="2000" dirty="0"/>
                        <a:t>3. </a:t>
                      </a:r>
                      <a:r>
                        <a:rPr lang="cs-CZ" sz="2000" dirty="0" err="1">
                          <a:hlinkClick r:id="rId7" tooltip="Baja California Sur"/>
                        </a:rPr>
                        <a:t>Baja</a:t>
                      </a:r>
                      <a:r>
                        <a:rPr lang="cs-CZ" sz="2000" dirty="0">
                          <a:hlinkClick r:id="rId7" tooltip="Baja California Sur"/>
                        </a:rPr>
                        <a:t> </a:t>
                      </a:r>
                      <a:r>
                        <a:rPr lang="cs-CZ" sz="2000" dirty="0" err="1">
                          <a:hlinkClick r:id="rId7" tooltip="Baja California Sur"/>
                        </a:rPr>
                        <a:t>California</a:t>
                      </a:r>
                      <a:r>
                        <a:rPr lang="cs-CZ" sz="2000" dirty="0">
                          <a:hlinkClick r:id="rId7" tooltip="Baja California Sur"/>
                        </a:rPr>
                        <a:t> </a:t>
                      </a:r>
                      <a:r>
                        <a:rPr lang="cs-CZ" sz="2000" dirty="0" err="1">
                          <a:hlinkClick r:id="rId7" tooltip="Baja California Sur"/>
                        </a:rPr>
                        <a:t>Sur</a:t>
                      </a:r>
                      <a:endParaRPr lang="cs-CZ" sz="2000" dirty="0"/>
                    </a:p>
                    <a:p>
                      <a:pPr algn="l">
                        <a:buFont typeface="Arial"/>
                        <a:buChar char="•"/>
                      </a:pPr>
                      <a:r>
                        <a:rPr lang="cs-CZ" sz="2000" dirty="0"/>
                        <a:t>4. </a:t>
                      </a:r>
                      <a:r>
                        <a:rPr lang="cs-CZ" sz="2000" dirty="0" err="1">
                          <a:hlinkClick r:id="rId8" tooltip="Campeche"/>
                        </a:rPr>
                        <a:t>Campeche</a:t>
                      </a:r>
                      <a:endParaRPr lang="cs-CZ" sz="2000" dirty="0"/>
                    </a:p>
                    <a:p>
                      <a:pPr algn="l">
                        <a:buFont typeface="Arial"/>
                        <a:buChar char="•"/>
                      </a:pPr>
                      <a:r>
                        <a:rPr lang="cs-CZ" sz="2000" dirty="0"/>
                        <a:t>5. </a:t>
                      </a:r>
                      <a:r>
                        <a:rPr lang="cs-CZ" sz="2000" dirty="0" err="1">
                          <a:hlinkClick r:id="rId9" tooltip="Chiapas"/>
                        </a:rPr>
                        <a:t>Chiapas</a:t>
                      </a:r>
                      <a:endParaRPr lang="cs-CZ" sz="2000" dirty="0"/>
                    </a:p>
                    <a:p>
                      <a:pPr algn="l">
                        <a:buFont typeface="Arial"/>
                        <a:buChar char="•"/>
                      </a:pPr>
                      <a:r>
                        <a:rPr lang="cs-CZ" sz="2000" dirty="0"/>
                        <a:t>6. </a:t>
                      </a:r>
                      <a:r>
                        <a:rPr lang="cs-CZ" sz="2000" dirty="0" err="1">
                          <a:hlinkClick r:id="rId10" tooltip="Chihuahua (stát)"/>
                        </a:rPr>
                        <a:t>Chihuahua</a:t>
                      </a:r>
                      <a:endParaRPr lang="cs-CZ" sz="2000" dirty="0"/>
                    </a:p>
                    <a:p>
                      <a:pPr algn="l">
                        <a:buFont typeface="Arial"/>
                        <a:buChar char="•"/>
                      </a:pPr>
                      <a:r>
                        <a:rPr lang="cs-CZ" sz="2000" dirty="0"/>
                        <a:t>7. </a:t>
                      </a:r>
                      <a:r>
                        <a:rPr lang="cs-CZ" sz="2000" dirty="0" err="1">
                          <a:hlinkClick r:id="rId11" tooltip="Coahuila"/>
                        </a:rPr>
                        <a:t>Coahuila</a:t>
                      </a:r>
                      <a:endParaRPr lang="cs-CZ" sz="2000" dirty="0"/>
                    </a:p>
                    <a:p>
                      <a:pPr algn="l">
                        <a:buFont typeface="Arial"/>
                        <a:buChar char="•"/>
                      </a:pPr>
                      <a:r>
                        <a:rPr lang="cs-CZ" sz="2000" dirty="0"/>
                        <a:t>8. </a:t>
                      </a:r>
                      <a:r>
                        <a:rPr lang="cs-CZ" sz="2000" dirty="0" err="1">
                          <a:hlinkClick r:id="rId12" tooltip="Colima (stát)"/>
                        </a:rPr>
                        <a:t>Colima</a:t>
                      </a:r>
                      <a:endParaRPr lang="cs-CZ" sz="2000" dirty="0"/>
                    </a:p>
                    <a:p>
                      <a:pPr algn="l">
                        <a:buFont typeface="Arial"/>
                        <a:buChar char="•"/>
                      </a:pPr>
                      <a:r>
                        <a:rPr lang="cs-CZ" sz="2000" dirty="0"/>
                        <a:t>9. </a:t>
                      </a:r>
                      <a:r>
                        <a:rPr lang="cs-CZ" sz="2000" dirty="0" err="1">
                          <a:hlinkClick r:id="rId13" tooltip="Durango (stát)"/>
                        </a:rPr>
                        <a:t>Durango</a:t>
                      </a:r>
                      <a:endParaRPr lang="cs-CZ" sz="2000" dirty="0"/>
                    </a:p>
                    <a:p>
                      <a:pPr algn="l">
                        <a:buFont typeface="Arial"/>
                        <a:buChar char="•"/>
                      </a:pPr>
                      <a:r>
                        <a:rPr lang="cs-CZ" sz="2000" dirty="0"/>
                        <a:t>10. </a:t>
                      </a:r>
                      <a:r>
                        <a:rPr lang="cs-CZ" sz="2000" dirty="0" err="1">
                          <a:hlinkClick r:id="rId14" tooltip="Guanajuato (stát)"/>
                        </a:rPr>
                        <a:t>Guanajuato</a:t>
                      </a:r>
                      <a:endParaRPr lang="cs-CZ" sz="2000" dirty="0"/>
                    </a:p>
                    <a:p>
                      <a:pPr algn="l">
                        <a:buFont typeface="Arial"/>
                        <a:buChar char="•"/>
                      </a:pPr>
                      <a:r>
                        <a:rPr lang="cs-CZ" sz="2000" dirty="0"/>
                        <a:t>11. </a:t>
                      </a:r>
                      <a:r>
                        <a:rPr lang="cs-CZ" sz="2000" dirty="0" err="1">
                          <a:hlinkClick r:id="rId15" tooltip="Guerrero"/>
                        </a:rPr>
                        <a:t>Guerrero</a:t>
                      </a:r>
                      <a:endParaRPr lang="cs-CZ" sz="2000" dirty="0"/>
                    </a:p>
                    <a:p>
                      <a:pPr algn="l">
                        <a:buFont typeface="Arial"/>
                        <a:buChar char="•"/>
                      </a:pPr>
                      <a:r>
                        <a:rPr lang="cs-CZ" sz="2000" dirty="0"/>
                        <a:t>12. </a:t>
                      </a:r>
                      <a:r>
                        <a:rPr lang="cs-CZ" sz="2000" dirty="0">
                          <a:hlinkClick r:id="rId16" tooltip="Hidalgo (stát)"/>
                        </a:rPr>
                        <a:t>Hidalgo</a:t>
                      </a:r>
                      <a:endParaRPr lang="cs-CZ" sz="2000" dirty="0"/>
                    </a:p>
                    <a:p>
                      <a:pPr algn="l">
                        <a:buFont typeface="Arial"/>
                        <a:buChar char="•"/>
                      </a:pPr>
                      <a:r>
                        <a:rPr lang="cs-CZ" sz="2000" dirty="0"/>
                        <a:t>13. </a:t>
                      </a:r>
                      <a:r>
                        <a:rPr lang="cs-CZ" sz="2000" dirty="0" err="1">
                          <a:hlinkClick r:id="rId17" tooltip="Jalisco"/>
                        </a:rPr>
                        <a:t>Jalisco</a:t>
                      </a:r>
                      <a:endParaRPr lang="cs-CZ" sz="2000" dirty="0"/>
                    </a:p>
                    <a:p>
                      <a:pPr algn="l">
                        <a:buFont typeface="Arial"/>
                        <a:buChar char="•"/>
                      </a:pPr>
                      <a:r>
                        <a:rPr lang="cs-CZ" sz="2000" dirty="0"/>
                        <a:t>14. </a:t>
                      </a:r>
                      <a:r>
                        <a:rPr lang="cs-CZ" sz="2000" dirty="0">
                          <a:hlinkClick r:id="rId18" tooltip="México"/>
                        </a:rPr>
                        <a:t>Mexiko</a:t>
                      </a:r>
                      <a:endParaRPr lang="cs-CZ" sz="2000" dirty="0"/>
                    </a:p>
                    <a:p>
                      <a:pPr algn="l">
                        <a:buFont typeface="Arial"/>
                        <a:buChar char="•"/>
                      </a:pPr>
                      <a:r>
                        <a:rPr lang="cs-CZ" sz="2000" dirty="0"/>
                        <a:t>15. </a:t>
                      </a:r>
                      <a:r>
                        <a:rPr lang="cs-CZ" sz="2000" dirty="0" err="1">
                          <a:hlinkClick r:id="rId19" tooltip="Michoacán"/>
                        </a:rPr>
                        <a:t>Michoacán</a:t>
                      </a:r>
                      <a:endParaRPr lang="cs-CZ" sz="2000" dirty="0"/>
                    </a:p>
                    <a:p>
                      <a:pPr algn="l">
                        <a:buFont typeface="Arial"/>
                        <a:buChar char="•"/>
                      </a:pPr>
                      <a:r>
                        <a:rPr lang="cs-CZ" sz="2000" dirty="0"/>
                        <a:t>16. </a:t>
                      </a:r>
                      <a:r>
                        <a:rPr lang="cs-CZ" sz="2000" dirty="0" err="1">
                          <a:hlinkClick r:id="rId20" tooltip="Morelos"/>
                        </a:rPr>
                        <a:t>Morelos</a:t>
                      </a:r>
                      <a:endParaRPr lang="cs-CZ" sz="2000" dirty="0"/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buFont typeface="Arial"/>
                        <a:buChar char="•"/>
                      </a:pPr>
                      <a:endParaRPr lang="cs-CZ" dirty="0"/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755576" y="48691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732240" y="1124744"/>
            <a:ext cx="2952328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/>
              <a:buChar char="•"/>
            </a:pPr>
            <a:r>
              <a:rPr lang="cs-CZ" sz="2000" dirty="0" smtClean="0"/>
              <a:t>17. </a:t>
            </a:r>
            <a:r>
              <a:rPr lang="cs-CZ" sz="2000" dirty="0" err="1" smtClean="0">
                <a:hlinkClick r:id="rId21" tooltip="Nuevo León"/>
              </a:rPr>
              <a:t>Nuevo</a:t>
            </a:r>
            <a:r>
              <a:rPr lang="cs-CZ" sz="2000" dirty="0" smtClean="0">
                <a:hlinkClick r:id="rId21" tooltip="Nuevo León"/>
              </a:rPr>
              <a:t> León</a:t>
            </a:r>
            <a:endParaRPr lang="cs-CZ" sz="2000" dirty="0" smtClean="0"/>
          </a:p>
          <a:p>
            <a:pPr>
              <a:buFont typeface="Arial"/>
              <a:buChar char="•"/>
            </a:pPr>
            <a:r>
              <a:rPr lang="cs-CZ" sz="2000" dirty="0" smtClean="0"/>
              <a:t>18. </a:t>
            </a:r>
            <a:r>
              <a:rPr lang="cs-CZ" sz="2000" dirty="0" err="1" smtClean="0">
                <a:hlinkClick r:id="rId22" tooltip="Oaxaca"/>
              </a:rPr>
              <a:t>Oaxaca</a:t>
            </a:r>
            <a:endParaRPr lang="cs-CZ" sz="2000" dirty="0" smtClean="0"/>
          </a:p>
          <a:p>
            <a:pPr>
              <a:buFont typeface="Arial"/>
              <a:buChar char="•"/>
            </a:pPr>
            <a:r>
              <a:rPr lang="cs-CZ" sz="2000" dirty="0" smtClean="0"/>
              <a:t>19. </a:t>
            </a:r>
            <a:r>
              <a:rPr lang="cs-CZ" sz="2000" dirty="0" err="1" smtClean="0">
                <a:hlinkClick r:id="rId23" tooltip="Nayarit"/>
              </a:rPr>
              <a:t>Nayarit</a:t>
            </a:r>
            <a:endParaRPr lang="cs-CZ" sz="2000" dirty="0" smtClean="0"/>
          </a:p>
          <a:p>
            <a:pPr>
              <a:buFont typeface="Arial"/>
              <a:buChar char="•"/>
            </a:pPr>
            <a:r>
              <a:rPr lang="cs-CZ" sz="2000" dirty="0" smtClean="0"/>
              <a:t>20. </a:t>
            </a:r>
            <a:r>
              <a:rPr lang="cs-CZ" sz="2000" dirty="0" smtClean="0">
                <a:hlinkClick r:id="rId24" tooltip="Puebla (stát)"/>
              </a:rPr>
              <a:t>Puebla</a:t>
            </a:r>
            <a:endParaRPr lang="cs-CZ" sz="2000" dirty="0" smtClean="0"/>
          </a:p>
          <a:p>
            <a:pPr>
              <a:buFont typeface="Arial"/>
              <a:buChar char="•"/>
            </a:pPr>
            <a:r>
              <a:rPr lang="cs-CZ" sz="2000" dirty="0" smtClean="0"/>
              <a:t>21. </a:t>
            </a:r>
            <a:r>
              <a:rPr lang="cs-CZ" sz="2000" dirty="0" err="1" smtClean="0">
                <a:hlinkClick r:id="rId25" tooltip="Querétaro"/>
              </a:rPr>
              <a:t>Querétaro</a:t>
            </a:r>
            <a:endParaRPr lang="cs-CZ" sz="2000" dirty="0" smtClean="0"/>
          </a:p>
          <a:p>
            <a:pPr>
              <a:buFont typeface="Arial"/>
              <a:buChar char="•"/>
            </a:pPr>
            <a:r>
              <a:rPr lang="cs-CZ" sz="2000" dirty="0" smtClean="0"/>
              <a:t>22. </a:t>
            </a:r>
            <a:r>
              <a:rPr lang="cs-CZ" sz="2000" dirty="0" err="1" smtClean="0">
                <a:hlinkClick r:id="rId26" tooltip="Quintana Roo"/>
              </a:rPr>
              <a:t>Quintana</a:t>
            </a:r>
            <a:r>
              <a:rPr lang="cs-CZ" sz="2000" dirty="0" smtClean="0">
                <a:hlinkClick r:id="rId26" tooltip="Quintana Roo"/>
              </a:rPr>
              <a:t> </a:t>
            </a:r>
            <a:r>
              <a:rPr lang="cs-CZ" sz="2000" dirty="0" err="1" smtClean="0">
                <a:hlinkClick r:id="rId26" tooltip="Quintana Roo"/>
              </a:rPr>
              <a:t>Roo</a:t>
            </a:r>
            <a:endParaRPr lang="cs-CZ" sz="2000" dirty="0" smtClean="0"/>
          </a:p>
          <a:p>
            <a:pPr>
              <a:buFont typeface="Arial"/>
              <a:buChar char="•"/>
            </a:pPr>
            <a:r>
              <a:rPr lang="cs-CZ" sz="2000" dirty="0" smtClean="0"/>
              <a:t>23. </a:t>
            </a:r>
            <a:r>
              <a:rPr lang="cs-CZ" sz="2000" dirty="0" smtClean="0">
                <a:hlinkClick r:id="rId27" tooltip="San Luis Potosí (stát)"/>
              </a:rPr>
              <a:t>San Luis </a:t>
            </a:r>
            <a:r>
              <a:rPr lang="cs-CZ" sz="2000" dirty="0" err="1" smtClean="0">
                <a:hlinkClick r:id="rId27" tooltip="San Luis Potosí (stát)"/>
              </a:rPr>
              <a:t>Potosí</a:t>
            </a:r>
            <a:endParaRPr lang="cs-CZ" sz="2000" dirty="0" smtClean="0"/>
          </a:p>
          <a:p>
            <a:pPr>
              <a:buFont typeface="Arial"/>
              <a:buChar char="•"/>
            </a:pPr>
            <a:r>
              <a:rPr lang="cs-CZ" sz="2000" dirty="0" smtClean="0"/>
              <a:t>24. </a:t>
            </a:r>
            <a:r>
              <a:rPr lang="cs-CZ" sz="2000" dirty="0" err="1" smtClean="0">
                <a:hlinkClick r:id="rId28" tooltip="Sinaloa"/>
              </a:rPr>
              <a:t>Sinaloa</a:t>
            </a:r>
            <a:endParaRPr lang="cs-CZ" sz="2000" dirty="0" smtClean="0"/>
          </a:p>
          <a:p>
            <a:pPr>
              <a:buFont typeface="Arial"/>
              <a:buChar char="•"/>
            </a:pPr>
            <a:r>
              <a:rPr lang="cs-CZ" sz="2000" dirty="0" smtClean="0"/>
              <a:t>25. </a:t>
            </a:r>
            <a:r>
              <a:rPr lang="cs-CZ" sz="2000" dirty="0" smtClean="0">
                <a:hlinkClick r:id="rId29" tooltip="Sonora (stát)"/>
              </a:rPr>
              <a:t>Sonora</a:t>
            </a:r>
            <a:endParaRPr lang="cs-CZ" sz="2000" dirty="0" smtClean="0"/>
          </a:p>
          <a:p>
            <a:pPr>
              <a:buFont typeface="Arial"/>
              <a:buChar char="•"/>
            </a:pPr>
            <a:r>
              <a:rPr lang="cs-CZ" sz="2000" dirty="0" smtClean="0"/>
              <a:t>26. </a:t>
            </a:r>
            <a:r>
              <a:rPr lang="cs-CZ" sz="2000" dirty="0" err="1" smtClean="0">
                <a:hlinkClick r:id="rId30" tooltip="Tabasco"/>
              </a:rPr>
              <a:t>Tabasco</a:t>
            </a:r>
            <a:endParaRPr lang="cs-CZ" sz="2000" dirty="0" smtClean="0"/>
          </a:p>
          <a:p>
            <a:pPr>
              <a:buFont typeface="Arial"/>
              <a:buChar char="•"/>
            </a:pPr>
            <a:r>
              <a:rPr lang="cs-CZ" sz="2000" dirty="0" smtClean="0"/>
              <a:t>27. </a:t>
            </a:r>
            <a:r>
              <a:rPr lang="cs-CZ" sz="2000" dirty="0" err="1" smtClean="0">
                <a:hlinkClick r:id="rId31" tooltip="Tamaulipas"/>
              </a:rPr>
              <a:t>Tamaulipas</a:t>
            </a:r>
            <a:endParaRPr lang="cs-CZ" sz="2000" dirty="0" smtClean="0"/>
          </a:p>
          <a:p>
            <a:pPr>
              <a:buFont typeface="Arial"/>
              <a:buChar char="•"/>
            </a:pPr>
            <a:r>
              <a:rPr lang="cs-CZ" sz="2000" dirty="0" smtClean="0"/>
              <a:t>28. </a:t>
            </a:r>
            <a:r>
              <a:rPr lang="cs-CZ" sz="2000" dirty="0" err="1" smtClean="0">
                <a:hlinkClick r:id="rId32" tooltip="Tlaxcala"/>
              </a:rPr>
              <a:t>Tlaxcala</a:t>
            </a:r>
            <a:endParaRPr lang="cs-CZ" sz="2000" dirty="0" smtClean="0"/>
          </a:p>
          <a:p>
            <a:pPr>
              <a:buFont typeface="Arial"/>
              <a:buChar char="•"/>
            </a:pPr>
            <a:r>
              <a:rPr lang="cs-CZ" sz="2000" dirty="0" smtClean="0"/>
              <a:t>29. </a:t>
            </a:r>
            <a:r>
              <a:rPr lang="cs-CZ" sz="2000" dirty="0" err="1" smtClean="0">
                <a:hlinkClick r:id="rId33" tooltip="Veracruz (stát)"/>
              </a:rPr>
              <a:t>Veracruz</a:t>
            </a:r>
            <a:endParaRPr lang="cs-CZ" sz="2000" dirty="0" smtClean="0"/>
          </a:p>
          <a:p>
            <a:pPr>
              <a:buFont typeface="Arial"/>
              <a:buChar char="•"/>
            </a:pPr>
            <a:r>
              <a:rPr lang="cs-CZ" sz="2000" dirty="0" smtClean="0"/>
              <a:t>30. </a:t>
            </a:r>
            <a:r>
              <a:rPr lang="cs-CZ" sz="2000" dirty="0" err="1" smtClean="0">
                <a:hlinkClick r:id="rId34" tooltip="Yucatán (stát)"/>
              </a:rPr>
              <a:t>Yucatán</a:t>
            </a:r>
            <a:endParaRPr lang="cs-CZ" sz="2000" dirty="0" smtClean="0"/>
          </a:p>
          <a:p>
            <a:pPr>
              <a:buFont typeface="Arial"/>
              <a:buChar char="•"/>
            </a:pPr>
            <a:r>
              <a:rPr lang="cs-CZ" sz="2000" dirty="0" smtClean="0"/>
              <a:t>31. </a:t>
            </a:r>
            <a:r>
              <a:rPr lang="cs-CZ" sz="2000" dirty="0" err="1" smtClean="0">
                <a:hlinkClick r:id="rId35" tooltip="Zacatecas (stát)"/>
              </a:rPr>
              <a:t>Zacatecas</a:t>
            </a:r>
            <a:endParaRPr lang="cs-CZ" sz="2000" dirty="0" smtClean="0"/>
          </a:p>
          <a:p>
            <a:pPr>
              <a:buFont typeface="Arial"/>
              <a:buChar char="•"/>
            </a:pPr>
            <a:r>
              <a:rPr lang="cs-CZ" sz="2000" dirty="0" err="1" smtClean="0">
                <a:hlinkClick r:id="rId36" tooltip="Ciudad de México"/>
              </a:rPr>
              <a:t>Distrito</a:t>
            </a:r>
            <a:r>
              <a:rPr lang="cs-CZ" sz="2000" dirty="0" smtClean="0">
                <a:hlinkClick r:id="rId36" tooltip="Ciudad de México"/>
              </a:rPr>
              <a:t> </a:t>
            </a:r>
            <a:r>
              <a:rPr lang="cs-CZ" sz="2000" dirty="0" err="1" smtClean="0">
                <a:hlinkClick r:id="rId36" tooltip="Ciudad de México"/>
              </a:rPr>
              <a:t>federal</a:t>
            </a:r>
            <a:endParaRPr lang="cs-CZ" sz="2000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4509120"/>
            <a:ext cx="297228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3200" b="1" dirty="0" smtClean="0">
              <a:solidFill>
                <a:srgbClr val="FFC000"/>
              </a:solidFill>
              <a:latin typeface="Bookman Old Style" pitchFamily="18" charset="0"/>
            </a:endParaRPr>
          </a:p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Obyvatelstvo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5445224"/>
            <a:ext cx="90124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Bookman Old Style" pitchFamily="18" charset="0"/>
              </a:rPr>
              <a:t>Obyvatelé Mexika jsou potomci evropských dobyvatelů</a:t>
            </a:r>
          </a:p>
          <a:p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(Španělů) </a:t>
            </a:r>
            <a:r>
              <a:rPr lang="cs-CZ" sz="2400" dirty="0" smtClean="0">
                <a:latin typeface="Bookman Old Style" pitchFamily="18" charset="0"/>
              </a:rPr>
              <a:t>a původních indiánů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(Aztéků, </a:t>
            </a:r>
            <a:r>
              <a:rPr lang="cs-CZ" sz="2400" dirty="0" err="1" smtClean="0">
                <a:solidFill>
                  <a:srgbClr val="00B0F0"/>
                </a:solidFill>
                <a:latin typeface="Bookman Old Style" pitchFamily="18" charset="0"/>
              </a:rPr>
              <a:t>Olméků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, </a:t>
            </a:r>
            <a:r>
              <a:rPr lang="cs-CZ" sz="2400" dirty="0" err="1" smtClean="0">
                <a:solidFill>
                  <a:srgbClr val="00B0F0"/>
                </a:solidFill>
                <a:latin typeface="Bookman Old Style" pitchFamily="18" charset="0"/>
              </a:rPr>
              <a:t>Mayů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,</a:t>
            </a:r>
          </a:p>
          <a:p>
            <a:r>
              <a:rPr lang="cs-CZ" sz="2400" dirty="0" err="1" smtClean="0">
                <a:solidFill>
                  <a:srgbClr val="00B0F0"/>
                </a:solidFill>
                <a:latin typeface="Bookman Old Style" pitchFamily="18" charset="0"/>
              </a:rPr>
              <a:t>Toltéků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…)</a:t>
            </a:r>
            <a:r>
              <a:rPr lang="cs-CZ" sz="2400" dirty="0" smtClean="0">
                <a:latin typeface="Bookman Old Style" pitchFamily="18" charset="0"/>
              </a:rPr>
              <a:t>. Většinu obyvatelstva tvoří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míšenci (mesticové)</a:t>
            </a:r>
            <a:r>
              <a:rPr lang="cs-CZ" sz="2400" dirty="0" smtClean="0">
                <a:latin typeface="Bookman Old Style" pitchFamily="18" charset="0"/>
              </a:rPr>
              <a:t>. </a:t>
            </a:r>
          </a:p>
          <a:p>
            <a:endParaRPr lang="cs-CZ" sz="2400" dirty="0" smtClean="0">
              <a:latin typeface="Bookman Old Style" pitchFamily="18" charset="0"/>
            </a:endParaRPr>
          </a:p>
          <a:p>
            <a:endParaRPr lang="cs-CZ" sz="2400" dirty="0" smtClean="0">
              <a:latin typeface="Bookman Old Style" pitchFamily="18" charset="0"/>
            </a:endParaRPr>
          </a:p>
          <a:p>
            <a:r>
              <a:rPr lang="cs-CZ" sz="2400" dirty="0" smtClean="0">
                <a:latin typeface="Bookman Old Style" pitchFamily="18" charset="0"/>
              </a:rPr>
              <a:t> </a:t>
            </a:r>
            <a:endParaRPr lang="cs-CZ" sz="2400" dirty="0">
              <a:latin typeface="Bookman Old Style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491880" y="0"/>
            <a:ext cx="19014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Historie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476672"/>
            <a:ext cx="932338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1519</a:t>
            </a:r>
            <a:r>
              <a:rPr lang="cs-CZ" sz="2400" dirty="0" smtClean="0">
                <a:latin typeface="Bookman Old Style" pitchFamily="18" charset="0"/>
              </a:rPr>
              <a:t> Španělé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(</a:t>
            </a:r>
            <a:r>
              <a:rPr lang="cs-CZ" sz="2400" dirty="0" err="1" smtClean="0">
                <a:solidFill>
                  <a:srgbClr val="00B0F0"/>
                </a:solidFill>
                <a:latin typeface="Bookman Old Style" pitchFamily="18" charset="0"/>
              </a:rPr>
              <a:t>Cortés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) </a:t>
            </a:r>
            <a:r>
              <a:rPr lang="cs-CZ" sz="2400" dirty="0" smtClean="0">
                <a:latin typeface="Bookman Old Style" pitchFamily="18" charset="0"/>
              </a:rPr>
              <a:t>napadají říši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Aztéků</a:t>
            </a:r>
            <a:r>
              <a:rPr lang="cs-CZ" sz="2400" dirty="0" smtClean="0">
                <a:latin typeface="Bookman Old Style" pitchFamily="18" charset="0"/>
              </a:rPr>
              <a:t> a za dva roky </a:t>
            </a:r>
            <a:r>
              <a:rPr lang="cs-CZ" sz="2400" dirty="0" smtClean="0">
                <a:latin typeface="Bookman Old Style" pitchFamily="18" charset="0"/>
              </a:rPr>
              <a:t>ji</a:t>
            </a:r>
            <a:endParaRPr lang="cs-CZ" sz="2400" dirty="0" smtClean="0">
              <a:latin typeface="Bookman Old Style" pitchFamily="18" charset="0"/>
            </a:endParaRPr>
          </a:p>
          <a:p>
            <a:r>
              <a:rPr lang="cs-CZ" sz="2400" dirty="0" smtClean="0">
                <a:latin typeface="Bookman Old Style" pitchFamily="18" charset="0"/>
              </a:rPr>
              <a:t>dobývají.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V 17. století </a:t>
            </a:r>
            <a:r>
              <a:rPr lang="cs-CZ" sz="2400" dirty="0" smtClean="0">
                <a:latin typeface="Bookman Old Style" pitchFamily="18" charset="0"/>
              </a:rPr>
              <a:t>pobřežní oblasti </a:t>
            </a:r>
            <a:r>
              <a:rPr lang="cs-CZ" sz="2400" dirty="0" smtClean="0">
                <a:latin typeface="Bookman Old Style" pitchFamily="18" charset="0"/>
              </a:rPr>
              <a:t>zažívaly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útoky pirátů.</a:t>
            </a:r>
          </a:p>
          <a:p>
            <a:r>
              <a:rPr lang="cs-CZ" sz="2400" dirty="0" smtClean="0">
                <a:latin typeface="Bookman Old Style" pitchFamily="18" charset="0"/>
              </a:rPr>
              <a:t>V 19. století získali Mexičané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nezávislost</a:t>
            </a:r>
            <a:r>
              <a:rPr lang="cs-CZ" sz="2400" dirty="0" smtClean="0">
                <a:latin typeface="Bookman Old Style" pitchFamily="18" charset="0"/>
              </a:rPr>
              <a:t> na Španělsku. </a:t>
            </a:r>
            <a:endParaRPr lang="cs-CZ" sz="2400" dirty="0">
              <a:latin typeface="Bookman Old Style" pitchFamily="18" charset="0"/>
            </a:endParaRPr>
          </a:p>
        </p:txBody>
      </p:sp>
      <p:pic>
        <p:nvPicPr>
          <p:cNvPr id="21506" name="Picture 2" descr="Soubor:Chichen-Itza-Castillo-Seen-From-East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628800"/>
            <a:ext cx="4392488" cy="312271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611560" y="4725144"/>
            <a:ext cx="34708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pyramida v </a:t>
            </a:r>
            <a:r>
              <a:rPr lang="cs-CZ" sz="1600" dirty="0" err="1" smtClean="0"/>
              <a:t>Chichén</a:t>
            </a:r>
            <a:r>
              <a:rPr lang="cs-CZ" sz="1600" dirty="0" smtClean="0"/>
              <a:t> – </a:t>
            </a:r>
            <a:r>
              <a:rPr lang="cs-CZ" sz="1600" dirty="0" err="1" smtClean="0"/>
              <a:t>Itzá</a:t>
            </a:r>
            <a:r>
              <a:rPr lang="cs-CZ" sz="1600" dirty="0" smtClean="0"/>
              <a:t> (</a:t>
            </a:r>
            <a:r>
              <a:rPr lang="cs-CZ" sz="1600" dirty="0" err="1" smtClean="0"/>
              <a:t>Mayové</a:t>
            </a:r>
            <a:r>
              <a:rPr lang="cs-CZ" sz="1600" dirty="0" smtClean="0"/>
              <a:t>)</a:t>
            </a:r>
            <a:endParaRPr lang="cs-CZ" sz="1600" dirty="0"/>
          </a:p>
        </p:txBody>
      </p:sp>
      <p:pic>
        <p:nvPicPr>
          <p:cNvPr id="21508" name="Picture 4" descr="Soubor:MW-Teotihuacan10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1628800"/>
            <a:ext cx="4248472" cy="3096344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5652120" y="4725144"/>
            <a:ext cx="23275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err="1" smtClean="0"/>
              <a:t>Teotihuacan</a:t>
            </a:r>
            <a:r>
              <a:rPr lang="cs-CZ" sz="1600" dirty="0" smtClean="0"/>
              <a:t> (Aztékové)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Soubor:Mexico estados densidad.sv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412776"/>
            <a:ext cx="8640960" cy="522920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2123728" y="0"/>
            <a:ext cx="49087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Mapa hustota osídlení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064" y="476672"/>
            <a:ext cx="908293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Severní oblasti </a:t>
            </a:r>
            <a:r>
              <a:rPr lang="cs-CZ" sz="2400" dirty="0" smtClean="0">
                <a:latin typeface="Bookman Old Style" pitchFamily="18" charset="0"/>
              </a:rPr>
              <a:t>nejsou tak osídlené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(sucho a pouště). </a:t>
            </a:r>
            <a:r>
              <a:rPr lang="cs-CZ" sz="2400" dirty="0" smtClean="0">
                <a:latin typeface="Bookman Old Style" pitchFamily="18" charset="0"/>
              </a:rPr>
              <a:t>Nejvíc</a:t>
            </a:r>
          </a:p>
          <a:p>
            <a:r>
              <a:rPr lang="cs-CZ" sz="2400" dirty="0" smtClean="0">
                <a:latin typeface="Bookman Old Style" pitchFamily="18" charset="0"/>
              </a:rPr>
              <a:t>je osídlená oblast okolo hlavního města - </a:t>
            </a:r>
            <a:r>
              <a:rPr lang="cs-CZ" sz="2400" dirty="0" err="1" smtClean="0">
                <a:solidFill>
                  <a:srgbClr val="00B0F0"/>
                </a:solidFill>
                <a:latin typeface="Bookman Old Style" pitchFamily="18" charset="0"/>
              </a:rPr>
              <a:t>Anahuácká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 </a:t>
            </a:r>
          </a:p>
          <a:p>
            <a:r>
              <a:rPr lang="cs-CZ" sz="2400" dirty="0">
                <a:latin typeface="Bookman Old Style" pitchFamily="18" charset="0"/>
              </a:rPr>
              <a:t>	</a:t>
            </a:r>
            <a:r>
              <a:rPr lang="cs-CZ" sz="2400" dirty="0" smtClean="0">
                <a:latin typeface="Bookman Old Style" pitchFamily="18" charset="0"/>
              </a:rPr>
              <a:t>		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vysočina</a:t>
            </a:r>
            <a:r>
              <a:rPr lang="cs-CZ" sz="2400" dirty="0" smtClean="0">
                <a:latin typeface="Bookman Old Style" pitchFamily="18" charset="0"/>
              </a:rPr>
              <a:t> (Mexické a </a:t>
            </a:r>
            <a:r>
              <a:rPr lang="cs-CZ" sz="2400" dirty="0" err="1" smtClean="0">
                <a:latin typeface="Bookman Old Style" pitchFamily="18" charset="0"/>
              </a:rPr>
              <a:t>Tolucké</a:t>
            </a:r>
            <a:r>
              <a:rPr lang="cs-CZ" sz="2400" dirty="0" smtClean="0">
                <a:latin typeface="Bookman Old Style" pitchFamily="18" charset="0"/>
              </a:rPr>
              <a:t> údolí).</a:t>
            </a:r>
            <a:endParaRPr lang="cs-CZ" sz="2400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87824" y="188640"/>
            <a:ext cx="299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Hospodářství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908720"/>
            <a:ext cx="919835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Bookman Old Style" pitchFamily="18" charset="0"/>
              </a:rPr>
              <a:t>Země má velké zásoby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ropy, zemního plynu </a:t>
            </a:r>
            <a:r>
              <a:rPr lang="cs-CZ" sz="2400" dirty="0" smtClean="0">
                <a:latin typeface="Bookman Old Style" pitchFamily="18" charset="0"/>
              </a:rPr>
              <a:t>(Mexický záliv), </a:t>
            </a:r>
          </a:p>
          <a:p>
            <a:r>
              <a:rPr lang="cs-CZ" sz="2400" dirty="0" smtClean="0">
                <a:latin typeface="Bookman Old Style" pitchFamily="18" charset="0"/>
              </a:rPr>
              <a:t>ale i rud barevných i vzácných kovů (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olovo, stříbro…). </a:t>
            </a:r>
          </a:p>
          <a:p>
            <a:r>
              <a:rPr lang="cs-CZ" sz="2400" dirty="0" smtClean="0">
                <a:latin typeface="Bookman Old Style" pitchFamily="18" charset="0"/>
              </a:rPr>
              <a:t>Průmysl a vůbec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celé hospodářství </a:t>
            </a:r>
            <a:r>
              <a:rPr lang="cs-CZ" sz="2400" dirty="0" smtClean="0">
                <a:latin typeface="Bookman Old Style" pitchFamily="18" charset="0"/>
              </a:rPr>
              <a:t>je úzce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napojen na USA.</a:t>
            </a:r>
          </a:p>
          <a:p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Mexiko, USA a Kanada </a:t>
            </a:r>
            <a:r>
              <a:rPr lang="cs-CZ" sz="2400" dirty="0" smtClean="0">
                <a:latin typeface="Bookman Old Style" pitchFamily="18" charset="0"/>
              </a:rPr>
              <a:t>podepsaly </a:t>
            </a:r>
            <a:r>
              <a:rPr lang="cs-CZ" sz="2400" dirty="0" smtClean="0">
                <a:latin typeface="Bookman Old Style" pitchFamily="18" charset="0"/>
              </a:rPr>
              <a:t>v roce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1994</a:t>
            </a:r>
            <a:r>
              <a:rPr lang="cs-CZ" sz="2400" dirty="0" smtClean="0">
                <a:latin typeface="Bookman Old Style" pitchFamily="18" charset="0"/>
              </a:rPr>
              <a:t> dohodu o </a:t>
            </a:r>
          </a:p>
          <a:p>
            <a:r>
              <a:rPr lang="cs-CZ" sz="2400" dirty="0" smtClean="0">
                <a:latin typeface="Bookman Old Style" pitchFamily="18" charset="0"/>
              </a:rPr>
              <a:t>volném obchodu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(NAFTA). </a:t>
            </a:r>
            <a:r>
              <a:rPr lang="cs-CZ" sz="2400" dirty="0" smtClean="0">
                <a:latin typeface="Bookman Old Style" pitchFamily="18" charset="0"/>
              </a:rPr>
              <a:t>Americké a kanadské firmy zde </a:t>
            </a:r>
          </a:p>
          <a:p>
            <a:r>
              <a:rPr lang="cs-CZ" sz="2400" dirty="0" smtClean="0">
                <a:latin typeface="Bookman Old Style" pitchFamily="18" charset="0"/>
              </a:rPr>
              <a:t>investovaly </a:t>
            </a:r>
            <a:r>
              <a:rPr lang="cs-CZ" sz="2400" dirty="0" smtClean="0">
                <a:latin typeface="Bookman Old Style" pitchFamily="18" charset="0"/>
              </a:rPr>
              <a:t>značnou část peněz do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strojírenského</a:t>
            </a:r>
            <a:r>
              <a:rPr lang="cs-CZ" sz="2400" dirty="0" smtClean="0">
                <a:latin typeface="Bookman Old Style" pitchFamily="18" charset="0"/>
              </a:rPr>
              <a:t> a </a:t>
            </a:r>
          </a:p>
          <a:p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chemického</a:t>
            </a:r>
            <a:r>
              <a:rPr lang="cs-CZ" sz="2400" dirty="0" smtClean="0">
                <a:latin typeface="Bookman Old Style" pitchFamily="18" charset="0"/>
              </a:rPr>
              <a:t> průmyslu (využívají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levnější pracovní sílu)</a:t>
            </a:r>
            <a:r>
              <a:rPr lang="cs-CZ" sz="2400" dirty="0" smtClean="0">
                <a:latin typeface="Bookman Old Style" pitchFamily="18" charset="0"/>
              </a:rPr>
              <a:t>.  </a:t>
            </a:r>
          </a:p>
          <a:p>
            <a:endParaRPr lang="cs-CZ" sz="2400" dirty="0">
              <a:latin typeface="Bookman Old Style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059832" y="3645024"/>
            <a:ext cx="27735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Zemědělství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4293096"/>
            <a:ext cx="933460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Bookman Old Style" pitchFamily="18" charset="0"/>
              </a:rPr>
              <a:t>Rostlinná výroba </a:t>
            </a:r>
            <a:r>
              <a:rPr lang="cs-CZ" sz="2400" dirty="0" smtClean="0">
                <a:latin typeface="Bookman Old Style" pitchFamily="18" charset="0"/>
              </a:rPr>
              <a:t>– pěstování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kukuřice,</a:t>
            </a:r>
            <a:r>
              <a:rPr lang="cs-CZ" sz="2400" dirty="0" smtClean="0">
                <a:latin typeface="Bookman Old Style" pitchFamily="18" charset="0"/>
              </a:rPr>
              <a:t> cukrové třtiny,</a:t>
            </a:r>
          </a:p>
          <a:p>
            <a:r>
              <a:rPr lang="cs-CZ" sz="2400" b="1" dirty="0" smtClean="0">
                <a:latin typeface="Bookman Old Style" pitchFamily="18" charset="0"/>
              </a:rPr>
              <a:t>			  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bavlníku</a:t>
            </a:r>
            <a:r>
              <a:rPr lang="cs-CZ" sz="2400" dirty="0" smtClean="0">
                <a:latin typeface="Bookman Old Style" pitchFamily="18" charset="0"/>
              </a:rPr>
              <a:t>, kakaovníku,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kávovníku</a:t>
            </a:r>
            <a:r>
              <a:rPr lang="cs-CZ" sz="2400" dirty="0" smtClean="0">
                <a:latin typeface="Bookman Old Style" pitchFamily="18" charset="0"/>
              </a:rPr>
              <a:t>,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chilli</a:t>
            </a:r>
            <a:r>
              <a:rPr lang="cs-CZ" sz="2400" dirty="0" smtClean="0">
                <a:latin typeface="Bookman Old Style" pitchFamily="18" charset="0"/>
              </a:rPr>
              <a:t>,</a:t>
            </a:r>
          </a:p>
          <a:p>
            <a:r>
              <a:rPr lang="cs-CZ" sz="2400" b="1" dirty="0" smtClean="0">
                <a:latin typeface="Bookman Old Style" pitchFamily="18" charset="0"/>
              </a:rPr>
              <a:t>			   </a:t>
            </a:r>
            <a:r>
              <a:rPr lang="cs-CZ" sz="2400" dirty="0" smtClean="0">
                <a:latin typeface="Bookman Old Style" pitchFamily="18" charset="0"/>
              </a:rPr>
              <a:t>rajčata a tropické ovoce.</a:t>
            </a:r>
          </a:p>
          <a:p>
            <a:r>
              <a:rPr lang="cs-CZ" sz="2400" b="1" dirty="0" smtClean="0">
                <a:latin typeface="Bookman Old Style" pitchFamily="18" charset="0"/>
              </a:rPr>
              <a:t>Živočišná výroba </a:t>
            </a:r>
            <a:r>
              <a:rPr lang="cs-CZ" sz="2400" dirty="0" smtClean="0">
                <a:latin typeface="Bookman Old Style" pitchFamily="18" charset="0"/>
              </a:rPr>
              <a:t>– chov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prasat</a:t>
            </a:r>
            <a:r>
              <a:rPr lang="cs-CZ" sz="2400" dirty="0" smtClean="0">
                <a:latin typeface="Bookman Old Style" pitchFamily="18" charset="0"/>
              </a:rPr>
              <a:t>, skotu,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koní,</a:t>
            </a:r>
            <a:r>
              <a:rPr lang="cs-CZ" sz="2400" dirty="0" smtClean="0">
                <a:latin typeface="Bookman Old Style" pitchFamily="18" charset="0"/>
              </a:rPr>
              <a:t> koz a ovcí. U</a:t>
            </a:r>
          </a:p>
          <a:p>
            <a:r>
              <a:rPr lang="cs-CZ" sz="2400" dirty="0" smtClean="0">
                <a:latin typeface="Bookman Old Style" pitchFamily="18" charset="0"/>
              </a:rPr>
              <a:t>			   pobřeží je rozšířen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rybolov.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b="1" dirty="0" smtClean="0">
                <a:latin typeface="Bookman Old Style" pitchFamily="18" charset="0"/>
              </a:rPr>
              <a:t>	</a:t>
            </a:r>
            <a:endParaRPr lang="cs-CZ" sz="2400" b="1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95736" y="260648"/>
            <a:ext cx="50465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Cestovní ruch a služby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1052736"/>
            <a:ext cx="93394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Bookman Old Style" pitchFamily="18" charset="0"/>
              </a:rPr>
              <a:t>Významný zdroj příjmů. Turisty lákají hlavně staré památky </a:t>
            </a:r>
          </a:p>
          <a:p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(pyramidy </a:t>
            </a:r>
            <a:r>
              <a:rPr lang="cs-CZ" sz="2400" dirty="0" err="1" smtClean="0">
                <a:solidFill>
                  <a:srgbClr val="00B0F0"/>
                </a:solidFill>
                <a:latin typeface="Bookman Old Style" pitchFamily="18" charset="0"/>
              </a:rPr>
              <a:t>Mayů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)</a:t>
            </a:r>
            <a:r>
              <a:rPr lang="cs-CZ" sz="2400" dirty="0" smtClean="0">
                <a:latin typeface="Bookman Old Style" pitchFamily="18" charset="0"/>
              </a:rPr>
              <a:t> a přímořská letoviska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(</a:t>
            </a:r>
            <a:r>
              <a:rPr lang="cs-CZ" sz="2400" dirty="0" err="1" smtClean="0">
                <a:solidFill>
                  <a:srgbClr val="00B0F0"/>
                </a:solidFill>
                <a:latin typeface="Bookman Old Style" pitchFamily="18" charset="0"/>
              </a:rPr>
              <a:t>Acapulco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)</a:t>
            </a:r>
            <a:r>
              <a:rPr lang="cs-CZ" sz="2400" dirty="0" smtClean="0">
                <a:latin typeface="Bookman Old Style" pitchFamily="18" charset="0"/>
              </a:rPr>
              <a:t>.</a:t>
            </a:r>
          </a:p>
          <a:p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75856" y="2060848"/>
            <a:ext cx="24849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Styl života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2852936"/>
            <a:ext cx="935544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Bookman Old Style" pitchFamily="18" charset="0"/>
              </a:rPr>
              <a:t>Mezi lidové slavnosti patří hlavně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býčí </a:t>
            </a:r>
            <a:r>
              <a:rPr lang="cs-CZ" sz="2400" dirty="0" smtClean="0">
                <a:latin typeface="Bookman Old Style" pitchFamily="18" charset="0"/>
              </a:rPr>
              <a:t>a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kohoutí zápasy</a:t>
            </a:r>
            <a:r>
              <a:rPr lang="cs-CZ" sz="2400" dirty="0" smtClean="0">
                <a:latin typeface="Bookman Old Style" pitchFamily="18" charset="0"/>
              </a:rPr>
              <a:t>.</a:t>
            </a:r>
          </a:p>
          <a:p>
            <a:r>
              <a:rPr lang="cs-CZ" sz="2400" dirty="0" smtClean="0">
                <a:latin typeface="Bookman Old Style" pitchFamily="18" charset="0"/>
              </a:rPr>
              <a:t>Mexičané rádi oslavují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(oslava = </a:t>
            </a:r>
            <a:r>
              <a:rPr lang="cs-CZ" sz="2400" dirty="0" err="1" smtClean="0">
                <a:solidFill>
                  <a:srgbClr val="00B0F0"/>
                </a:solidFill>
                <a:latin typeface="Bookman Old Style" pitchFamily="18" charset="0"/>
              </a:rPr>
              <a:t>fiesta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) </a:t>
            </a:r>
            <a:r>
              <a:rPr lang="cs-CZ" sz="2400" dirty="0" smtClean="0">
                <a:latin typeface="Bookman Old Style" pitchFamily="18" charset="0"/>
              </a:rPr>
              <a:t>a ke každé </a:t>
            </a:r>
            <a:r>
              <a:rPr lang="cs-CZ" sz="2400" dirty="0" err="1" smtClean="0">
                <a:latin typeface="Bookman Old Style" pitchFamily="18" charset="0"/>
              </a:rPr>
              <a:t>fiestě</a:t>
            </a:r>
            <a:r>
              <a:rPr lang="cs-CZ" sz="2400" dirty="0" smtClean="0">
                <a:latin typeface="Bookman Old Style" pitchFamily="18" charset="0"/>
              </a:rPr>
              <a:t> </a:t>
            </a:r>
          </a:p>
          <a:p>
            <a:r>
              <a:rPr lang="cs-CZ" sz="2400" dirty="0" smtClean="0">
                <a:latin typeface="Bookman Old Style" pitchFamily="18" charset="0"/>
              </a:rPr>
              <a:t>patří hudba a tanec. Z lidových řemesel je nejrozšířenější</a:t>
            </a:r>
          </a:p>
          <a:p>
            <a:r>
              <a:rPr lang="cs-CZ" sz="2400" dirty="0" smtClean="0">
                <a:latin typeface="Bookman Old Style" pitchFamily="18" charset="0"/>
              </a:rPr>
              <a:t>hrnčířství, textilní výroba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(</a:t>
            </a:r>
            <a:r>
              <a:rPr lang="cs-CZ" sz="2400" dirty="0" err="1" smtClean="0">
                <a:solidFill>
                  <a:srgbClr val="00B0F0"/>
                </a:solidFill>
                <a:latin typeface="Bookman Old Style" pitchFamily="18" charset="0"/>
              </a:rPr>
              <a:t>poncho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) </a:t>
            </a:r>
            <a:r>
              <a:rPr lang="cs-CZ" sz="2400" dirty="0" smtClean="0">
                <a:latin typeface="Bookman Old Style" pitchFamily="18" charset="0"/>
              </a:rPr>
              <a:t>a výrobky z rákosí </a:t>
            </a:r>
          </a:p>
          <a:p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(sombrero). Siesta (odpolední odpočinek)</a:t>
            </a:r>
            <a:r>
              <a:rPr lang="cs-CZ" sz="2400" dirty="0" smtClean="0">
                <a:latin typeface="Bookman Old Style" pitchFamily="18" charset="0"/>
              </a:rPr>
              <a:t> je díky teplému </a:t>
            </a:r>
          </a:p>
          <a:p>
            <a:r>
              <a:rPr lang="cs-CZ" sz="2400" dirty="0" smtClean="0">
                <a:latin typeface="Bookman Old Style" pitchFamily="18" charset="0"/>
              </a:rPr>
              <a:t>podnebí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nevyhnutelná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.</a:t>
            </a:r>
            <a:r>
              <a:rPr lang="cs-CZ" sz="2400" dirty="0" smtClean="0">
                <a:latin typeface="Bookman Old Style" pitchFamily="18" charset="0"/>
              </a:rPr>
              <a:t> Mexiko dalo světu </a:t>
            </a:r>
            <a:r>
              <a:rPr lang="cs-CZ" sz="2400" dirty="0" err="1" smtClean="0">
                <a:solidFill>
                  <a:srgbClr val="00B0F0"/>
                </a:solidFill>
                <a:latin typeface="Bookman Old Style" pitchFamily="18" charset="0"/>
              </a:rPr>
              <a:t>tequilu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 </a:t>
            </a:r>
            <a:r>
              <a:rPr lang="cs-CZ" sz="2400" dirty="0" smtClean="0">
                <a:latin typeface="Bookman Old Style" pitchFamily="18" charset="0"/>
              </a:rPr>
              <a:t>(alkohol z</a:t>
            </a:r>
          </a:p>
          <a:p>
            <a:r>
              <a:rPr lang="cs-CZ" sz="2400" dirty="0" smtClean="0">
                <a:latin typeface="Bookman Old Style" pitchFamily="18" charset="0"/>
              </a:rPr>
              <a:t>agáve) a vynikající kuchyň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(</a:t>
            </a:r>
            <a:r>
              <a:rPr lang="cs-CZ" sz="2400" dirty="0" err="1" smtClean="0">
                <a:solidFill>
                  <a:srgbClr val="00B0F0"/>
                </a:solidFill>
                <a:latin typeface="Bookman Old Style" pitchFamily="18" charset="0"/>
              </a:rPr>
              <a:t>nachos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, </a:t>
            </a:r>
            <a:r>
              <a:rPr lang="cs-CZ" sz="2400" dirty="0" err="1" smtClean="0">
                <a:solidFill>
                  <a:srgbClr val="00B0F0"/>
                </a:solidFill>
                <a:latin typeface="Bookman Old Style" pitchFamily="18" charset="0"/>
              </a:rPr>
              <a:t>tacos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, </a:t>
            </a:r>
            <a:r>
              <a:rPr lang="cs-CZ" sz="2400" dirty="0" err="1" smtClean="0">
                <a:solidFill>
                  <a:srgbClr val="00B0F0"/>
                </a:solidFill>
                <a:latin typeface="Bookman Old Style" pitchFamily="18" charset="0"/>
              </a:rPr>
              <a:t>burritos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, tortillu).</a:t>
            </a:r>
          </a:p>
          <a:p>
            <a:r>
              <a:rPr lang="cs-CZ" sz="2400" dirty="0" smtClean="0">
                <a:latin typeface="Bookman Old Style" pitchFamily="18" charset="0"/>
              </a:rPr>
              <a:t>Národním sportem je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fotbal.</a:t>
            </a:r>
            <a:r>
              <a:rPr lang="cs-CZ" sz="2400" dirty="0" smtClean="0">
                <a:latin typeface="Bookman Old Style" pitchFamily="18" charset="0"/>
              </a:rPr>
              <a:t>       </a:t>
            </a:r>
          </a:p>
          <a:p>
            <a:endParaRPr lang="cs-CZ" sz="2400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71800" y="260648"/>
            <a:ext cx="33570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Vybraná města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1196752"/>
            <a:ext cx="9114996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latin typeface="Bookman Old Style" pitchFamily="18" charset="0"/>
              </a:rPr>
              <a:t>Ciudad</a:t>
            </a:r>
            <a:r>
              <a:rPr lang="cs-CZ" sz="2400" b="1" dirty="0" smtClean="0">
                <a:latin typeface="Bookman Old Style" pitchFamily="18" charset="0"/>
              </a:rPr>
              <a:t> de </a:t>
            </a:r>
            <a:r>
              <a:rPr lang="cs-CZ" sz="2400" b="1" dirty="0" err="1" smtClean="0">
                <a:latin typeface="Bookman Old Style" pitchFamily="18" charset="0"/>
              </a:rPr>
              <a:t>México</a:t>
            </a:r>
            <a:r>
              <a:rPr lang="cs-CZ" sz="2400" b="1" dirty="0" smtClean="0">
                <a:latin typeface="Bookman Old Style" pitchFamily="18" charset="0"/>
              </a:rPr>
              <a:t>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největší město Ameriky</a:t>
            </a:r>
            <a:r>
              <a:rPr lang="cs-CZ" sz="2400" dirty="0" smtClean="0">
                <a:latin typeface="Bookman Old Style" pitchFamily="18" charset="0"/>
              </a:rPr>
              <a:t>, východní část</a:t>
            </a:r>
          </a:p>
          <a:p>
            <a:r>
              <a:rPr lang="cs-CZ" sz="2400" dirty="0" smtClean="0">
                <a:latin typeface="Bookman Old Style" pitchFamily="18" charset="0"/>
              </a:rPr>
              <a:t>			    = chudoba a vysoká kriminalita,  </a:t>
            </a:r>
          </a:p>
          <a:p>
            <a:r>
              <a:rPr lang="cs-CZ" sz="2400" dirty="0" smtClean="0">
                <a:latin typeface="Bookman Old Style" pitchFamily="18" charset="0"/>
              </a:rPr>
              <a:t>			    západní část = ráj boháčů.</a:t>
            </a:r>
          </a:p>
          <a:p>
            <a:endParaRPr lang="cs-CZ" sz="2400" b="1" dirty="0" smtClean="0">
              <a:latin typeface="Bookman Old Style" pitchFamily="18" charset="0"/>
            </a:endParaRPr>
          </a:p>
          <a:p>
            <a:r>
              <a:rPr lang="cs-CZ" sz="2400" b="1" dirty="0" smtClean="0">
                <a:latin typeface="Bookman Old Style" pitchFamily="18" charset="0"/>
              </a:rPr>
              <a:t>Guadalajara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druhé největší město Mexika</a:t>
            </a:r>
            <a:r>
              <a:rPr lang="cs-CZ" sz="2400" dirty="0" smtClean="0">
                <a:latin typeface="Bookman Old Style" pitchFamily="18" charset="0"/>
              </a:rPr>
              <a:t>,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hospic </a:t>
            </a:r>
          </a:p>
          <a:p>
            <a:r>
              <a:rPr lang="cs-CZ" sz="2400" dirty="0" smtClean="0">
                <a:latin typeface="Bookman Old Style" pitchFamily="18" charset="0"/>
              </a:rPr>
              <a:t>	             </a:t>
            </a:r>
            <a:r>
              <a:rPr lang="cs-CZ" sz="2400" dirty="0" err="1" smtClean="0">
                <a:solidFill>
                  <a:srgbClr val="00B0F0"/>
                </a:solidFill>
                <a:latin typeface="Bookman Old Style" pitchFamily="18" charset="0"/>
              </a:rPr>
              <a:t>Cabaňas</a:t>
            </a:r>
            <a:r>
              <a:rPr lang="cs-CZ" sz="2400" dirty="0" smtClean="0">
                <a:latin typeface="Bookman Old Style" pitchFamily="18" charset="0"/>
              </a:rPr>
              <a:t> = památka UNESCO.</a:t>
            </a:r>
          </a:p>
          <a:p>
            <a:endParaRPr lang="cs-CZ" sz="2400" b="1" dirty="0" smtClean="0">
              <a:latin typeface="Bookman Old Style" pitchFamily="18" charset="0"/>
            </a:endParaRPr>
          </a:p>
          <a:p>
            <a:r>
              <a:rPr lang="cs-CZ" sz="2400" b="1" dirty="0" err="1" smtClean="0">
                <a:latin typeface="Bookman Old Style" pitchFamily="18" charset="0"/>
              </a:rPr>
              <a:t>Acapulco</a:t>
            </a:r>
            <a:r>
              <a:rPr lang="cs-CZ" sz="2400" b="1" dirty="0" smtClean="0">
                <a:latin typeface="Bookman Old Style" pitchFamily="18" charset="0"/>
              </a:rPr>
              <a:t> </a:t>
            </a:r>
            <a:r>
              <a:rPr lang="cs-CZ" sz="2400" dirty="0" smtClean="0">
                <a:latin typeface="Bookman Old Style" pitchFamily="18" charset="0"/>
              </a:rPr>
              <a:t>– přístav,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největší turistické letovisko.</a:t>
            </a:r>
          </a:p>
          <a:p>
            <a:endParaRPr lang="cs-CZ" sz="2400" b="1" dirty="0" smtClean="0">
              <a:latin typeface="Bookman Old Style" pitchFamily="18" charset="0"/>
            </a:endParaRPr>
          </a:p>
          <a:p>
            <a:r>
              <a:rPr lang="cs-CZ" sz="2400" b="1" dirty="0" err="1" smtClean="0">
                <a:latin typeface="Bookman Old Style" pitchFamily="18" charset="0"/>
              </a:rPr>
              <a:t>Tijuana</a:t>
            </a:r>
            <a:r>
              <a:rPr lang="cs-CZ" sz="2400" b="1" dirty="0" smtClean="0">
                <a:latin typeface="Bookman Old Style" pitchFamily="18" charset="0"/>
              </a:rPr>
              <a:t> </a:t>
            </a:r>
            <a:r>
              <a:rPr lang="cs-CZ" sz="2400" dirty="0" smtClean="0">
                <a:latin typeface="Bookman Old Style" pitchFamily="18" charset="0"/>
              </a:rPr>
              <a:t>– město na hranici s USA, žije tu hodně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občanů</a:t>
            </a:r>
            <a:r>
              <a:rPr lang="cs-CZ" sz="2400" dirty="0" smtClean="0">
                <a:latin typeface="Bookman Old Style" pitchFamily="18" charset="0"/>
              </a:rPr>
              <a:t> </a:t>
            </a:r>
          </a:p>
          <a:p>
            <a:r>
              <a:rPr lang="cs-CZ" sz="2400" dirty="0" smtClean="0">
                <a:latin typeface="Bookman Old Style" pitchFamily="18" charset="0"/>
              </a:rPr>
              <a:t>	     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USA</a:t>
            </a:r>
            <a:r>
              <a:rPr lang="cs-CZ" sz="2400" dirty="0" smtClean="0">
                <a:latin typeface="Bookman Old Style" pitchFamily="18" charset="0"/>
              </a:rPr>
              <a:t> (bydlení je levnější).</a:t>
            </a:r>
          </a:p>
          <a:p>
            <a:endParaRPr lang="cs-CZ" sz="2400" b="1" dirty="0" smtClean="0">
              <a:latin typeface="Bookman Old Style" pitchFamily="18" charset="0"/>
            </a:endParaRPr>
          </a:p>
          <a:p>
            <a:r>
              <a:rPr lang="cs-CZ" sz="2400" b="1" dirty="0" err="1" smtClean="0">
                <a:latin typeface="Bookman Old Style" pitchFamily="18" charset="0"/>
              </a:rPr>
              <a:t>Mérida</a:t>
            </a:r>
            <a:r>
              <a:rPr lang="cs-CZ" sz="2400" b="1" dirty="0" smtClean="0">
                <a:latin typeface="Bookman Old Style" pitchFamily="18" charset="0"/>
              </a:rPr>
              <a:t> </a:t>
            </a:r>
            <a:r>
              <a:rPr lang="cs-CZ" sz="2400" dirty="0" smtClean="0">
                <a:latin typeface="Bookman Old Style" pitchFamily="18" charset="0"/>
              </a:rPr>
              <a:t>– </a:t>
            </a:r>
            <a:r>
              <a:rPr lang="cs-CZ" sz="2400" dirty="0" smtClean="0">
                <a:solidFill>
                  <a:srgbClr val="00B0F0"/>
                </a:solidFill>
                <a:latin typeface="Bookman Old Style" pitchFamily="18" charset="0"/>
              </a:rPr>
              <a:t>vysoká kvalita života</a:t>
            </a:r>
            <a:r>
              <a:rPr lang="cs-CZ" sz="2400" dirty="0" smtClean="0">
                <a:latin typeface="Bookman Old Style" pitchFamily="18" charset="0"/>
              </a:rPr>
              <a:t>, stát </a:t>
            </a:r>
            <a:r>
              <a:rPr lang="cs-CZ" sz="2400" dirty="0" err="1" smtClean="0">
                <a:latin typeface="Bookman Old Style" pitchFamily="18" charset="0"/>
              </a:rPr>
              <a:t>Yucatán</a:t>
            </a:r>
            <a:r>
              <a:rPr lang="cs-CZ" sz="2400" dirty="0" smtClean="0">
                <a:latin typeface="Bookman Old Style" pitchFamily="18" charset="0"/>
              </a:rPr>
              <a:t>.</a:t>
            </a:r>
            <a:endParaRPr lang="cs-CZ" sz="2400" b="1" dirty="0" smtClean="0">
              <a:latin typeface="Bookman Old Style" pitchFamily="18" charset="0"/>
            </a:endParaRPr>
          </a:p>
          <a:p>
            <a:r>
              <a:rPr lang="cs-CZ" sz="2400" b="1" dirty="0" smtClean="0">
                <a:latin typeface="Bookman Old Style" pitchFamily="18" charset="0"/>
              </a:rPr>
              <a:t>			</a:t>
            </a:r>
            <a:endParaRPr lang="cs-CZ" sz="2400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Ciudad de México Distrito Federal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764704"/>
            <a:ext cx="4752528" cy="576064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2411760" y="188640"/>
            <a:ext cx="41200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  <a:latin typeface="Bookman Old Style" pitchFamily="18" charset="0"/>
              </a:rPr>
              <a:t>Hlavní město Mexika</a:t>
            </a:r>
            <a:endParaRPr lang="cs-CZ" sz="28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79512" y="1268760"/>
            <a:ext cx="3888432" cy="9864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latin typeface="Bookman Old Style" pitchFamily="18" charset="0"/>
              </a:rPr>
              <a:t>Ciudad</a:t>
            </a:r>
            <a:r>
              <a:rPr lang="cs-CZ" sz="2800" b="1" dirty="0" smtClean="0">
                <a:latin typeface="Bookman Old Style" pitchFamily="18" charset="0"/>
              </a:rPr>
              <a:t> de </a:t>
            </a:r>
            <a:r>
              <a:rPr lang="cs-CZ" sz="2800" b="1" dirty="0" err="1" smtClean="0">
                <a:latin typeface="Bookman Old Style" pitchFamily="18" charset="0"/>
              </a:rPr>
              <a:t>México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539552" y="3068960"/>
            <a:ext cx="316835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Bookman Old Style" pitchFamily="18" charset="0"/>
              </a:rPr>
              <a:t>Guadalajara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39552" y="4869160"/>
            <a:ext cx="316835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latin typeface="Bookman Old Style" pitchFamily="18" charset="0"/>
              </a:rPr>
              <a:t>Mérida</a:t>
            </a:r>
            <a:endParaRPr lang="cs-CZ" sz="2800" b="1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4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4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Soubor:Hospicio Cabañas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348880"/>
            <a:ext cx="4464496" cy="4176464"/>
          </a:xfrm>
          <a:prstGeom prst="rect">
            <a:avLst/>
          </a:prstGeom>
          <a:noFill/>
        </p:spPr>
      </p:pic>
      <p:pic>
        <p:nvPicPr>
          <p:cNvPr id="26628" name="Picture 4" descr="Soubor:Atras Hospicio Cabañas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2348880"/>
            <a:ext cx="4272475" cy="4176464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3779912" y="6519446"/>
            <a:ext cx="16530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hospic </a:t>
            </a:r>
            <a:r>
              <a:rPr lang="cs-CZ" sz="1600" dirty="0" err="1" smtClean="0"/>
              <a:t>Cabaňas</a:t>
            </a:r>
            <a:endParaRPr lang="cs-CZ" sz="1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3648" y="260648"/>
            <a:ext cx="64299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Druhé největší město Mexika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79512" y="980728"/>
            <a:ext cx="266429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Bookman Old Style" pitchFamily="18" charset="0"/>
              </a:rPr>
              <a:t>Guadalajara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3059832" y="980728"/>
            <a:ext cx="280831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latin typeface="Bookman Old Style" pitchFamily="18" charset="0"/>
              </a:rPr>
              <a:t>Tijuana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6084168" y="980728"/>
            <a:ext cx="288032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latin typeface="Bookman Old Style" pitchFamily="18" charset="0"/>
              </a:rPr>
              <a:t>Acapulco</a:t>
            </a:r>
            <a:endParaRPr lang="cs-CZ" sz="2800" b="1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4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4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Soubor:Acapulco nammer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204864"/>
            <a:ext cx="8784976" cy="4449317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1619672" y="260648"/>
            <a:ext cx="62311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Největší turistické letovisko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179512" y="980728"/>
            <a:ext cx="280831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latin typeface="Bookman Old Style" pitchFamily="18" charset="0"/>
              </a:rPr>
              <a:t>Mérida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275856" y="980728"/>
            <a:ext cx="266429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latin typeface="Bookman Old Style" pitchFamily="18" charset="0"/>
              </a:rPr>
              <a:t>Acapulco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156176" y="980728"/>
            <a:ext cx="2736304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latin typeface="Bookman Old Style" pitchFamily="18" charset="0"/>
              </a:rPr>
              <a:t>Tijuana</a:t>
            </a:r>
            <a:endParaRPr lang="cs-CZ" sz="2800" b="1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4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419872" y="6488668"/>
            <a:ext cx="26372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Bookman Old Style" pitchFamily="18" charset="0"/>
              </a:rPr>
              <a:t>Satelitní snímek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699792" y="0"/>
            <a:ext cx="36760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Přírodní poměry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pic>
        <p:nvPicPr>
          <p:cNvPr id="19460" name="Picture 4" descr="https://www.email.cz/download/i/YZankbwrby_c4DizzTQGNd85-9MbuRpQWS0biX-H5KILFr9FVOmilRIBVAsejWCXGxlsI3U/mEXIKO%20MAPA%20PODRUH%C3%8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196752"/>
            <a:ext cx="8280920" cy="5328592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5148064" y="4077072"/>
            <a:ext cx="52610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FFC000"/>
                </a:solidFill>
              </a:rPr>
              <a:t>.</a:t>
            </a:r>
            <a:endParaRPr lang="cs-CZ" sz="9600" dirty="0">
              <a:solidFill>
                <a:srgbClr val="FFC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355976" y="4653136"/>
            <a:ext cx="23675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CITLALTÉPETL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0" y="54868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Bookman Old Style" pitchFamily="18" charset="0"/>
              </a:rPr>
              <a:t>Časté zemětřesení a sopečná činnost, subtropické podnebí. </a:t>
            </a:r>
            <a:endParaRPr lang="cs-CZ" sz="2400" dirty="0"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" presetID="1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635896" y="188640"/>
            <a:ext cx="14991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Sopky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pic>
        <p:nvPicPr>
          <p:cNvPr id="32770" name="Picture 2" descr="Soubor:Colima volcano aero colors adjusted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789040"/>
            <a:ext cx="4248472" cy="2736304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835696" y="6519446"/>
            <a:ext cx="8210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err="1" smtClean="0"/>
              <a:t>Colima</a:t>
            </a:r>
            <a:endParaRPr lang="cs-CZ" sz="1600" dirty="0"/>
          </a:p>
        </p:txBody>
      </p:sp>
      <p:pic>
        <p:nvPicPr>
          <p:cNvPr id="32772" name="Picture 4" descr="Soubor:Mexico-Popocatepetl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3789040"/>
            <a:ext cx="4248472" cy="273630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6156176" y="6488668"/>
            <a:ext cx="15953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Popocatépetl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32774" name="Picture 6" descr="Soubor:Paricutin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908720"/>
            <a:ext cx="4248472" cy="2567212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691680" y="3429000"/>
            <a:ext cx="10390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err="1" smtClean="0"/>
              <a:t>Paricutin</a:t>
            </a:r>
            <a:r>
              <a:rPr lang="cs-CZ" sz="1600" dirty="0" smtClean="0"/>
              <a:t> </a:t>
            </a:r>
            <a:endParaRPr lang="cs-CZ" sz="1600" dirty="0"/>
          </a:p>
        </p:txBody>
      </p:sp>
      <p:pic>
        <p:nvPicPr>
          <p:cNvPr id="32776" name="Picture 8" descr="Soubor:Pico Orizaba Pines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16016" y="908720"/>
            <a:ext cx="4248472" cy="2520280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6228184" y="3429000"/>
            <a:ext cx="119776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Citlaltépetl </a:t>
            </a:r>
            <a:endParaRPr lang="cs-CZ" sz="1600" dirty="0"/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0"/>
            <a:ext cx="83118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Národní parky a Biosférické rezervace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476672"/>
            <a:ext cx="92768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latin typeface="Bookman Old Style" pitchFamily="18" charset="0"/>
              </a:rPr>
              <a:t>Caňón</a:t>
            </a:r>
            <a:r>
              <a:rPr lang="cs-CZ" sz="2400" b="1" dirty="0" smtClean="0">
                <a:latin typeface="Bookman Old Style" pitchFamily="18" charset="0"/>
              </a:rPr>
              <a:t> </a:t>
            </a:r>
            <a:r>
              <a:rPr lang="cs-CZ" sz="2400" b="1" dirty="0" err="1" smtClean="0">
                <a:latin typeface="Bookman Old Style" pitchFamily="18" charset="0"/>
              </a:rPr>
              <a:t>del</a:t>
            </a:r>
            <a:r>
              <a:rPr lang="cs-CZ" sz="2400" b="1" dirty="0" smtClean="0">
                <a:latin typeface="Bookman Old Style" pitchFamily="18" charset="0"/>
              </a:rPr>
              <a:t> </a:t>
            </a:r>
            <a:r>
              <a:rPr lang="cs-CZ" sz="2400" b="1" dirty="0" err="1" smtClean="0">
                <a:latin typeface="Bookman Old Style" pitchFamily="18" charset="0"/>
              </a:rPr>
              <a:t>Sumiredo</a:t>
            </a:r>
            <a:r>
              <a:rPr lang="cs-CZ" sz="2400" b="1" dirty="0" smtClean="0">
                <a:latin typeface="Bookman Old Style" pitchFamily="18" charset="0"/>
              </a:rPr>
              <a:t> </a:t>
            </a:r>
            <a:r>
              <a:rPr lang="cs-CZ" sz="2800" dirty="0" smtClean="0">
                <a:latin typeface="Bookman Old Style" pitchFamily="18" charset="0"/>
              </a:rPr>
              <a:t>-</a:t>
            </a:r>
            <a:r>
              <a:rPr lang="cs-CZ" sz="2400" dirty="0" smtClean="0">
                <a:latin typeface="Bookman Old Style" pitchFamily="18" charset="0"/>
              </a:rPr>
              <a:t> řeka </a:t>
            </a:r>
            <a:r>
              <a:rPr lang="cs-CZ" sz="2400" dirty="0" err="1" smtClean="0">
                <a:latin typeface="Bookman Old Style" pitchFamily="18" charset="0"/>
              </a:rPr>
              <a:t>Grijalva</a:t>
            </a:r>
            <a:r>
              <a:rPr lang="cs-CZ" sz="2400" dirty="0" smtClean="0">
                <a:latin typeface="Bookman Old Style" pitchFamily="18" charset="0"/>
              </a:rPr>
              <a:t>, srázy vysoké až 700 m</a:t>
            </a:r>
            <a:endParaRPr lang="cs-CZ" sz="2800" b="1" dirty="0">
              <a:latin typeface="Bookman Old Style" pitchFamily="18" charset="0"/>
            </a:endParaRPr>
          </a:p>
        </p:txBody>
      </p:sp>
      <p:pic>
        <p:nvPicPr>
          <p:cNvPr id="28674" name="Picture 2" descr="Soubor:Canyon sumidero desde arriba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1152524"/>
            <a:ext cx="4232523" cy="537282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156176" y="6519446"/>
            <a:ext cx="15424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letecký snímek</a:t>
            </a:r>
            <a:endParaRPr lang="cs-CZ" sz="1600" dirty="0"/>
          </a:p>
        </p:txBody>
      </p:sp>
      <p:pic>
        <p:nvPicPr>
          <p:cNvPr id="28676" name="Picture 4" descr="Soubor:ArboldeNavidadSumidero03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1124744"/>
            <a:ext cx="3819525" cy="2376264"/>
          </a:xfrm>
          <a:prstGeom prst="rect">
            <a:avLst/>
          </a:prstGeom>
          <a:noFill/>
        </p:spPr>
      </p:pic>
      <p:pic>
        <p:nvPicPr>
          <p:cNvPr id="28678" name="Picture 6" descr="Soubor:SumideroNtoS02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5536" y="3861048"/>
            <a:ext cx="3819525" cy="2636912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1475656" y="6519446"/>
            <a:ext cx="17892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pohled od hladiny</a:t>
            </a:r>
            <a:endParaRPr lang="cs-CZ" sz="1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043608" y="3501008"/>
            <a:ext cx="26949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vodopád „Vánoční stromek“</a:t>
            </a:r>
            <a:endParaRPr lang="cs-CZ" sz="1600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Soubor:San carlos sonora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700808"/>
            <a:ext cx="8568951" cy="493281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683568" y="188640"/>
            <a:ext cx="77893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Bookman Old Style" pitchFamily="18" charset="0"/>
              </a:rPr>
              <a:t>Ostrovy a chráněná území Kalifornského zálivu</a:t>
            </a:r>
            <a:endParaRPr lang="cs-CZ" sz="2400" b="1" dirty="0">
              <a:latin typeface="Bookman Old Style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692696"/>
            <a:ext cx="76290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Bookman Old Style" pitchFamily="18" charset="0"/>
              </a:rPr>
              <a:t>244 ostrovů, žije zde mnoho endemických druhů,</a:t>
            </a:r>
          </a:p>
          <a:p>
            <a:r>
              <a:rPr lang="cs-CZ" sz="2400" dirty="0" smtClean="0">
                <a:latin typeface="Bookman Old Style" pitchFamily="18" charset="0"/>
              </a:rPr>
              <a:t>11 chráněných území</a:t>
            </a:r>
            <a:endParaRPr lang="cs-CZ" sz="2400" dirty="0"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Soubor:Monarch Butterfly 17-03-2006 6-44-40 p.m.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717032"/>
            <a:ext cx="3816424" cy="2808312"/>
          </a:xfrm>
          <a:prstGeom prst="rect">
            <a:avLst/>
          </a:prstGeom>
          <a:noFill/>
        </p:spPr>
      </p:pic>
      <p:pic>
        <p:nvPicPr>
          <p:cNvPr id="31748" name="Picture 4" descr="Soubor:Mexmonarchs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3717032"/>
            <a:ext cx="4718186" cy="2801145"/>
          </a:xfrm>
          <a:prstGeom prst="rect">
            <a:avLst/>
          </a:prstGeom>
          <a:noFill/>
        </p:spPr>
      </p:pic>
      <p:pic>
        <p:nvPicPr>
          <p:cNvPr id="31750" name="Picture 6" descr="Soubor:Monarchs overwintering Angangueo site in Mexico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11960" y="548680"/>
            <a:ext cx="4680520" cy="2799184"/>
          </a:xfrm>
          <a:prstGeom prst="rect">
            <a:avLst/>
          </a:prstGeom>
          <a:noFill/>
        </p:spPr>
      </p:pic>
      <p:pic>
        <p:nvPicPr>
          <p:cNvPr id="31752" name="Picture 8" descr="Soubor:Monarchs resting on rocks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1520" y="548680"/>
            <a:ext cx="3798915" cy="2808312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043608" y="6519446"/>
            <a:ext cx="20778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monarcha stěhovavý</a:t>
            </a:r>
            <a:endParaRPr lang="cs-CZ" sz="1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96136" y="6519446"/>
            <a:ext cx="15985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poletující motýli</a:t>
            </a:r>
            <a:endParaRPr lang="cs-CZ" sz="1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59632" y="3356992"/>
            <a:ext cx="172354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motýli na kameni</a:t>
            </a:r>
            <a:endParaRPr lang="cs-CZ" sz="1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436096" y="3356992"/>
            <a:ext cx="24000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motýli na větvích stromů</a:t>
            </a:r>
            <a:endParaRPr lang="cs-CZ" sz="1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99592" y="0"/>
            <a:ext cx="74270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Bookman Old Style" pitchFamily="18" charset="0"/>
              </a:rPr>
              <a:t>Biosférická rezervace monarchy stěhovavého</a:t>
            </a:r>
            <a:endParaRPr lang="cs-CZ" sz="2400" b="1" dirty="0"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0"/>
            <a:ext cx="66784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Památky na seznamu UNESCO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pic>
        <p:nvPicPr>
          <p:cNvPr id="34818" name="Picture 2" descr="Soubor:Uxmal totale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717032"/>
            <a:ext cx="4320480" cy="2808312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259632" y="6519446"/>
            <a:ext cx="21467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Mayské město </a:t>
            </a:r>
            <a:r>
              <a:rPr lang="cs-CZ" sz="1600" dirty="0" err="1" smtClean="0"/>
              <a:t>Uxmal</a:t>
            </a:r>
            <a:endParaRPr lang="cs-CZ" sz="1600" dirty="0"/>
          </a:p>
        </p:txBody>
      </p:sp>
      <p:pic>
        <p:nvPicPr>
          <p:cNvPr id="34820" name="Picture 4" descr="Soubor:Paquime1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3717032"/>
            <a:ext cx="4248472" cy="2808312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652120" y="6519446"/>
            <a:ext cx="25651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kultura </a:t>
            </a:r>
            <a:r>
              <a:rPr lang="cs-CZ" sz="1600" dirty="0" err="1" smtClean="0"/>
              <a:t>pueblanů</a:t>
            </a:r>
            <a:r>
              <a:rPr lang="cs-CZ" sz="1600" dirty="0" smtClean="0"/>
              <a:t> </a:t>
            </a:r>
            <a:r>
              <a:rPr lang="cs-CZ" sz="1600" dirty="0" err="1" smtClean="0"/>
              <a:t>Paquimé</a:t>
            </a:r>
            <a:endParaRPr lang="cs-CZ" sz="1600" dirty="0"/>
          </a:p>
        </p:txBody>
      </p:sp>
      <p:pic>
        <p:nvPicPr>
          <p:cNvPr id="34822" name="Picture 6" descr="Soubor:Ruins of El Tajín 2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3" y="548680"/>
            <a:ext cx="4320480" cy="2808312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907704" y="3356992"/>
            <a:ext cx="8522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El </a:t>
            </a:r>
            <a:r>
              <a:rPr lang="cs-CZ" sz="1600" dirty="0" err="1" smtClean="0"/>
              <a:t>Tajín</a:t>
            </a:r>
            <a:endParaRPr lang="cs-CZ" sz="1600" dirty="0"/>
          </a:p>
        </p:txBody>
      </p:sp>
      <p:pic>
        <p:nvPicPr>
          <p:cNvPr id="34824" name="Picture 8" descr="Soubor:Morelia Cathedral DSC 0524 AD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16016" y="548680"/>
            <a:ext cx="4215204" cy="2808311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5868144" y="3356992"/>
            <a:ext cx="2056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katedrála v </a:t>
            </a:r>
            <a:r>
              <a:rPr lang="cs-CZ" dirty="0" err="1" smtClean="0"/>
              <a:t>Morelii</a:t>
            </a:r>
            <a:endParaRPr lang="cs-CZ" dirty="0"/>
          </a:p>
        </p:txBody>
      </p:sp>
    </p:spTree>
  </p:cSld>
  <p:clrMapOvr>
    <a:masterClrMapping/>
  </p:clrMapOvr>
  <p:transition spd="slow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0"/>
            <a:ext cx="71593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Název měny používané v Mexiku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95536" y="692696"/>
            <a:ext cx="252028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Bookman Old Style" pitchFamily="18" charset="0"/>
              </a:rPr>
              <a:t>FRANK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3275856" y="692696"/>
            <a:ext cx="2448272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Bookman Old Style" pitchFamily="18" charset="0"/>
              </a:rPr>
              <a:t>PESO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6012160" y="692696"/>
            <a:ext cx="2592288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Bookman Old Style" pitchFamily="18" charset="0"/>
              </a:rPr>
              <a:t>DOLAR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331640" y="1772816"/>
            <a:ext cx="64684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Úřední jazyk platný v Mexiku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8" name="Elipsa 7"/>
          <p:cNvSpPr/>
          <p:nvPr/>
        </p:nvSpPr>
        <p:spPr>
          <a:xfrm>
            <a:off x="179512" y="2348880"/>
            <a:ext cx="3635896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Bookman Old Style" pitchFamily="18" charset="0"/>
              </a:rPr>
              <a:t>ANGLIČTINA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9" name="Elipsa 8"/>
          <p:cNvSpPr/>
          <p:nvPr/>
        </p:nvSpPr>
        <p:spPr>
          <a:xfrm>
            <a:off x="4860032" y="2348880"/>
            <a:ext cx="4104456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Bookman Old Style" pitchFamily="18" charset="0"/>
              </a:rPr>
              <a:t>ŠPANĚLŠTINA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0" name="Elipsa 9"/>
          <p:cNvSpPr/>
          <p:nvPr/>
        </p:nvSpPr>
        <p:spPr>
          <a:xfrm>
            <a:off x="1907704" y="3212976"/>
            <a:ext cx="4824536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Bookman Old Style" pitchFamily="18" charset="0"/>
              </a:rPr>
              <a:t>PORTUGALŠTINA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123728" y="4149080"/>
            <a:ext cx="47115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Nejvyšší hora Mexika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323528" y="5733256"/>
            <a:ext cx="4139952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Bookman Old Style" pitchFamily="18" charset="0"/>
              </a:rPr>
              <a:t>CIKLATÉPETL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2051720" y="4725144"/>
            <a:ext cx="4788024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Bookman Old Style" pitchFamily="18" charset="0"/>
              </a:rPr>
              <a:t>POPOCATÉPETL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4860032" y="5733256"/>
            <a:ext cx="385192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Bookman Old Style" pitchFamily="18" charset="0"/>
              </a:rPr>
              <a:t>ACONCAGUA</a:t>
            </a:r>
            <a:endParaRPr lang="cs-CZ" sz="2800" b="1" dirty="0"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4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4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4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4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4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4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187624" y="0"/>
            <a:ext cx="67169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Poloostrov u Mexického zálivu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2267744" y="620688"/>
            <a:ext cx="4176464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Bookman Old Style" pitchFamily="18" charset="0"/>
              </a:rPr>
              <a:t>KALIFORNSKÝ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395536" y="1484784"/>
            <a:ext cx="288032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Bookman Old Style" pitchFamily="18" charset="0"/>
              </a:rPr>
              <a:t>YUCATÁN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6" name="Elipsa 5"/>
          <p:cNvSpPr/>
          <p:nvPr/>
        </p:nvSpPr>
        <p:spPr>
          <a:xfrm>
            <a:off x="5508104" y="1484784"/>
            <a:ext cx="324036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Bookman Old Style" pitchFamily="18" charset="0"/>
              </a:rPr>
              <a:t>ALJAŠKA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627784" y="2564904"/>
            <a:ext cx="35285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Alkohol z agáve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8" name="Elipsa 7"/>
          <p:cNvSpPr/>
          <p:nvPr/>
        </p:nvSpPr>
        <p:spPr>
          <a:xfrm>
            <a:off x="6228184" y="3140968"/>
            <a:ext cx="2736304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Bookman Old Style" pitchFamily="18" charset="0"/>
              </a:rPr>
              <a:t>TEQUILA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9" name="Elipsa 8"/>
          <p:cNvSpPr/>
          <p:nvPr/>
        </p:nvSpPr>
        <p:spPr>
          <a:xfrm>
            <a:off x="179512" y="3140968"/>
            <a:ext cx="288032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Bookman Old Style" pitchFamily="18" charset="0"/>
              </a:rPr>
              <a:t>PULQUE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0" name="Elipsa 9"/>
          <p:cNvSpPr/>
          <p:nvPr/>
        </p:nvSpPr>
        <p:spPr>
          <a:xfrm>
            <a:off x="3347864" y="3140968"/>
            <a:ext cx="2592288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Bookman Old Style" pitchFamily="18" charset="0"/>
              </a:rPr>
              <a:t>RUM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31640" y="4365104"/>
            <a:ext cx="67986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Odpolední odpočinek v Mexiku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3131840" y="5301208"/>
            <a:ext cx="27718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Bookman Old Style" pitchFamily="18" charset="0"/>
              </a:rPr>
              <a:t>SIESTA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79512" y="5301208"/>
            <a:ext cx="2699792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Bookman Old Style" pitchFamily="18" charset="0"/>
              </a:rPr>
              <a:t>FIESTA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6228184" y="5301208"/>
            <a:ext cx="2736304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Bookman Old Style" pitchFamily="18" charset="0"/>
              </a:rPr>
              <a:t>TWIX</a:t>
            </a:r>
            <a:endParaRPr lang="cs-CZ" sz="2800" b="1" dirty="0"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4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4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4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4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4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4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8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91880" y="188640"/>
            <a:ext cx="22012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  <a:latin typeface="Bookman Old Style" pitchFamily="18" charset="0"/>
              </a:rPr>
              <a:t>Pracovní list</a:t>
            </a:r>
            <a:endParaRPr lang="cs-CZ" sz="24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764704"/>
            <a:ext cx="8892480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000" dirty="0" smtClean="0">
                <a:latin typeface="Bookman Old Style" pitchFamily="18" charset="0"/>
              </a:rPr>
              <a:t>Vyjmenujte alespoň tři národy, které </a:t>
            </a:r>
            <a:r>
              <a:rPr lang="cs-CZ" sz="2000" dirty="0" smtClean="0">
                <a:latin typeface="Bookman Old Style" pitchFamily="18" charset="0"/>
              </a:rPr>
              <a:t>žily </a:t>
            </a:r>
            <a:r>
              <a:rPr lang="cs-CZ" sz="2000" dirty="0" smtClean="0">
                <a:latin typeface="Bookman Old Style" pitchFamily="18" charset="0"/>
              </a:rPr>
              <a:t>na území Mexika před</a:t>
            </a:r>
          </a:p>
          <a:p>
            <a:pPr marL="457200" indent="-457200"/>
            <a:r>
              <a:rPr lang="cs-CZ" sz="2000" dirty="0" smtClean="0">
                <a:latin typeface="Bookman Old Style" pitchFamily="18" charset="0"/>
              </a:rPr>
              <a:t>      </a:t>
            </a:r>
          </a:p>
          <a:p>
            <a:pPr marL="457200" indent="-457200"/>
            <a:r>
              <a:rPr lang="cs-CZ" sz="2000" dirty="0" smtClean="0">
                <a:latin typeface="Bookman Old Style" pitchFamily="18" charset="0"/>
              </a:rPr>
              <a:t>	příchodem Španělů.</a:t>
            </a:r>
          </a:p>
          <a:p>
            <a:pPr marL="457200" indent="-457200"/>
            <a:endParaRPr lang="cs-CZ" sz="2000" dirty="0" smtClean="0">
              <a:latin typeface="Bookman Old Style" pitchFamily="18" charset="0"/>
            </a:endParaRPr>
          </a:p>
          <a:p>
            <a:pPr marL="457200" indent="-457200"/>
            <a:r>
              <a:rPr lang="cs-CZ" sz="2000" dirty="0" smtClean="0">
                <a:latin typeface="Bookman Old Style" pitchFamily="18" charset="0"/>
              </a:rPr>
              <a:t>2.   Pojmenujte dobyvatele, který dobyl říši Aztéků.</a:t>
            </a:r>
          </a:p>
          <a:p>
            <a:pPr marL="457200" indent="-457200"/>
            <a:endParaRPr lang="cs-CZ" sz="2000" dirty="0" smtClean="0">
              <a:latin typeface="Bookman Old Style" pitchFamily="18" charset="0"/>
            </a:endParaRPr>
          </a:p>
          <a:p>
            <a:pPr marL="457200" indent="-457200"/>
            <a:r>
              <a:rPr lang="cs-CZ" sz="2000" dirty="0" smtClean="0">
                <a:latin typeface="Bookman Old Style" pitchFamily="18" charset="0"/>
              </a:rPr>
              <a:t>3.   Pojmenujte hlavní město Mexika.</a:t>
            </a:r>
          </a:p>
          <a:p>
            <a:pPr marL="457200" indent="-457200"/>
            <a:endParaRPr lang="cs-CZ" sz="2000" dirty="0" smtClean="0">
              <a:latin typeface="Bookman Old Style" pitchFamily="18" charset="0"/>
            </a:endParaRPr>
          </a:p>
          <a:p>
            <a:pPr marL="457200" indent="-457200"/>
            <a:r>
              <a:rPr lang="cs-CZ" sz="2000" dirty="0" smtClean="0">
                <a:latin typeface="Bookman Old Style" pitchFamily="18" charset="0"/>
              </a:rPr>
              <a:t>4.   Pojmenujte nejvyšší horu Mexika.</a:t>
            </a:r>
          </a:p>
          <a:p>
            <a:pPr marL="457200" indent="-457200">
              <a:buAutoNum type="arabicPeriod" startAt="3"/>
            </a:pPr>
            <a:endParaRPr lang="cs-CZ" sz="2000" dirty="0" smtClean="0">
              <a:latin typeface="Bookman Old Style" pitchFamily="18" charset="0"/>
            </a:endParaRPr>
          </a:p>
          <a:p>
            <a:pPr marL="457200" indent="-457200"/>
            <a:r>
              <a:rPr lang="cs-CZ" sz="2000" dirty="0" smtClean="0">
                <a:latin typeface="Bookman Old Style" pitchFamily="18" charset="0"/>
              </a:rPr>
              <a:t>5.   Největší turistické centrum Mexika.</a:t>
            </a:r>
          </a:p>
          <a:p>
            <a:pPr marL="457200" indent="-457200"/>
            <a:endParaRPr lang="cs-CZ" sz="2000" dirty="0" smtClean="0">
              <a:latin typeface="Bookman Old Style" pitchFamily="18" charset="0"/>
            </a:endParaRPr>
          </a:p>
          <a:p>
            <a:pPr marL="457200" indent="-457200"/>
            <a:r>
              <a:rPr lang="cs-CZ" sz="2000" dirty="0" smtClean="0">
                <a:latin typeface="Bookman Old Style" pitchFamily="18" charset="0"/>
              </a:rPr>
              <a:t>6.   Pojmenujte motýla, který je chráněný v biosférické rezervaci.</a:t>
            </a:r>
          </a:p>
          <a:p>
            <a:pPr marL="457200" indent="-457200"/>
            <a:endParaRPr lang="cs-CZ" sz="2000" dirty="0" smtClean="0">
              <a:latin typeface="Bookman Old Style" pitchFamily="18" charset="0"/>
            </a:endParaRPr>
          </a:p>
          <a:p>
            <a:pPr marL="457200" indent="-457200">
              <a:buAutoNum type="arabicPeriod" startAt="7"/>
            </a:pPr>
            <a:r>
              <a:rPr lang="cs-CZ" sz="2000" dirty="0" smtClean="0">
                <a:latin typeface="Bookman Old Style" pitchFamily="18" charset="0"/>
              </a:rPr>
              <a:t>Pojmenujte indiánský národ, který si vysekával města do skály.</a:t>
            </a:r>
          </a:p>
          <a:p>
            <a:pPr marL="457200" indent="-457200">
              <a:buAutoNum type="arabicPeriod" startAt="7"/>
            </a:pPr>
            <a:endParaRPr lang="cs-CZ" sz="2000" dirty="0" smtClean="0">
              <a:latin typeface="Bookman Old Style" pitchFamily="18" charset="0"/>
            </a:endParaRPr>
          </a:p>
          <a:p>
            <a:pPr marL="457200" indent="-457200">
              <a:buAutoNum type="arabicPeriod" startAt="7"/>
            </a:pPr>
            <a:r>
              <a:rPr lang="cs-CZ" sz="2000" dirty="0" smtClean="0">
                <a:latin typeface="Bookman Old Style" pitchFamily="18" charset="0"/>
              </a:rPr>
              <a:t>Pojmenujte dohodu o volném obchodu uzavřenou mezi státy USA,</a:t>
            </a:r>
          </a:p>
          <a:p>
            <a:pPr marL="457200" indent="-457200">
              <a:buAutoNum type="arabicPeriod" startAt="7"/>
            </a:pPr>
            <a:endParaRPr lang="cs-CZ" sz="2000" dirty="0" smtClean="0">
              <a:latin typeface="Bookman Old Style" pitchFamily="18" charset="0"/>
            </a:endParaRPr>
          </a:p>
          <a:p>
            <a:pPr marL="457200" indent="-457200"/>
            <a:r>
              <a:rPr lang="cs-CZ" sz="2000" dirty="0" smtClean="0">
                <a:latin typeface="Bookman Old Style" pitchFamily="18" charset="0"/>
              </a:rPr>
              <a:t>	Kanada a Mexiko.</a:t>
            </a:r>
          </a:p>
          <a:p>
            <a:pPr marL="457200" indent="-457200">
              <a:buAutoNum type="arabicPeriod" startAt="3"/>
            </a:pPr>
            <a:endParaRPr lang="cs-CZ" sz="2000" dirty="0" smtClean="0">
              <a:latin typeface="Bookman Old Style" pitchFamily="18" charset="0"/>
            </a:endParaRPr>
          </a:p>
          <a:p>
            <a:pPr marL="457200" indent="-457200">
              <a:buAutoNum type="arabicPeriod" startAt="3"/>
            </a:pPr>
            <a:endParaRPr lang="cs-CZ" sz="2000" dirty="0" smtClean="0">
              <a:latin typeface="Bookman Old Style" pitchFamily="18" charset="0"/>
            </a:endParaRPr>
          </a:p>
          <a:p>
            <a:pPr marL="457200" indent="-457200">
              <a:buAutoNum type="arabicPeriod" startAt="3"/>
            </a:pPr>
            <a:endParaRPr lang="cs-CZ" sz="2000" dirty="0" smtClean="0">
              <a:latin typeface="Bookman Old Style" pitchFamily="18" charset="0"/>
            </a:endParaRPr>
          </a:p>
          <a:p>
            <a:r>
              <a:rPr lang="cs-CZ" sz="2000" dirty="0" smtClean="0">
                <a:latin typeface="Bookman Old Style" pitchFamily="18" charset="0"/>
              </a:rPr>
              <a:t>      	</a:t>
            </a:r>
            <a:endParaRPr lang="cs-CZ" sz="2000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1268760"/>
            <a:ext cx="91440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rabicPeriod"/>
            </a:pPr>
            <a:r>
              <a:rPr lang="cs-CZ" dirty="0" smtClean="0">
                <a:latin typeface="Bookman Old Style" pitchFamily="18" charset="0"/>
              </a:rPr>
              <a:t>Vyjmenujte alespoň tři národy, které </a:t>
            </a:r>
            <a:r>
              <a:rPr lang="cs-CZ" dirty="0" smtClean="0">
                <a:latin typeface="Bookman Old Style" pitchFamily="18" charset="0"/>
              </a:rPr>
              <a:t>žily </a:t>
            </a:r>
            <a:r>
              <a:rPr lang="cs-CZ" dirty="0" smtClean="0">
                <a:latin typeface="Bookman Old Style" pitchFamily="18" charset="0"/>
              </a:rPr>
              <a:t>na území Mexika před</a:t>
            </a:r>
          </a:p>
          <a:p>
            <a:pPr marL="457200" indent="-457200"/>
            <a:r>
              <a:rPr lang="cs-CZ" dirty="0" smtClean="0">
                <a:latin typeface="Bookman Old Style" pitchFamily="18" charset="0"/>
              </a:rPr>
              <a:t>      </a:t>
            </a:r>
          </a:p>
          <a:p>
            <a:pPr marL="457200" indent="-457200"/>
            <a:r>
              <a:rPr lang="cs-CZ" dirty="0" smtClean="0">
                <a:latin typeface="Bookman Old Style" pitchFamily="18" charset="0"/>
              </a:rPr>
              <a:t>	příchodem Španělů. </a:t>
            </a:r>
            <a:r>
              <a:rPr lang="cs-CZ" dirty="0" smtClean="0">
                <a:solidFill>
                  <a:srgbClr val="FFFF00"/>
                </a:solidFill>
                <a:latin typeface="Bookman Old Style" pitchFamily="18" charset="0"/>
              </a:rPr>
              <a:t>(Aztékové, </a:t>
            </a:r>
            <a:r>
              <a:rPr lang="cs-CZ" dirty="0" err="1" smtClean="0">
                <a:solidFill>
                  <a:srgbClr val="FFFF00"/>
                </a:solidFill>
                <a:latin typeface="Bookman Old Style" pitchFamily="18" charset="0"/>
              </a:rPr>
              <a:t>Mayové</a:t>
            </a:r>
            <a:r>
              <a:rPr lang="cs-CZ" dirty="0" smtClean="0">
                <a:solidFill>
                  <a:srgbClr val="FFFF00"/>
                </a:solidFill>
                <a:latin typeface="Bookman Old Style" pitchFamily="18" charset="0"/>
              </a:rPr>
              <a:t>, </a:t>
            </a:r>
            <a:r>
              <a:rPr lang="cs-CZ" dirty="0" err="1" smtClean="0">
                <a:solidFill>
                  <a:srgbClr val="FFFF00"/>
                </a:solidFill>
                <a:latin typeface="Bookman Old Style" pitchFamily="18" charset="0"/>
              </a:rPr>
              <a:t>Olmékové</a:t>
            </a:r>
            <a:r>
              <a:rPr lang="cs-CZ" dirty="0" smtClean="0">
                <a:solidFill>
                  <a:srgbClr val="FFFF00"/>
                </a:solidFill>
                <a:latin typeface="Bookman Old Style" pitchFamily="18" charset="0"/>
              </a:rPr>
              <a:t>, </a:t>
            </a:r>
            <a:r>
              <a:rPr lang="cs-CZ" dirty="0" err="1" smtClean="0">
                <a:solidFill>
                  <a:srgbClr val="FFFF00"/>
                </a:solidFill>
                <a:latin typeface="Bookman Old Style" pitchFamily="18" charset="0"/>
              </a:rPr>
              <a:t>Toltékové</a:t>
            </a:r>
            <a:r>
              <a:rPr lang="cs-CZ" dirty="0" smtClean="0">
                <a:solidFill>
                  <a:srgbClr val="FFFF00"/>
                </a:solidFill>
                <a:latin typeface="Bookman Old Style" pitchFamily="18" charset="0"/>
              </a:rPr>
              <a:t> …)</a:t>
            </a:r>
          </a:p>
          <a:p>
            <a:pPr marL="457200" indent="-457200"/>
            <a:endParaRPr lang="cs-CZ" dirty="0" smtClean="0">
              <a:latin typeface="Bookman Old Style" pitchFamily="18" charset="0"/>
            </a:endParaRPr>
          </a:p>
          <a:p>
            <a:pPr marL="457200" indent="-457200"/>
            <a:r>
              <a:rPr lang="cs-CZ" dirty="0" smtClean="0">
                <a:latin typeface="Bookman Old Style" pitchFamily="18" charset="0"/>
              </a:rPr>
              <a:t>2.   Pojmenujte dobyvatele, který dobyl říši Aztéků. </a:t>
            </a:r>
            <a:r>
              <a:rPr lang="cs-CZ" dirty="0" smtClean="0">
                <a:solidFill>
                  <a:srgbClr val="FFFF00"/>
                </a:solidFill>
                <a:latin typeface="Bookman Old Style" pitchFamily="18" charset="0"/>
              </a:rPr>
              <a:t>(</a:t>
            </a:r>
            <a:r>
              <a:rPr lang="cs-CZ" dirty="0" err="1" smtClean="0">
                <a:solidFill>
                  <a:srgbClr val="FFFF00"/>
                </a:solidFill>
                <a:latin typeface="Bookman Old Style" pitchFamily="18" charset="0"/>
              </a:rPr>
              <a:t>Cortés</a:t>
            </a:r>
            <a:r>
              <a:rPr lang="cs-CZ" dirty="0" smtClean="0">
                <a:solidFill>
                  <a:srgbClr val="FFFF00"/>
                </a:solidFill>
                <a:latin typeface="Bookman Old Style" pitchFamily="18" charset="0"/>
              </a:rPr>
              <a:t>)</a:t>
            </a:r>
          </a:p>
          <a:p>
            <a:pPr marL="457200" indent="-457200"/>
            <a:endParaRPr lang="cs-CZ" dirty="0" smtClean="0">
              <a:latin typeface="Bookman Old Style" pitchFamily="18" charset="0"/>
            </a:endParaRPr>
          </a:p>
          <a:p>
            <a:pPr marL="457200" indent="-457200"/>
            <a:r>
              <a:rPr lang="cs-CZ" dirty="0" smtClean="0">
                <a:latin typeface="Bookman Old Style" pitchFamily="18" charset="0"/>
              </a:rPr>
              <a:t>3.   Pojmenujte hlavní město Mexika. </a:t>
            </a:r>
            <a:r>
              <a:rPr lang="cs-CZ" dirty="0" smtClean="0">
                <a:solidFill>
                  <a:srgbClr val="FFFF00"/>
                </a:solidFill>
                <a:latin typeface="Bookman Old Style" pitchFamily="18" charset="0"/>
              </a:rPr>
              <a:t>(</a:t>
            </a:r>
            <a:r>
              <a:rPr lang="cs-CZ" dirty="0" err="1" smtClean="0">
                <a:solidFill>
                  <a:srgbClr val="FFFF00"/>
                </a:solidFill>
                <a:latin typeface="Bookman Old Style" pitchFamily="18" charset="0"/>
              </a:rPr>
              <a:t>Ciudad</a:t>
            </a:r>
            <a:r>
              <a:rPr lang="cs-CZ" dirty="0" smtClean="0">
                <a:solidFill>
                  <a:srgbClr val="FFFF00"/>
                </a:solidFill>
                <a:latin typeface="Bookman Old Style" pitchFamily="18" charset="0"/>
              </a:rPr>
              <a:t> de </a:t>
            </a:r>
            <a:r>
              <a:rPr lang="cs-CZ" dirty="0" err="1" smtClean="0">
                <a:solidFill>
                  <a:srgbClr val="FFFF00"/>
                </a:solidFill>
                <a:latin typeface="Bookman Old Style" pitchFamily="18" charset="0"/>
              </a:rPr>
              <a:t>México</a:t>
            </a:r>
            <a:r>
              <a:rPr lang="cs-CZ" dirty="0" smtClean="0">
                <a:solidFill>
                  <a:srgbClr val="FFFF00"/>
                </a:solidFill>
                <a:latin typeface="Bookman Old Style" pitchFamily="18" charset="0"/>
              </a:rPr>
              <a:t>)</a:t>
            </a:r>
          </a:p>
          <a:p>
            <a:pPr marL="457200" indent="-457200"/>
            <a:endParaRPr lang="cs-CZ" dirty="0" smtClean="0">
              <a:latin typeface="Bookman Old Style" pitchFamily="18" charset="0"/>
            </a:endParaRPr>
          </a:p>
          <a:p>
            <a:pPr marL="457200" indent="-457200"/>
            <a:r>
              <a:rPr lang="cs-CZ" dirty="0" smtClean="0">
                <a:latin typeface="Bookman Old Style" pitchFamily="18" charset="0"/>
              </a:rPr>
              <a:t>4.   Pojmenujte nejvyšší horu Mexika. </a:t>
            </a:r>
            <a:r>
              <a:rPr lang="cs-CZ" dirty="0" smtClean="0">
                <a:solidFill>
                  <a:srgbClr val="FFFF00"/>
                </a:solidFill>
                <a:latin typeface="Bookman Old Style" pitchFamily="18" charset="0"/>
              </a:rPr>
              <a:t>(</a:t>
            </a:r>
            <a:r>
              <a:rPr lang="cs-CZ" dirty="0" err="1" smtClean="0">
                <a:solidFill>
                  <a:srgbClr val="FFFF00"/>
                </a:solidFill>
                <a:latin typeface="Bookman Old Style" pitchFamily="18" charset="0"/>
              </a:rPr>
              <a:t>Ciklatépetl</a:t>
            </a:r>
            <a:r>
              <a:rPr lang="cs-CZ" dirty="0" smtClean="0">
                <a:solidFill>
                  <a:srgbClr val="FFFF00"/>
                </a:solidFill>
                <a:latin typeface="Bookman Old Style" pitchFamily="18" charset="0"/>
              </a:rPr>
              <a:t>)</a:t>
            </a:r>
          </a:p>
          <a:p>
            <a:pPr marL="457200" indent="-457200">
              <a:buAutoNum type="arabicPeriod" startAt="3"/>
            </a:pPr>
            <a:endParaRPr lang="cs-CZ" dirty="0" smtClean="0">
              <a:latin typeface="Bookman Old Style" pitchFamily="18" charset="0"/>
            </a:endParaRPr>
          </a:p>
          <a:p>
            <a:pPr marL="457200" indent="-457200"/>
            <a:r>
              <a:rPr lang="cs-CZ" dirty="0" smtClean="0">
                <a:latin typeface="Bookman Old Style" pitchFamily="18" charset="0"/>
              </a:rPr>
              <a:t>5.   Největší turistické centrum Mexika. </a:t>
            </a:r>
            <a:r>
              <a:rPr lang="cs-CZ" dirty="0" smtClean="0">
                <a:solidFill>
                  <a:srgbClr val="FFFF00"/>
                </a:solidFill>
                <a:latin typeface="Bookman Old Style" pitchFamily="18" charset="0"/>
              </a:rPr>
              <a:t>(</a:t>
            </a:r>
            <a:r>
              <a:rPr lang="cs-CZ" dirty="0" err="1" smtClean="0">
                <a:solidFill>
                  <a:srgbClr val="FFFF00"/>
                </a:solidFill>
                <a:latin typeface="Bookman Old Style" pitchFamily="18" charset="0"/>
              </a:rPr>
              <a:t>Acapulco</a:t>
            </a:r>
            <a:r>
              <a:rPr lang="cs-CZ" dirty="0" smtClean="0">
                <a:solidFill>
                  <a:srgbClr val="FFFF00"/>
                </a:solidFill>
                <a:latin typeface="Bookman Old Style" pitchFamily="18" charset="0"/>
              </a:rPr>
              <a:t>)</a:t>
            </a:r>
          </a:p>
          <a:p>
            <a:pPr marL="457200" indent="-457200"/>
            <a:endParaRPr lang="cs-CZ" dirty="0" smtClean="0">
              <a:latin typeface="Bookman Old Style" pitchFamily="18" charset="0"/>
            </a:endParaRPr>
          </a:p>
          <a:p>
            <a:pPr marL="457200" indent="-457200">
              <a:buAutoNum type="arabicPeriod" startAt="6"/>
            </a:pPr>
            <a:r>
              <a:rPr lang="cs-CZ" dirty="0" smtClean="0">
                <a:latin typeface="Bookman Old Style" pitchFamily="18" charset="0"/>
              </a:rPr>
              <a:t>Pojmenujte motýla, který je chráněný v biosférické rezervaci. </a:t>
            </a:r>
            <a:r>
              <a:rPr lang="cs-CZ" dirty="0" smtClean="0">
                <a:solidFill>
                  <a:srgbClr val="FFFF00"/>
                </a:solidFill>
                <a:latin typeface="Bookman Old Style" pitchFamily="18" charset="0"/>
              </a:rPr>
              <a:t>(monarcha</a:t>
            </a:r>
          </a:p>
          <a:p>
            <a:pPr marL="457200" indent="-457200"/>
            <a:r>
              <a:rPr lang="cs-CZ" dirty="0" smtClean="0">
                <a:latin typeface="Bookman Old Style" pitchFamily="18" charset="0"/>
              </a:rPr>
              <a:t>	</a:t>
            </a:r>
            <a:r>
              <a:rPr lang="cs-CZ" dirty="0" smtClean="0">
                <a:solidFill>
                  <a:srgbClr val="FFFF00"/>
                </a:solidFill>
                <a:latin typeface="Bookman Old Style" pitchFamily="18" charset="0"/>
              </a:rPr>
              <a:t>stěhovavý)</a:t>
            </a:r>
          </a:p>
          <a:p>
            <a:pPr marL="457200" indent="-457200">
              <a:buAutoNum type="arabicPeriod" startAt="7"/>
            </a:pPr>
            <a:r>
              <a:rPr lang="cs-CZ" dirty="0" smtClean="0">
                <a:latin typeface="Bookman Old Style" pitchFamily="18" charset="0"/>
              </a:rPr>
              <a:t>Pojmenujte indiánský národ, který si vysekával města do skály. </a:t>
            </a:r>
            <a:r>
              <a:rPr lang="cs-CZ" dirty="0" smtClean="0">
                <a:solidFill>
                  <a:srgbClr val="FFFF00"/>
                </a:solidFill>
                <a:latin typeface="Bookman Old Style" pitchFamily="18" charset="0"/>
              </a:rPr>
              <a:t>(</a:t>
            </a:r>
            <a:r>
              <a:rPr lang="cs-CZ" dirty="0" err="1" smtClean="0">
                <a:solidFill>
                  <a:srgbClr val="FFFF00"/>
                </a:solidFill>
                <a:latin typeface="Bookman Old Style" pitchFamily="18" charset="0"/>
              </a:rPr>
              <a:t>pueblani</a:t>
            </a:r>
            <a:r>
              <a:rPr lang="cs-CZ" dirty="0" smtClean="0">
                <a:solidFill>
                  <a:srgbClr val="FFFF00"/>
                </a:solidFill>
                <a:latin typeface="Bookman Old Style" pitchFamily="18" charset="0"/>
              </a:rPr>
              <a:t>)</a:t>
            </a:r>
          </a:p>
          <a:p>
            <a:pPr marL="457200" indent="-457200">
              <a:buAutoNum type="arabicPeriod" startAt="7"/>
            </a:pPr>
            <a:endParaRPr lang="cs-CZ" dirty="0" smtClean="0">
              <a:latin typeface="Bookman Old Style" pitchFamily="18" charset="0"/>
            </a:endParaRPr>
          </a:p>
          <a:p>
            <a:pPr marL="457200" indent="-457200">
              <a:buAutoNum type="arabicPeriod" startAt="7"/>
            </a:pPr>
            <a:r>
              <a:rPr lang="cs-CZ" dirty="0" smtClean="0">
                <a:latin typeface="Bookman Old Style" pitchFamily="18" charset="0"/>
              </a:rPr>
              <a:t>Pojmenujte dohodu o volném obchodu uzavřenou mezi státy USA,</a:t>
            </a:r>
          </a:p>
          <a:p>
            <a:pPr marL="457200" indent="-457200">
              <a:buAutoNum type="arabicPeriod" startAt="7"/>
            </a:pPr>
            <a:endParaRPr lang="cs-CZ" dirty="0" smtClean="0">
              <a:latin typeface="Bookman Old Style" pitchFamily="18" charset="0"/>
            </a:endParaRPr>
          </a:p>
          <a:p>
            <a:pPr marL="457200" indent="-457200"/>
            <a:r>
              <a:rPr lang="cs-CZ" dirty="0" smtClean="0">
                <a:latin typeface="Bookman Old Style" pitchFamily="18" charset="0"/>
              </a:rPr>
              <a:t>	Kanadou a Mexikem. </a:t>
            </a:r>
            <a:r>
              <a:rPr lang="cs-CZ" dirty="0" smtClean="0">
                <a:solidFill>
                  <a:srgbClr val="FFFF00"/>
                </a:solidFill>
                <a:latin typeface="Bookman Old Style" pitchFamily="18" charset="0"/>
              </a:rPr>
              <a:t>(NAFTA)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771800" y="404664"/>
            <a:ext cx="34980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  <a:latin typeface="Bookman Old Style" pitchFamily="18" charset="0"/>
              </a:rPr>
              <a:t>Pracovní list - řešení</a:t>
            </a:r>
            <a:endParaRPr lang="cs-CZ" sz="24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836712"/>
            <a:ext cx="8784976" cy="8402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http://upload.wikimedia.org/wikipedia/commons/thumb/f/fc/Flag_of_Mexico.svg/800px-Flag_of_Mexico.svg.png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http://upload.wikimedia.org/wikipedia/commons/thumb/c/c9/Mexico_%28orthographic_projection%29.svg/550px-Mexico_%28orthographic_projection%29.svg.png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http://upload.wikimedia.org/wikipedia/commons/thumb/1/1b/States_of_Mexico.svg/450px-States_of_Mexico.svg.png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http://upload.wikimedia.org/wikipedia/commons/4/48/Mexfromspace.PNG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http://upload.wikimedia.org/wikipedia/commons/thumb/c/c8/Mexico_estados_densidad.svg/800px-Mexico_estados_densidad.svg.png</a:t>
            </a:r>
            <a:r>
              <a:rPr lang="cs-CZ" dirty="0" smtClean="0"/>
              <a:t> </a:t>
            </a:r>
            <a:r>
              <a:rPr lang="cs-CZ" dirty="0" smtClean="0">
                <a:hlinkClick r:id="rId7"/>
              </a:rPr>
              <a:t>http://upload.wikimedia.org/wikipedia/commons/thumb/7/7a/Chichen-Itza-Castillo-Seen-From-East.JPG/800px-Chichen-Itza-Castillo-Seen-From-East.JPG</a:t>
            </a:r>
            <a:r>
              <a:rPr lang="cs-CZ" dirty="0" smtClean="0"/>
              <a:t> </a:t>
            </a:r>
            <a:r>
              <a:rPr lang="cs-CZ" dirty="0" smtClean="0">
                <a:hlinkClick r:id="rId8"/>
              </a:rPr>
              <a:t>http://upload.wikimedia.org/wikipedia/commons/0/02/MW-Teotihuacan10.jpg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http://upload.wikimedia.org/wikipedia/commons/thumb/d/d3/Ciudad_de_M%C3%A9xico_Distrito_Federal.jpg/255px-Ciudad_de_M%C3%A9xico_Distrito_Federal.jpg</a:t>
            </a:r>
            <a:r>
              <a:rPr lang="cs-CZ" dirty="0" smtClean="0"/>
              <a:t> </a:t>
            </a:r>
            <a:r>
              <a:rPr lang="cs-CZ" dirty="0" smtClean="0">
                <a:hlinkClick r:id="rId10"/>
              </a:rPr>
              <a:t>http://upload.wikimedia.org/wikipedia/commons/thumb/c/cb/Hospicio_Caba%C3%B1as.JPG/800px-Hospicio_Caba%C3%B1as.JPG</a:t>
            </a:r>
            <a:r>
              <a:rPr lang="cs-CZ" dirty="0" smtClean="0"/>
              <a:t> </a:t>
            </a:r>
            <a:r>
              <a:rPr lang="cs-CZ" dirty="0" smtClean="0">
                <a:hlinkClick r:id="rId11"/>
              </a:rPr>
              <a:t>http://upload.wikimedia.org/wikipedia/commons/thumb/0/06/Atras_Hospicio_Caba%C3%B1as.JPG/800px-Atras_Hospicio_Caba%C3%B1as.JPG</a:t>
            </a:r>
            <a:r>
              <a:rPr lang="cs-CZ" dirty="0" smtClean="0"/>
              <a:t> </a:t>
            </a:r>
            <a:r>
              <a:rPr lang="cs-CZ" dirty="0" smtClean="0">
                <a:hlinkClick r:id="rId12"/>
              </a:rPr>
              <a:t>http://upload.wikimedia.org/wikipedia/commons/thumb/d/d6/Acapulco_nammer.jpg/800px-Acapulco_nammer.jpg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88640"/>
            <a:ext cx="13612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Bookman Old Style" pitchFamily="18" charset="0"/>
              </a:rPr>
              <a:t>Zdroje</a:t>
            </a:r>
            <a:endParaRPr lang="cs-CZ" sz="2800" b="1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476672"/>
            <a:ext cx="9144000" cy="8956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http://upload.wikimedia.org/wikipedia/commons/thumb/1/13/Canyon_sumidero_desde_arriba.jpg/399px-Canyon_sumidero_desde_arriba.jpg</a:t>
            </a:r>
            <a:r>
              <a:rPr lang="cs-CZ" dirty="0" smtClean="0"/>
              <a:t> </a:t>
            </a:r>
            <a:r>
              <a:rPr lang="cs-CZ" dirty="0" smtClean="0">
                <a:hlinkClick r:id="rId3"/>
              </a:rPr>
              <a:t>http://upload.wikimedia.org/wikipedia/commons/thumb/2/2f/ArboldeNavidadSumidero03.jpg/401px-ArboldeNavidadSumidero03.jpg</a:t>
            </a:r>
            <a:r>
              <a:rPr lang="cs-CZ" dirty="0" smtClean="0"/>
              <a:t> </a:t>
            </a:r>
            <a:r>
              <a:rPr lang="cs-CZ" dirty="0" smtClean="0">
                <a:hlinkClick r:id="rId4"/>
              </a:rPr>
              <a:t>http://upload.wikimedia.org/wikipedia/commons/thumb/6/69/SumideroNtoS02.jpg/401px-SumideroNtoS02.jpg</a:t>
            </a:r>
            <a:r>
              <a:rPr lang="cs-CZ" dirty="0" smtClean="0"/>
              <a:t> </a:t>
            </a:r>
            <a:r>
              <a:rPr lang="cs-CZ" dirty="0" smtClean="0">
                <a:hlinkClick r:id="rId5"/>
              </a:rPr>
              <a:t>http://upload.wikimedia.org/wikipedia/commons/thumb/7/7d/San_carlos_sonora.jpg/800px-San_carlos_sonora.jpg</a:t>
            </a:r>
            <a:r>
              <a:rPr lang="cs-CZ" dirty="0" smtClean="0"/>
              <a:t> </a:t>
            </a:r>
            <a:r>
              <a:rPr lang="cs-CZ" dirty="0" smtClean="0">
                <a:hlinkClick r:id="rId6"/>
              </a:rPr>
              <a:t>http://upload.wikimedia.org/wikipedia/commons/thumb/d/dd/Monarch_Butterfly_17-03-2006_6-44-40_p.m..JPG/600px-Monarch_Butterfly_17-03-2006_6-44-40_p.m..JPG</a:t>
            </a:r>
            <a:r>
              <a:rPr lang="cs-CZ" dirty="0" smtClean="0"/>
              <a:t> </a:t>
            </a:r>
            <a:r>
              <a:rPr lang="cs-CZ" dirty="0" smtClean="0">
                <a:hlinkClick r:id="rId7"/>
              </a:rPr>
              <a:t>http://upload.wikimedia.org/wikipedia/commons/9/98/Mexmonarchs.jpg</a:t>
            </a:r>
            <a:r>
              <a:rPr lang="cs-CZ" dirty="0" smtClean="0"/>
              <a:t> </a:t>
            </a:r>
            <a:r>
              <a:rPr lang="cs-CZ" dirty="0" smtClean="0">
                <a:hlinkClick r:id="rId8"/>
              </a:rPr>
              <a:t>http://upload.wikimedia.org/wikipedia/commons/c/cc/Monarchs_overwintering_Angangueo_site_in_Mexico.jpg</a:t>
            </a:r>
            <a:r>
              <a:rPr lang="cs-CZ" dirty="0" smtClean="0"/>
              <a:t> </a:t>
            </a:r>
            <a:r>
              <a:rPr lang="cs-CZ" dirty="0" smtClean="0">
                <a:hlinkClick r:id="rId9"/>
              </a:rPr>
              <a:t>http://upload.wikimedia.org/wikipedia/commons/thumb/6/6c/Monarchs_resting_on_rocks.jpg/800px-Monarchs_resting_on_rocks.jpg</a:t>
            </a:r>
            <a:r>
              <a:rPr lang="cs-CZ" dirty="0" smtClean="0"/>
              <a:t> </a:t>
            </a:r>
            <a:r>
              <a:rPr lang="cs-CZ" dirty="0" smtClean="0">
                <a:hlinkClick r:id="rId10"/>
              </a:rPr>
              <a:t>http://upload.wikimedia.org/wikipedia/commons/thumb/8/82/Colima_volcano_aero_colors_adjusted.JPG/798px-Colima_volcano_aero_colors_adjusted.JPG</a:t>
            </a:r>
            <a:r>
              <a:rPr lang="cs-CZ" dirty="0" smtClean="0"/>
              <a:t> </a:t>
            </a:r>
            <a:r>
              <a:rPr lang="cs-CZ" dirty="0" smtClean="0">
                <a:hlinkClick r:id="rId11"/>
              </a:rPr>
              <a:t>http://upload.wikimedia.org/wikipedia/commons/thumb/a/a5/Mexico-Popocatepetl.jpg/800px-Mexico-Popocatepetl.jpg</a:t>
            </a:r>
            <a:r>
              <a:rPr lang="cs-CZ" dirty="0" smtClean="0"/>
              <a:t> </a:t>
            </a:r>
            <a:r>
              <a:rPr lang="cs-CZ" dirty="0" smtClean="0">
                <a:hlinkClick r:id="rId12"/>
              </a:rPr>
              <a:t>http://upload.wikimedia.org/wikipedia/commons/thumb/a/a8/Paricutin.jpg/800px-Paricutin.jpg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404664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http://upload.wikimedia.org/wikipedia/commons/3/39/Pico_Orizaba_Pines.jpg</a:t>
            </a:r>
            <a:r>
              <a:rPr lang="cs-CZ" dirty="0" smtClean="0"/>
              <a:t> </a:t>
            </a:r>
            <a:r>
              <a:rPr lang="cs-CZ" dirty="0" smtClean="0">
                <a:hlinkClick r:id="rId3"/>
              </a:rPr>
              <a:t>http://upload.wikimedia.org/wikipedia/commons/thumb/2/23/Uxmal_totale.jpg/800px-Uxmal_totale.jpg</a:t>
            </a:r>
            <a:r>
              <a:rPr lang="cs-CZ" dirty="0" smtClean="0"/>
              <a:t> </a:t>
            </a:r>
            <a:r>
              <a:rPr lang="cs-CZ" dirty="0" smtClean="0">
                <a:hlinkClick r:id="rId4"/>
              </a:rPr>
              <a:t>http://upload.wikimedia.org/wikipedia/commons/thumb/b/b3/Paquime1.jpg/800px-Paquime1.jpg</a:t>
            </a:r>
            <a:r>
              <a:rPr lang="cs-CZ" dirty="0" smtClean="0"/>
              <a:t> </a:t>
            </a:r>
            <a:r>
              <a:rPr lang="cs-CZ" dirty="0" smtClean="0">
                <a:hlinkClick r:id="rId5"/>
              </a:rPr>
              <a:t>http://upload.wikimedia.org/wikipedia/commons/thumb/7/72/Ruins_of_El_Taj%C3%ADn_2.jpg/800px-Ruins_of_El_Taj%C3%ADn_2.jpg</a:t>
            </a:r>
            <a:r>
              <a:rPr lang="cs-CZ" dirty="0" smtClean="0"/>
              <a:t> </a:t>
            </a:r>
            <a:r>
              <a:rPr lang="cs-CZ" dirty="0" smtClean="0">
                <a:hlinkClick r:id="rId6"/>
              </a:rPr>
              <a:t>http://upload.wikimedia.org/wikipedia/commons/thumb/0/01/Morelia_Cathedral_DSC_0524_AD.JPG/800px-Morelia_Cathedral_DSC_0524_AD.JPG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874</TotalTime>
  <Words>834</Words>
  <Application>Microsoft Office PowerPoint</Application>
  <PresentationFormat>Předvádění na obrazovce (4:3)</PresentationFormat>
  <Paragraphs>276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Technický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ucitel</dc:creator>
  <cp:lastModifiedBy>ucitel</cp:lastModifiedBy>
  <cp:revision>94</cp:revision>
  <dcterms:created xsi:type="dcterms:W3CDTF">2013-12-01T16:27:50Z</dcterms:created>
  <dcterms:modified xsi:type="dcterms:W3CDTF">2014-08-26T10:36:26Z</dcterms:modified>
</cp:coreProperties>
</file>