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71" r:id="rId9"/>
    <p:sldId id="265" r:id="rId10"/>
    <p:sldId id="266" r:id="rId11"/>
    <p:sldId id="267" r:id="rId12"/>
    <p:sldId id="268" r:id="rId13"/>
    <p:sldId id="270" r:id="rId14"/>
    <p:sldId id="273" r:id="rId15"/>
    <p:sldId id="274" r:id="rId16"/>
    <p:sldId id="276" r:id="rId17"/>
    <p:sldId id="277" r:id="rId18"/>
    <p:sldId id="275" r:id="rId19"/>
    <p:sldId id="278" r:id="rId20"/>
    <p:sldId id="279" r:id="rId21"/>
    <p:sldId id="282" r:id="rId22"/>
    <p:sldId id="280" r:id="rId23"/>
    <p:sldId id="281" r:id="rId24"/>
    <p:sldId id="260" r:id="rId25"/>
    <p:sldId id="264" r:id="rId26"/>
    <p:sldId id="269" r:id="rId27"/>
    <p:sldId id="27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BAEE59F-E405-4878-ACC3-3AC1AD325485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751F6C7-1A29-4EC1-BFCD-064E0570C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9/Tropicke_lesy_sveta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7/71/AnthuriumAndraenum2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6/6f/P_Alom_D9903.jpg" TargetMode="External"/><Relationship Id="rId10" Type="http://schemas.openxmlformats.org/officeDocument/2006/relationships/image" Target="../media/image6.jpeg"/><Relationship Id="rId4" Type="http://schemas.openxmlformats.org/officeDocument/2006/relationships/audio" Target="../media/audio4.wav"/><Relationship Id="rId9" Type="http://schemas.openxmlformats.org/officeDocument/2006/relationships/hyperlink" Target="//upload.wikimedia.org/wikipedia/commons/e/e8/Aquarium_Crypts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audio" Target="../media/audio6.wav"/><Relationship Id="rId7" Type="http://schemas.openxmlformats.org/officeDocument/2006/relationships/hyperlink" Target="//upload.wikimedia.org/wikipedia/commons/a/a4/DirkvdM_red_flat_epiphyte.jpg" TargetMode="External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f/f7/LianaIndia.jpg" TargetMode="External"/><Relationship Id="rId10" Type="http://schemas.openxmlformats.org/officeDocument/2006/relationships/image" Target="../media/image9.jpeg"/><Relationship Id="rId4" Type="http://schemas.openxmlformats.org/officeDocument/2006/relationships/audio" Target="../media/audio7.wav"/><Relationship Id="rId9" Type="http://schemas.openxmlformats.org/officeDocument/2006/relationships/hyperlink" Target="//upload.wikimedia.org/wikipedia/commons/f/ff/Orchids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c/Rubber_tree_plantation.JPG" TargetMode="External"/><Relationship Id="rId13" Type="http://schemas.openxmlformats.org/officeDocument/2006/relationships/image" Target="../media/image12.jpeg"/><Relationship Id="rId18" Type="http://schemas.openxmlformats.org/officeDocument/2006/relationships/hyperlink" Target="//upload.wikimedia.org/wikipedia/commons/7/74/Coffea_canephora_berries.JPG" TargetMode="External"/><Relationship Id="rId3" Type="http://schemas.openxmlformats.org/officeDocument/2006/relationships/audio" Target="../media/audio8.wav"/><Relationship Id="rId7" Type="http://schemas.openxmlformats.org/officeDocument/2006/relationships/audio" Target="../media/audio1.wav"/><Relationship Id="rId12" Type="http://schemas.openxmlformats.org/officeDocument/2006/relationships/hyperlink" Target="//upload.wikimedia.org/wikipedia/commons/8/8d/Punta_Cana_Theobroma_cacao_tree.jpg" TargetMode="External"/><Relationship Id="rId17" Type="http://schemas.openxmlformats.org/officeDocument/2006/relationships/image" Target="../media/image14.jpeg"/><Relationship Id="rId2" Type="http://schemas.openxmlformats.org/officeDocument/2006/relationships/audio" Target="../media/audio5.wav"/><Relationship Id="rId16" Type="http://schemas.openxmlformats.org/officeDocument/2006/relationships/hyperlink" Target="//upload.wikimedia.org/wikipedia/commons/b/b8/Coffee_tre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0.wav"/><Relationship Id="rId11" Type="http://schemas.openxmlformats.org/officeDocument/2006/relationships/image" Target="../media/image11.jpeg"/><Relationship Id="rId5" Type="http://schemas.openxmlformats.org/officeDocument/2006/relationships/audio" Target="../media/audio3.wav"/><Relationship Id="rId15" Type="http://schemas.openxmlformats.org/officeDocument/2006/relationships/image" Target="../media/image13.jpeg"/><Relationship Id="rId10" Type="http://schemas.openxmlformats.org/officeDocument/2006/relationships/hyperlink" Target="//upload.wikimedia.org/wikipedia/commons/b/b3/Latex_dripping.JPG" TargetMode="External"/><Relationship Id="rId19" Type="http://schemas.openxmlformats.org/officeDocument/2006/relationships/image" Target="../media/image15.jpeg"/><Relationship Id="rId4" Type="http://schemas.openxmlformats.org/officeDocument/2006/relationships/audio" Target="../media/audio9.wav"/><Relationship Id="rId9" Type="http://schemas.openxmlformats.org/officeDocument/2006/relationships/image" Target="../media/image10.jpeg"/><Relationship Id="rId14" Type="http://schemas.openxmlformats.org/officeDocument/2006/relationships/hyperlink" Target="//upload.wikimedia.org/wikipedia/commons/a/ac/Ebony_elefant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e/Vanilla_plantation_in_wood_dsc00190.jpg" TargetMode="External"/><Relationship Id="rId13" Type="http://schemas.openxmlformats.org/officeDocument/2006/relationships/image" Target="../media/image18.jpeg"/><Relationship Id="rId18" Type="http://schemas.openxmlformats.org/officeDocument/2006/relationships/hyperlink" Target="//upload.wikimedia.org/wikipedia/commons/6/65/Pfeffer-Gew%C3%BCrz.jpg" TargetMode="External"/><Relationship Id="rId3" Type="http://schemas.openxmlformats.org/officeDocument/2006/relationships/audio" Target="../media/audio2.wav"/><Relationship Id="rId7" Type="http://schemas.openxmlformats.org/officeDocument/2006/relationships/audio" Target="../media/audio7.wav"/><Relationship Id="rId12" Type="http://schemas.openxmlformats.org/officeDocument/2006/relationships/hyperlink" Target="//upload.wikimedia.org/wikipedia/commons/3/3b/Muscade.jpg" TargetMode="External"/><Relationship Id="rId17" Type="http://schemas.openxmlformats.org/officeDocument/2006/relationships/image" Target="../media/image20.jpeg"/><Relationship Id="rId2" Type="http://schemas.openxmlformats.org/officeDocument/2006/relationships/audio" Target="../media/audio3.wav"/><Relationship Id="rId16" Type="http://schemas.openxmlformats.org/officeDocument/2006/relationships/hyperlink" Target="//upload.wikimedia.org/wikipedia/commons/f/f9/Starr_021122-0033_Piper_methysticu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11" Type="http://schemas.openxmlformats.org/officeDocument/2006/relationships/image" Target="../media/image17.jpeg"/><Relationship Id="rId5" Type="http://schemas.openxmlformats.org/officeDocument/2006/relationships/audio" Target="../media/audio9.wav"/><Relationship Id="rId15" Type="http://schemas.openxmlformats.org/officeDocument/2006/relationships/image" Target="../media/image19.jpeg"/><Relationship Id="rId10" Type="http://schemas.openxmlformats.org/officeDocument/2006/relationships/hyperlink" Target="//upload.wikimedia.org/wikipedia/commons/c/cb/Vanilla_fragrans_4.jpg" TargetMode="External"/><Relationship Id="rId19" Type="http://schemas.openxmlformats.org/officeDocument/2006/relationships/image" Target="../media/image21.jpeg"/><Relationship Id="rId4" Type="http://schemas.openxmlformats.org/officeDocument/2006/relationships/audio" Target="../media/audio10.wav"/><Relationship Id="rId9" Type="http://schemas.openxmlformats.org/officeDocument/2006/relationships/image" Target="../media/image16.jpeg"/><Relationship Id="rId14" Type="http://schemas.openxmlformats.org/officeDocument/2006/relationships/hyperlink" Target="//upload.wikimedia.org/wikipedia/commons/4/4b/ClovesDried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3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7/Golden_Poison_dart_frog_Phyllobates_terribilis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0/0a/Tarantula_IMG_9229g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audio" Target="../media/audio7.wav"/><Relationship Id="rId7" Type="http://schemas.openxmlformats.org/officeDocument/2006/relationships/hyperlink" Target="//upload.wikimedia.org/wikipedia/commons/7/78/Pongo_pygmaeus_(orangutang).jpg" TargetMode="External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a/a0/Susa_group,_mountain_gorilla.jpg" TargetMode="External"/><Relationship Id="rId10" Type="http://schemas.openxmlformats.org/officeDocument/2006/relationships/image" Target="../media/image26.jpeg"/><Relationship Id="rId4" Type="http://schemas.openxmlformats.org/officeDocument/2006/relationships/audio" Target="../media/audio12.wav"/><Relationship Id="rId9" Type="http://schemas.openxmlformats.org/officeDocument/2006/relationships/hyperlink" Target="//upload.wikimedia.org/wikipedia/commons/0/03/Alouatta_seniculus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c/Panthera_onca_at_the_Toronto_Zoo_2.jpg" TargetMode="External"/><Relationship Id="rId13" Type="http://schemas.openxmlformats.org/officeDocument/2006/relationships/image" Target="../media/image30.gif"/><Relationship Id="rId3" Type="http://schemas.openxmlformats.org/officeDocument/2006/relationships/audio" Target="../media/audio6.wav"/><Relationship Id="rId7" Type="http://schemas.openxmlformats.org/officeDocument/2006/relationships/image" Target="../media/image27.jpeg"/><Relationship Id="rId12" Type="http://schemas.openxmlformats.org/officeDocument/2006/relationships/hyperlink" Target="//upload.wikimedia.org/wikipedia/commons/b/b8/Panthera_onca_jaw.gif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b/b2/Borneo_clouded_leopard.jpg" TargetMode="External"/><Relationship Id="rId11" Type="http://schemas.openxmlformats.org/officeDocument/2006/relationships/image" Target="../media/image29.jpeg"/><Relationship Id="rId5" Type="http://schemas.openxmlformats.org/officeDocument/2006/relationships/audio" Target="../media/audio4.wav"/><Relationship Id="rId10" Type="http://schemas.openxmlformats.org/officeDocument/2006/relationships/hyperlink" Target="//upload.wikimedia.org/wikipedia/commons/4/4f/Eunectes_murinus.jpg" TargetMode="External"/><Relationship Id="rId4" Type="http://schemas.openxmlformats.org/officeDocument/2006/relationships/audio" Target="../media/audio2.wav"/><Relationship Id="rId9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5/Toucan.jpg" TargetMode="External"/><Relationship Id="rId13" Type="http://schemas.openxmlformats.org/officeDocument/2006/relationships/image" Target="../media/image34.jpeg"/><Relationship Id="rId3" Type="http://schemas.openxmlformats.org/officeDocument/2006/relationships/audio" Target="../media/audio7.wav"/><Relationship Id="rId7" Type="http://schemas.openxmlformats.org/officeDocument/2006/relationships/image" Target="../media/image31.jpeg"/><Relationship Id="rId12" Type="http://schemas.openxmlformats.org/officeDocument/2006/relationships/hyperlink" Target="//upload.wikimedia.org/wikipedia/commons/1/1e/Plumedbasiliskcele4_edi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c/Ara_ararauna_Luc_Viatour.jpg" TargetMode="External"/><Relationship Id="rId11" Type="http://schemas.openxmlformats.org/officeDocument/2006/relationships/image" Target="../media/image33.jpeg"/><Relationship Id="rId5" Type="http://schemas.openxmlformats.org/officeDocument/2006/relationships/audio" Target="../media/audio8.wav"/><Relationship Id="rId10" Type="http://schemas.openxmlformats.org/officeDocument/2006/relationships/hyperlink" Target="//upload.wikimedia.org/wikipedia/commons/0/00/Tap%C3%ADr_6.jpg" TargetMode="External"/><Relationship Id="rId4" Type="http://schemas.openxmlformats.org/officeDocument/2006/relationships/audio" Target="../media/audio5.wav"/><Relationship Id="rId9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audio" Target="../media/audio12.wav"/><Relationship Id="rId7" Type="http://schemas.openxmlformats.org/officeDocument/2006/relationships/hyperlink" Target="//upload.wikimedia.org/wikipedia/commons/5/5a/Kaiapos.jpeg" TargetMode="External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hyperlink" Target="//upload.wikimedia.org/wikipedia/commons/7/7b/DR_Congo_pygmy_family.jpg" TargetMode="External"/><Relationship Id="rId10" Type="http://schemas.openxmlformats.org/officeDocument/2006/relationships/image" Target="../media/image37.jpeg"/><Relationship Id="rId4" Type="http://schemas.openxmlformats.org/officeDocument/2006/relationships/audio" Target="../media/audio8.wav"/><Relationship Id="rId9" Type="http://schemas.openxmlformats.org/officeDocument/2006/relationships/hyperlink" Target="//upload.wikimedia.org/wikipedia/commons/6/63/US_Navy_060219-N-5067K-109_A_CH-46E_Sea_Knight_from_the_Flying_Tigers_of_Marine_Medium_Helicopter_Squadron_262_(HMM-262)_makes_an_aerial_assessment_of_the_deadly_Feb._17_landslide_during_over-flight_of_the_area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d/Bristol.zoo.western.lowland.gorilla.arp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5/Man_of_the_woods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9/Latex-production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b/Green-anaconda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4/Theraphosa_blondi_1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f/Orchids.JPG/798px-Orchids.JPG" TargetMode="External"/><Relationship Id="rId13" Type="http://schemas.openxmlformats.org/officeDocument/2006/relationships/hyperlink" Target="http://upload.wikimedia.org/wikipedia/commons/thumb/b/b8/Coffee_trees.jpg/597px-Coffee_trees.jpg" TargetMode="External"/><Relationship Id="rId3" Type="http://schemas.openxmlformats.org/officeDocument/2006/relationships/hyperlink" Target="http://upload.wikimedia.org/wikipedia/commons/thumb/6/6f/P_Alom_D9903.jpg/644px-P_Alom_D9903.jpg" TargetMode="External"/><Relationship Id="rId7" Type="http://schemas.openxmlformats.org/officeDocument/2006/relationships/hyperlink" Target="http://upload.wikimedia.org/wikipedia/commons/thumb/a/a4/DirkvdM_red_flat_epiphyte.jpg/450px-DirkvdM_red_flat_epiphyte.jpg" TargetMode="External"/><Relationship Id="rId12" Type="http://schemas.openxmlformats.org/officeDocument/2006/relationships/hyperlink" Target="http://upload.wikimedia.org/wikipedia/commons/a/ac/Ebony_elefant.JPG" TargetMode="External"/><Relationship Id="rId2" Type="http://schemas.openxmlformats.org/officeDocument/2006/relationships/hyperlink" Target="http://upload.wikimedia.org/wikipedia/commons/thumb/9/99/Tropicke_lesy_sveta.png/800px-Tropicke_lesy_sveta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f/f7/LianaIndia.jpg" TargetMode="External"/><Relationship Id="rId11" Type="http://schemas.openxmlformats.org/officeDocument/2006/relationships/hyperlink" Target="http://upload.wikimedia.org/wikipedia/commons/thumb/8/8d/Punta_Cana_Theobroma_cacao_tree.jpg/800px-Punta_Cana_Theobroma_cacao_tree.jpg" TargetMode="External"/><Relationship Id="rId5" Type="http://schemas.openxmlformats.org/officeDocument/2006/relationships/hyperlink" Target="http://upload.wikimedia.org/wikipedia/commons/thumb/e/e8/Aquarium_Crypts.jpg/800px-Aquarium_Crypts.jpg" TargetMode="External"/><Relationship Id="rId10" Type="http://schemas.openxmlformats.org/officeDocument/2006/relationships/hyperlink" Target="http://upload.wikimedia.org/wikipedia/commons/thumb/b/b3/Latex_dripping.JPG/450px-Latex_dripping.JPG" TargetMode="External"/><Relationship Id="rId4" Type="http://schemas.openxmlformats.org/officeDocument/2006/relationships/hyperlink" Target="http://upload.wikimedia.org/wikipedia/commons/thumb/7/71/AnthuriumAndraenum2.jpg/800px-AnthuriumAndraenum2.jpg" TargetMode="External"/><Relationship Id="rId9" Type="http://schemas.openxmlformats.org/officeDocument/2006/relationships/hyperlink" Target="http://upload.wikimedia.org/wikipedia/commons/thumb/2/2c/Rubber_tree_plantation.JPG/450px-Rubber_tree_plantation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5/Pfeffer-Gew%C3%BCrz.jpg/800px-Pfeffer-Gew%C3%BCrz.jpg" TargetMode="External"/><Relationship Id="rId3" Type="http://schemas.openxmlformats.org/officeDocument/2006/relationships/hyperlink" Target="http://upload.wikimedia.org/wikipedia/commons/thumb/2/2e/Vanilla_plantation_in_wood_dsc00190.jpg/400px-Vanilla_plantation_in_wood_dsc00190.jpg" TargetMode="External"/><Relationship Id="rId7" Type="http://schemas.openxmlformats.org/officeDocument/2006/relationships/hyperlink" Target="http://upload.wikimedia.org/wikipedia/commons/thumb/f/f9/Starr_021122-0033_Piper_methysticum.jpg/800px-Starr_021122-0033_Piper_methysticum.jpg" TargetMode="External"/><Relationship Id="rId2" Type="http://schemas.openxmlformats.org/officeDocument/2006/relationships/hyperlink" Target="http://upload.wikimedia.org/wikipedia/commons/thumb/7/74/Coffea_canephora_berries.JPG/800px-Coffea_canephora_berries.JPGplod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4/4b/ClovesDried.jpg/800px-ClovesDried.jpg" TargetMode="External"/><Relationship Id="rId11" Type="http://schemas.openxmlformats.org/officeDocument/2006/relationships/hyperlink" Target="http://upload.wikimedia.org/wikipedia/commons/thumb/a/a0/Susa_group,_mountain_gorilla.jpg/570px-Susa_group,_mountain_gorilla.jpg" TargetMode="External"/><Relationship Id="rId5" Type="http://schemas.openxmlformats.org/officeDocument/2006/relationships/hyperlink" Target="http://upload.wikimedia.org/wikipedia/commons/3/3b/Muscade.jpg" TargetMode="External"/><Relationship Id="rId10" Type="http://schemas.openxmlformats.org/officeDocument/2006/relationships/hyperlink" Target="http://upload.wikimedia.org/wikipedia/commons/thumb/7/77/Golden_Poison_dart_frog_Phyllobates_terribilis.jpg/800px-Golden_Poison_dart_frog_Phyllobates_terribilis.jpg" TargetMode="External"/><Relationship Id="rId4" Type="http://schemas.openxmlformats.org/officeDocument/2006/relationships/hyperlink" Target="http://upload.wikimedia.org/wikipedia/commons/thumb/c/cb/Vanilla_fragrans_4.jpg/799px-Vanilla_fragrans_4.jpg" TargetMode="External"/><Relationship Id="rId9" Type="http://schemas.openxmlformats.org/officeDocument/2006/relationships/hyperlink" Target="http://upload.wikimedia.org/wikipedia/commons/thumb/0/0a/Tarantula_IMG_9229g.JPG/617px-Tarantula_IMG_9229g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2/Borneo_clouded_leopard.jpg/800px-Borneo_clouded_leopard.jpg" TargetMode="External"/><Relationship Id="rId13" Type="http://schemas.openxmlformats.org/officeDocument/2006/relationships/hyperlink" Target="http://upload.wikimedia.org/wikipedia/commons/thumb/e/ec/Ara_ararauna_Luc_Viatour.jpg/777px-Ara_ararauna_Luc_Viatour.jpg" TargetMode="External"/><Relationship Id="rId3" Type="http://schemas.openxmlformats.org/officeDocument/2006/relationships/hyperlink" Target="http://upload.wikimedia.org/wikipedia/commons/thumb/0/00/Tap%C3%ADr_6.jpg/772px-Tap%C3%ADr_6.jpg" TargetMode="External"/><Relationship Id="rId7" Type="http://schemas.openxmlformats.org/officeDocument/2006/relationships/hyperlink" Target="http://upload.wikimedia.org/wikipedia/commons/0/03/Alouatta_seniculus.jpgv&#345;e&#353;&#357;an" TargetMode="External"/><Relationship Id="rId12" Type="http://schemas.openxmlformats.org/officeDocument/2006/relationships/hyperlink" Target="http://upload.wikimedia.org/wikipedia/commons/thumb/1/1e/Plumedbasiliskcele4_edit.jpg/800px-Plumedbasiliskcele4_edit.jpg" TargetMode="External"/><Relationship Id="rId2" Type="http://schemas.openxmlformats.org/officeDocument/2006/relationships/hyperlink" Target="http://upload.wikimedia.org/wikipedia/commons/7/75/Touc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7/78/Pongo_pygmaeus_(orangutang).jpg/385px-Pongo_pygmaeus_(orangutang).jpg" TargetMode="External"/><Relationship Id="rId11" Type="http://schemas.openxmlformats.org/officeDocument/2006/relationships/hyperlink" Target="http://upload.wikimedia.org/wikipedia/commons/4/4f/Eunectes_murinus.jpg" TargetMode="External"/><Relationship Id="rId5" Type="http://schemas.openxmlformats.org/officeDocument/2006/relationships/hyperlink" Target="http://upload.wikimedia.org/wikipedia/commons/7/7b/DR_Congo_pygmy_family.jpg" TargetMode="External"/><Relationship Id="rId10" Type="http://schemas.openxmlformats.org/officeDocument/2006/relationships/hyperlink" Target="http://upload.wikimedia.org/wikipedia/commons/b/b8/Panthera_onca_jaw.gif" TargetMode="External"/><Relationship Id="rId4" Type="http://schemas.openxmlformats.org/officeDocument/2006/relationships/hyperlink" Target="http://upload.wikimedia.org/wikipedia/commons/thumb/e/ec/Ara_ararauna_Luc_Viatour.jpg/777px-Ara_ararauna_Luc_Viatour.jpgara" TargetMode="External"/><Relationship Id="rId9" Type="http://schemas.openxmlformats.org/officeDocument/2006/relationships/hyperlink" Target="http://upload.wikimedia.org/wikipedia/commons/thumb/0/0c/Panthera_onca_at_the_Toronto_Zoo_2.jpg/800px-Panthera_onca_at_the_Toronto_Zoo_2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b/Green-anaconda.jpg/669px-Green-anaconda.jpg" TargetMode="External"/><Relationship Id="rId2" Type="http://schemas.openxmlformats.org/officeDocument/2006/relationships/hyperlink" Target="http://upload.wikimedia.org/wikipedia/commons/thumb/5/5a/Kaiapos.jpeg/800px-Kaiapos.jpe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0/04/Theraphosa_blondi_1.jpg/800px-Theraphosa_blondi_1.jpg" TargetMode="External"/><Relationship Id="rId4" Type="http://schemas.openxmlformats.org/officeDocument/2006/relationships/hyperlink" Target="http://upload.wikimedia.org/wikipedia/commons/thumb/e/e9/Latex-production.jpg/450px-Latex-production.jpgkau&#269;ukovn&#237;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VY_32_INOVACE_06_Z67_19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5586756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26.1.2014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Tropický deštný les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2428"/>
            <a:ext cx="608488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52736"/>
            <a:ext cx="9144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 (Tropický deštný les)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13 -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r>
              <a:rPr lang="cs-CZ" dirty="0" smtClean="0">
                <a:latin typeface="Bookman Old Style" pitchFamily="18" charset="0"/>
              </a:rPr>
              <a:t>Str.14 až 17 -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Str.18 – kvízová otázka. Jedna nesprávná odpověď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světelným efektem. Při kliknutí na dvě správné odpovědi se zvýrazní 	 pole a objeví se fotka se světelným i zvukovým efektem. </a:t>
            </a:r>
          </a:p>
          <a:p>
            <a:r>
              <a:rPr lang="cs-CZ" dirty="0" smtClean="0">
                <a:latin typeface="Bookman Old Style" pitchFamily="18" charset="0"/>
              </a:rPr>
              <a:t>Str.19 až 20 - kvízové otázky z učiva. Dvě nesprávné odpovědi se po kliknutí 	         ztratí se světelným efektem. Při kliknutí na správnou odpověď se</a:t>
            </a:r>
          </a:p>
          <a:p>
            <a:r>
              <a:rPr lang="cs-CZ" dirty="0" smtClean="0">
                <a:latin typeface="Bookman Old Style" pitchFamily="18" charset="0"/>
              </a:rPr>
              <a:t>	         změní barva pole a ozve se zvukový efekt.</a:t>
            </a:r>
          </a:p>
          <a:p>
            <a:r>
              <a:rPr lang="cs-CZ" dirty="0" smtClean="0">
                <a:latin typeface="Bookman Old Style" pitchFamily="18" charset="0"/>
              </a:rPr>
              <a:t>Str.21 - výpisky</a:t>
            </a:r>
          </a:p>
          <a:p>
            <a:r>
              <a:rPr lang="cs-CZ" dirty="0" smtClean="0">
                <a:latin typeface="Bookman Old Style" pitchFamily="18" charset="0"/>
              </a:rPr>
              <a:t>Str.22 - pracovní list. Žáci odpoví na otázky z učiva.</a:t>
            </a:r>
          </a:p>
          <a:p>
            <a:r>
              <a:rPr lang="cs-CZ" dirty="0" smtClean="0">
                <a:latin typeface="Bookman Old Style" pitchFamily="18" charset="0"/>
              </a:rPr>
              <a:t>Str.23 – pracovní list (řešení).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64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755576" y="3789040"/>
            <a:ext cx="7560840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Tropický deštný les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File:Tropicke lesy sveta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429000"/>
            <a:ext cx="8784976" cy="32362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60391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Nachází se v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rovníkovém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podnebném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pásu </a:t>
            </a:r>
            <a:r>
              <a:rPr lang="cs-CZ" sz="2400" dirty="0" smtClean="0">
                <a:latin typeface="Bookman Old Style" pitchFamily="18" charset="0"/>
              </a:rPr>
              <a:t>(okolí rovníku) a </a:t>
            </a:r>
          </a:p>
          <a:p>
            <a:r>
              <a:rPr lang="cs-CZ" sz="2400" dirty="0" smtClean="0">
                <a:latin typeface="Bookman Old Style" pitchFamily="18" charset="0"/>
              </a:rPr>
              <a:t>můžeme je taky najít i v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tropickém a subtropickém pásu, </a:t>
            </a:r>
          </a:p>
          <a:p>
            <a:r>
              <a:rPr lang="cs-CZ" sz="2400" dirty="0" smtClean="0">
                <a:latin typeface="Bookman Old Style" pitchFamily="18" charset="0"/>
              </a:rPr>
              <a:t>hlavně na pobřeží nebo na svazích hor (na návětrné straně).</a:t>
            </a:r>
          </a:p>
          <a:p>
            <a:r>
              <a:rPr lang="cs-CZ" sz="2400" dirty="0" smtClean="0">
                <a:latin typeface="Bookman Old Style" pitchFamily="18" charset="0"/>
              </a:rPr>
              <a:t>Podmínkou je, aby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podnebí</a:t>
            </a:r>
            <a:r>
              <a:rPr lang="cs-CZ" sz="2400" dirty="0" smtClean="0">
                <a:latin typeface="Bookman Old Style" pitchFamily="18" charset="0"/>
              </a:rPr>
              <a:t> bylo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vlhké po celý rok </a:t>
            </a:r>
            <a:r>
              <a:rPr lang="cs-CZ" sz="2400" dirty="0" smtClean="0">
                <a:latin typeface="Bookman Old Style" pitchFamily="18" charset="0"/>
              </a:rPr>
              <a:t>(nad 2000</a:t>
            </a:r>
          </a:p>
          <a:p>
            <a:r>
              <a:rPr lang="cs-CZ" sz="2400" dirty="0" smtClean="0">
                <a:latin typeface="Bookman Old Style" pitchFamily="18" charset="0"/>
              </a:rPr>
              <a:t>mm srážek za rok).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Prší každý den </a:t>
            </a:r>
            <a:r>
              <a:rPr lang="cs-CZ" sz="2400" dirty="0" smtClean="0">
                <a:latin typeface="Bookman Old Style" pitchFamily="18" charset="0"/>
              </a:rPr>
              <a:t>a teploty dosahují okolo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25°C</a:t>
            </a:r>
            <a:r>
              <a:rPr lang="cs-CZ" sz="2400" dirty="0" smtClean="0">
                <a:latin typeface="Bookman Old Style" pitchFamily="18" charset="0"/>
              </a:rPr>
              <a:t>. To znamená, že je jen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jedno roční období</a:t>
            </a:r>
            <a:r>
              <a:rPr lang="cs-CZ" sz="2400" dirty="0" smtClean="0">
                <a:latin typeface="Bookman Old Style" pitchFamily="18" charset="0"/>
              </a:rPr>
              <a:t>. Najdeme </a:t>
            </a:r>
          </a:p>
          <a:p>
            <a:r>
              <a:rPr lang="cs-CZ" sz="2400" dirty="0" smtClean="0">
                <a:latin typeface="Bookman Old Style" pitchFamily="18" charset="0"/>
              </a:rPr>
              <a:t>tady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2/3</a:t>
            </a:r>
            <a:r>
              <a:rPr lang="cs-CZ" sz="2400" dirty="0" smtClean="0">
                <a:latin typeface="Bookman Old Style" pitchFamily="18" charset="0"/>
              </a:rPr>
              <a:t> veškerého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rostlinstva a živočišstva souše</a:t>
            </a:r>
            <a:r>
              <a:rPr lang="cs-CZ" sz="2400" dirty="0" smtClean="0">
                <a:latin typeface="Bookman Old Style" pitchFamily="18" charset="0"/>
              </a:rPr>
              <a:t>. Pro život </a:t>
            </a:r>
          </a:p>
          <a:p>
            <a:r>
              <a:rPr lang="cs-CZ" sz="2400" dirty="0" smtClean="0">
                <a:latin typeface="Bookman Old Style" pitchFamily="18" charset="0"/>
              </a:rPr>
              <a:t>člověka jsou podmínky velice těžké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. Plocha </a:t>
            </a:r>
            <a:r>
              <a:rPr lang="cs-CZ" sz="2400" dirty="0" smtClean="0">
                <a:latin typeface="Bookman Old Style" pitchFamily="18" charset="0"/>
              </a:rPr>
              <a:t>tropického </a:t>
            </a:r>
          </a:p>
          <a:p>
            <a:r>
              <a:rPr lang="cs-CZ" sz="2400" dirty="0" smtClean="0">
                <a:latin typeface="Bookman Old Style" pitchFamily="18" charset="0"/>
              </a:rPr>
              <a:t>deštného lesa se v současnosti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zmenšuje</a:t>
            </a:r>
            <a:r>
              <a:rPr lang="cs-CZ" sz="2400" dirty="0" smtClean="0">
                <a:latin typeface="Bookman Old Style" pitchFamily="18" charset="0"/>
              </a:rPr>
              <a:t> (kácení, osídlování).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8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49170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Tropický deštný les tvoří husté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porosty stromů </a:t>
            </a:r>
            <a:r>
              <a:rPr lang="cs-CZ" sz="2400" dirty="0" smtClean="0">
                <a:latin typeface="Bookman Old Style" pitchFamily="18" charset="0"/>
              </a:rPr>
              <a:t>vysokých</a:t>
            </a:r>
          </a:p>
          <a:p>
            <a:r>
              <a:rPr lang="cs-CZ" sz="2400" dirty="0" smtClean="0">
                <a:latin typeface="Bookman Old Style" pitchFamily="18" charset="0"/>
              </a:rPr>
              <a:t>jako mrakodrapy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(až 70 m). Spodní patro </a:t>
            </a:r>
            <a:r>
              <a:rPr lang="cs-CZ" sz="2400" dirty="0" smtClean="0">
                <a:latin typeface="Bookman Old Style" pitchFamily="18" charset="0"/>
              </a:rPr>
              <a:t>lesa tvoří tzv.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bylinné patro</a:t>
            </a:r>
            <a:r>
              <a:rPr lang="cs-CZ" sz="2400" dirty="0" smtClean="0">
                <a:latin typeface="Bookman Old Style" pitchFamily="18" charset="0"/>
              </a:rPr>
              <a:t>. Protože je tam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vlhko a šero </a:t>
            </a:r>
            <a:r>
              <a:rPr lang="cs-CZ" sz="2400" dirty="0" smtClean="0">
                <a:latin typeface="Bookman Old Style" pitchFamily="18" charset="0"/>
              </a:rPr>
              <a:t>je na rostliny velmi </a:t>
            </a:r>
          </a:p>
          <a:p>
            <a:r>
              <a:rPr lang="cs-CZ" sz="2400" dirty="0" smtClean="0">
                <a:latin typeface="Bookman Old Style" pitchFamily="18" charset="0"/>
              </a:rPr>
              <a:t>chudé (pronikne do něj jen 1% světla). Tvoří ho jenom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stínomilné druhy </a:t>
            </a:r>
            <a:r>
              <a:rPr lang="cs-CZ" sz="2400" dirty="0" smtClean="0">
                <a:latin typeface="Bookman Old Style" pitchFamily="18" charset="0"/>
              </a:rPr>
              <a:t>(</a:t>
            </a:r>
            <a:r>
              <a:rPr lang="cs-CZ" sz="2400" dirty="0" err="1" smtClean="0">
                <a:latin typeface="Bookman Old Style" pitchFamily="18" charset="0"/>
              </a:rPr>
              <a:t>alokázie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toulitka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kryptokoryna</a:t>
            </a:r>
            <a:r>
              <a:rPr lang="cs-CZ" sz="2400" dirty="0" smtClean="0">
                <a:latin typeface="Bookman Old Style" pitchFamily="18" charset="0"/>
              </a:rPr>
              <a:t>…) .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Keřové patro </a:t>
            </a:r>
            <a:r>
              <a:rPr lang="cs-CZ" sz="2400" dirty="0" smtClean="0">
                <a:latin typeface="Bookman Old Style" pitchFamily="18" charset="0"/>
              </a:rPr>
              <a:t>tvoří rostliny, které se snaží růst do výšky za </a:t>
            </a:r>
          </a:p>
          <a:p>
            <a:r>
              <a:rPr lang="cs-CZ" sz="2400" dirty="0" smtClean="0">
                <a:latin typeface="Bookman Old Style" pitchFamily="18" charset="0"/>
              </a:rPr>
              <a:t>světlem. V místech, kde je z nějakého důvodu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více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světla, </a:t>
            </a:r>
            <a:r>
              <a:rPr lang="cs-CZ" sz="2400" dirty="0" smtClean="0">
                <a:latin typeface="Bookman Old Style" pitchFamily="18" charset="0"/>
              </a:rPr>
              <a:t>se </a:t>
            </a:r>
          </a:p>
          <a:p>
            <a:r>
              <a:rPr lang="cs-CZ" sz="2400" dirty="0" smtClean="0">
                <a:latin typeface="Bookman Old Style" pitchFamily="18" charset="0"/>
              </a:rPr>
              <a:t>tvoří hustý podrost zvaný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džungle.    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050" name="Picture 2" descr="File:P Alom D990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01008"/>
            <a:ext cx="288032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6519446"/>
            <a:ext cx="10599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alokázie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2052" name="Picture 4" descr="File:AnthuriumAndraenum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3501008"/>
            <a:ext cx="2880320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95936" y="6519446"/>
            <a:ext cx="9637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toulitka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2054" name="Picture 6" descr="File:Aquarium Crypt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3501008"/>
            <a:ext cx="2915816" cy="30243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04248" y="6519446"/>
            <a:ext cx="1534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kryptokoryna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61564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Nejdůležitější je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stromové patro.</a:t>
            </a:r>
          </a:p>
          <a:p>
            <a:r>
              <a:rPr lang="cs-CZ" sz="2400" dirty="0" smtClean="0">
                <a:latin typeface="Bookman Old Style" pitchFamily="18" charset="0"/>
              </a:rPr>
              <a:t>Je tam více světla a rostliny </a:t>
            </a:r>
          </a:p>
          <a:p>
            <a:r>
              <a:rPr lang="cs-CZ" sz="2400" dirty="0" smtClean="0">
                <a:latin typeface="Bookman Old Style" pitchFamily="18" charset="0"/>
              </a:rPr>
              <a:t>vyrůstají z tzv.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zahrádek</a:t>
            </a:r>
            <a:r>
              <a:rPr lang="cs-CZ" sz="2400" dirty="0" smtClean="0">
                <a:latin typeface="Bookman Old Style" pitchFamily="18" charset="0"/>
              </a:rPr>
              <a:t> (tvoří </a:t>
            </a:r>
          </a:p>
          <a:p>
            <a:r>
              <a:rPr lang="cs-CZ" sz="2400" dirty="0" smtClean="0">
                <a:latin typeface="Bookman Old Style" pitchFamily="18" charset="0"/>
              </a:rPr>
              <a:t>ho humus zachycený ve </a:t>
            </a:r>
          </a:p>
          <a:p>
            <a:r>
              <a:rPr lang="cs-CZ" sz="2400" dirty="0" smtClean="0">
                <a:latin typeface="Bookman Old Style" pitchFamily="18" charset="0"/>
              </a:rPr>
              <a:t>větvích stromů). Příklady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liány,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orchideje,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bromélie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bambusy… </a:t>
            </a:r>
            <a:r>
              <a:rPr lang="cs-CZ" sz="2400" dirty="0" smtClean="0">
                <a:latin typeface="Bookman Old Style" pitchFamily="18" charset="0"/>
              </a:rPr>
              <a:t>.   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9458" name="Picture 2" descr="File:LianaIndi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188640"/>
            <a:ext cx="3970412" cy="30243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56176" y="3212976"/>
            <a:ext cx="17315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liány ve větvích</a:t>
            </a:r>
            <a:endParaRPr lang="cs-CZ" sz="1600" dirty="0"/>
          </a:p>
        </p:txBody>
      </p:sp>
      <p:pic>
        <p:nvPicPr>
          <p:cNvPr id="19460" name="Picture 4" descr="File:DirkvdM red flat epiphyt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2348880"/>
            <a:ext cx="4608512" cy="417646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6519446"/>
            <a:ext cx="11192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bromélie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19462" name="Picture 6" descr="File:Orchid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3573016"/>
            <a:ext cx="3960440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16216" y="6519446"/>
            <a:ext cx="10534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orchidej </a:t>
            </a:r>
            <a:endParaRPr lang="cs-CZ" sz="16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0"/>
            <a:ext cx="52934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Stromy využívané lidmi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0482" name="Picture 2" descr="File:Rubber tree plantatio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717032"/>
            <a:ext cx="2843808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6519446"/>
            <a:ext cx="20970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kaučuková plantáž</a:t>
            </a:r>
            <a:endParaRPr lang="cs-CZ" sz="1600" dirty="0"/>
          </a:p>
        </p:txBody>
      </p:sp>
      <p:pic>
        <p:nvPicPr>
          <p:cNvPr id="20484" name="Picture 4" descr="File:Latex drippin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548680"/>
            <a:ext cx="2843808" cy="2808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3356992"/>
            <a:ext cx="17075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latexové mléko</a:t>
            </a:r>
            <a:endParaRPr lang="cs-CZ" sz="1600" dirty="0"/>
          </a:p>
        </p:txBody>
      </p:sp>
      <p:pic>
        <p:nvPicPr>
          <p:cNvPr id="20486" name="Picture 6" descr="File:Punta Cana Theobroma cacao tre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131840" y="548680"/>
            <a:ext cx="2880319" cy="28083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95936" y="3356992"/>
            <a:ext cx="12426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kakaovník </a:t>
            </a:r>
            <a:endParaRPr lang="cs-CZ" sz="1600" dirty="0"/>
          </a:p>
        </p:txBody>
      </p:sp>
      <p:pic>
        <p:nvPicPr>
          <p:cNvPr id="20488" name="Picture 8" descr="File:Ebony elefant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131840" y="3717032"/>
            <a:ext cx="2880320" cy="280831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707904" y="6519446"/>
            <a:ext cx="16834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figurky z ebenu</a:t>
            </a:r>
            <a:endParaRPr lang="cs-CZ" sz="1600" dirty="0"/>
          </a:p>
        </p:txBody>
      </p:sp>
      <p:pic>
        <p:nvPicPr>
          <p:cNvPr id="20490" name="Picture 10" descr="File:Coffee trees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084168" y="548680"/>
            <a:ext cx="2895035" cy="28083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948264" y="3356992"/>
            <a:ext cx="11144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kávovník </a:t>
            </a:r>
            <a:endParaRPr lang="cs-CZ" sz="1600" dirty="0"/>
          </a:p>
        </p:txBody>
      </p:sp>
      <p:pic>
        <p:nvPicPr>
          <p:cNvPr id="20492" name="Picture 12" descr="File:Coffea canephora berries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084168" y="3717032"/>
            <a:ext cx="2880320" cy="28083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660232" y="6519446"/>
            <a:ext cx="18069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plody kávovníku</a:t>
            </a: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anilla plantation in wood dsc0019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2924944"/>
            <a:ext cx="3024336" cy="3600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6519446"/>
            <a:ext cx="25426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vanilkovník plocholistý 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88640"/>
            <a:ext cx="16225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Koření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028" name="Picture 4" descr="File:Vanilla fragrans 4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188640"/>
            <a:ext cx="3384376" cy="244827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2636912"/>
            <a:ext cx="28408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sušení vanilkových tobolek</a:t>
            </a:r>
            <a:endParaRPr lang="cs-CZ" sz="1600" dirty="0"/>
          </a:p>
        </p:txBody>
      </p:sp>
      <p:pic>
        <p:nvPicPr>
          <p:cNvPr id="1030" name="Picture 6" descr="File:Muscad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35896" y="908720"/>
            <a:ext cx="2088232" cy="2520280"/>
          </a:xfrm>
          <a:prstGeom prst="rect">
            <a:avLst/>
          </a:prstGeom>
          <a:noFill/>
        </p:spPr>
      </p:pic>
      <p:pic>
        <p:nvPicPr>
          <p:cNvPr id="1032" name="Picture 8" descr="File:ClovesDried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796136" y="188640"/>
            <a:ext cx="3168352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79912" y="3429000"/>
            <a:ext cx="1863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muškátový oříšek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140968"/>
            <a:ext cx="10550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hřebíček</a:t>
            </a:r>
            <a:endParaRPr lang="cs-CZ" sz="1600" dirty="0"/>
          </a:p>
        </p:txBody>
      </p:sp>
      <p:pic>
        <p:nvPicPr>
          <p:cNvPr id="1034" name="Picture 10" descr="File:Starr 021122-0033 Piper methysticum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347864" y="3789040"/>
            <a:ext cx="2952328" cy="273630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491880" y="6519446"/>
            <a:ext cx="26404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Kava</a:t>
            </a:r>
            <a:r>
              <a:rPr lang="cs-CZ" sz="1600" dirty="0" smtClean="0"/>
              <a:t> (pepřovník opojný)</a:t>
            </a:r>
            <a:endParaRPr lang="cs-CZ" sz="1600" dirty="0"/>
          </a:p>
        </p:txBody>
      </p:sp>
      <p:pic>
        <p:nvPicPr>
          <p:cNvPr id="1036" name="Picture 12" descr="File:Pfeffer-Gewürz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372200" y="3501008"/>
            <a:ext cx="2592288" cy="302433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56176" y="6519446"/>
            <a:ext cx="2940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plody pepřovníku černého</a:t>
            </a:r>
            <a:endParaRPr lang="cs-CZ" sz="1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4810932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Také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živočichové</a:t>
            </a:r>
            <a:r>
              <a:rPr lang="cs-CZ" sz="2400" dirty="0" smtClean="0">
                <a:latin typeface="Bookman Old Style" pitchFamily="18" charset="0"/>
              </a:rPr>
              <a:t> žijí spíše ve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vyšších patrech lesa</a:t>
            </a:r>
            <a:r>
              <a:rPr lang="cs-CZ" sz="2400" dirty="0" smtClean="0">
                <a:latin typeface="Bookman Old Style" pitchFamily="18" charset="0"/>
              </a:rPr>
              <a:t>, kde </a:t>
            </a:r>
          </a:p>
          <a:p>
            <a:r>
              <a:rPr lang="cs-CZ" sz="2400" dirty="0" smtClean="0">
                <a:latin typeface="Bookman Old Style" pitchFamily="18" charset="0"/>
              </a:rPr>
              <a:t>nacházejí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dostatek potravy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slunečního svitu</a:t>
            </a:r>
            <a:r>
              <a:rPr lang="cs-CZ" sz="2400" dirty="0" smtClean="0">
                <a:latin typeface="Bookman Old Style" pitchFamily="18" charset="0"/>
              </a:rPr>
              <a:t>. V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nižších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patrech </a:t>
            </a:r>
            <a:r>
              <a:rPr lang="cs-CZ" sz="2400" dirty="0" smtClean="0">
                <a:latin typeface="Bookman Old Style" pitchFamily="18" charset="0"/>
              </a:rPr>
              <a:t>se živočichové</a:t>
            </a:r>
          </a:p>
          <a:p>
            <a:r>
              <a:rPr lang="cs-CZ" sz="2400" dirty="0" smtClean="0">
                <a:latin typeface="Bookman Old Style" pitchFamily="18" charset="0"/>
              </a:rPr>
              <a:t>přizpůsobili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životu v šeru. </a:t>
            </a:r>
          </a:p>
          <a:p>
            <a:r>
              <a:rPr lang="cs-CZ" sz="2400" dirty="0" smtClean="0">
                <a:latin typeface="Bookman Old Style" pitchFamily="18" charset="0"/>
              </a:rPr>
              <a:t>Místo zraku k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orientaci</a:t>
            </a:r>
            <a:r>
              <a:rPr lang="cs-CZ" sz="2400" dirty="0" smtClean="0">
                <a:latin typeface="Bookman Old Style" pitchFamily="18" charset="0"/>
              </a:rPr>
              <a:t> více </a:t>
            </a:r>
          </a:p>
          <a:p>
            <a:r>
              <a:rPr lang="cs-CZ" sz="2400" dirty="0" smtClean="0">
                <a:latin typeface="Bookman Old Style" pitchFamily="18" charset="0"/>
              </a:rPr>
              <a:t>využívají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čich a sluch.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savci </a:t>
            </a:r>
            <a:r>
              <a:rPr lang="cs-CZ" sz="2400" dirty="0" smtClean="0">
                <a:latin typeface="Bookman Old Style" pitchFamily="18" charset="0"/>
              </a:rPr>
              <a:t>– opice, tapír, 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šelmy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jaguár, levhart…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plazi</a:t>
            </a:r>
            <a:r>
              <a:rPr lang="cs-CZ" sz="2400" dirty="0" smtClean="0">
                <a:latin typeface="Bookman Old Style" pitchFamily="18" charset="0"/>
              </a:rPr>
              <a:t> – bazilišek, hadi, leguán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obojživelníci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smtClean="0">
                <a:latin typeface="Bookman Old Style" pitchFamily="18" charset="0"/>
              </a:rPr>
              <a:t>žáby, </a:t>
            </a:r>
            <a:r>
              <a:rPr lang="cs-CZ" sz="2400" dirty="0" smtClean="0">
                <a:latin typeface="Bookman Old Style" pitchFamily="18" charset="0"/>
              </a:rPr>
              <a:t>mločíci…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ptáci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papoušci, tukani…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hmyz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mnoho druhů nebylo</a:t>
            </a:r>
          </a:p>
          <a:p>
            <a:r>
              <a:rPr lang="cs-CZ" sz="2400" dirty="0" smtClean="0">
                <a:latin typeface="Bookman Old Style" pitchFamily="18" charset="0"/>
              </a:rPr>
              <a:t>	   zatím ani objeveno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pavouci</a:t>
            </a:r>
            <a:r>
              <a:rPr lang="cs-CZ" sz="2400" dirty="0" smtClean="0">
                <a:latin typeface="Bookman Old Style" pitchFamily="18" charset="0"/>
              </a:rPr>
              <a:t> – sklípkani…</a:t>
            </a:r>
          </a:p>
          <a:p>
            <a:r>
              <a:rPr lang="cs-CZ" sz="2400" dirty="0" smtClean="0">
                <a:latin typeface="Bookman Old Style" pitchFamily="18" charset="0"/>
              </a:rPr>
              <a:t>   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026" name="Picture 2" descr="File:Tarantula IMG 9229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76672"/>
            <a:ext cx="4309671" cy="28083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68144" y="3284984"/>
            <a:ext cx="20681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sklípkan (tarantule)</a:t>
            </a:r>
            <a:endParaRPr lang="cs-CZ" sz="1600" dirty="0"/>
          </a:p>
        </p:txBody>
      </p:sp>
      <p:pic>
        <p:nvPicPr>
          <p:cNvPr id="1028" name="Picture 4" descr="File:Golden Poison dart frog Phyllobates terribil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645024"/>
            <a:ext cx="4320480" cy="28803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32040" y="6519446"/>
            <a:ext cx="34996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pralesnička</a:t>
            </a:r>
            <a:r>
              <a:rPr lang="cs-CZ" sz="1600" dirty="0" smtClean="0"/>
              <a:t> strašná – šípová žába</a:t>
            </a:r>
            <a:endParaRPr lang="cs-CZ" sz="1600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Susa group, mountain goril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88640"/>
            <a:ext cx="4176464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48859" y="3140968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gorila horská – Afrika (nejmohutnější primát)</a:t>
            </a:r>
            <a:endParaRPr lang="cs-CZ" sz="1600" dirty="0"/>
          </a:p>
        </p:txBody>
      </p:sp>
      <p:pic>
        <p:nvPicPr>
          <p:cNvPr id="23556" name="Picture 4" descr="File:Pongo pygmaeus (orangutang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4464496" cy="63367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59632" y="6519446"/>
            <a:ext cx="24737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orangutan – Indonésie </a:t>
            </a:r>
            <a:endParaRPr lang="cs-CZ" sz="1600" dirty="0"/>
          </a:p>
        </p:txBody>
      </p:sp>
      <p:pic>
        <p:nvPicPr>
          <p:cNvPr id="23558" name="Picture 6" descr="File:Alouatta seniculu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3501008"/>
            <a:ext cx="4188188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6519446"/>
            <a:ext cx="30989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vřešťan rezavý – Jižní Amerika</a:t>
            </a:r>
            <a:endParaRPr lang="cs-CZ" sz="16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Borneo clouded leopar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0480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64088" y="3140968"/>
            <a:ext cx="29017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levhart </a:t>
            </a:r>
            <a:r>
              <a:rPr lang="cs-CZ" sz="1600" dirty="0" err="1" smtClean="0"/>
              <a:t>Diardův</a:t>
            </a:r>
            <a:r>
              <a:rPr lang="cs-CZ" sz="1600" dirty="0" smtClean="0"/>
              <a:t> - </a:t>
            </a:r>
            <a:r>
              <a:rPr lang="cs-CZ" sz="1600" dirty="0" err="1" smtClean="0"/>
              <a:t>Indonézie</a:t>
            </a:r>
            <a:endParaRPr lang="cs-CZ" sz="1600" dirty="0"/>
          </a:p>
        </p:txBody>
      </p:sp>
      <p:pic>
        <p:nvPicPr>
          <p:cNvPr id="24580" name="Picture 4" descr="File:Panthera onca at the Toronto Zoo 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501008"/>
            <a:ext cx="432048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08104" y="6519446"/>
            <a:ext cx="2864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jaguár americký - Amerika</a:t>
            </a:r>
            <a:endParaRPr lang="cs-CZ" sz="1600" dirty="0"/>
          </a:p>
        </p:txBody>
      </p:sp>
      <p:pic>
        <p:nvPicPr>
          <p:cNvPr id="24582" name="Picture 6" descr="File:Eunectes murinu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188640"/>
            <a:ext cx="4392488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2852936"/>
            <a:ext cx="4230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anakonda velká – zabije i 70 kilové prase</a:t>
            </a:r>
          </a:p>
          <a:p>
            <a:r>
              <a:rPr lang="cs-CZ" sz="1600" dirty="0" smtClean="0"/>
              <a:t>          nejtěžší had světa – až 300 kg</a:t>
            </a:r>
            <a:endParaRPr lang="cs-CZ" sz="1600" dirty="0"/>
          </a:p>
        </p:txBody>
      </p:sp>
      <p:pic>
        <p:nvPicPr>
          <p:cNvPr id="24586" name="Picture 10" descr="File:Panthera onca jaw.gif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3501008"/>
            <a:ext cx="4392488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6488668"/>
            <a:ext cx="4647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skus jaguára – po hyeně druhý nejsilnější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Ara ararauna Luc Viatou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7264" cy="3024336"/>
          </a:xfrm>
          <a:prstGeom prst="rect">
            <a:avLst/>
          </a:prstGeom>
          <a:noFill/>
        </p:spPr>
      </p:pic>
      <p:pic>
        <p:nvPicPr>
          <p:cNvPr id="25604" name="Picture 4" descr="File:Touca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4392488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64088" y="3212976"/>
            <a:ext cx="30043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ara </a:t>
            </a:r>
            <a:r>
              <a:rPr lang="cs-CZ" sz="1600" dirty="0" err="1" smtClean="0"/>
              <a:t>ararauna</a:t>
            </a:r>
            <a:r>
              <a:rPr lang="cs-CZ" sz="1600" dirty="0" smtClean="0"/>
              <a:t> – Jižní Amerika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212976"/>
            <a:ext cx="21002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tukan hnědohřbetý</a:t>
            </a:r>
            <a:endParaRPr lang="cs-CZ" sz="1600" dirty="0"/>
          </a:p>
        </p:txBody>
      </p:sp>
      <p:pic>
        <p:nvPicPr>
          <p:cNvPr id="25606" name="Picture 6" descr="File:Tapír 6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3501008"/>
            <a:ext cx="4392488" cy="302433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31640" y="6519446"/>
            <a:ext cx="19511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tapír jihoamerický</a:t>
            </a:r>
            <a:endParaRPr lang="cs-CZ" sz="1600" dirty="0"/>
          </a:p>
        </p:txBody>
      </p:sp>
      <p:pic>
        <p:nvPicPr>
          <p:cNvPr id="9" name="Picture 8" descr="File:Plumedbasiliskcele4 edit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3501008"/>
            <a:ext cx="4320480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940152" y="6519446"/>
            <a:ext cx="1677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bazilišek zelený</a:t>
            </a:r>
            <a:endParaRPr lang="cs-CZ" sz="16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0"/>
            <a:ext cx="1226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LIDÉ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29453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Původní obyvatelé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(domorodci) </a:t>
            </a:r>
            <a:r>
              <a:rPr lang="cs-CZ" sz="2400" dirty="0" smtClean="0">
                <a:latin typeface="Bookman Old Style" pitchFamily="18" charset="0"/>
              </a:rPr>
              <a:t>žijí v souladu s přírodou, </a:t>
            </a:r>
          </a:p>
          <a:p>
            <a:r>
              <a:rPr lang="cs-CZ" sz="2400" dirty="0" smtClean="0">
                <a:latin typeface="Bookman Old Style" pitchFamily="18" charset="0"/>
              </a:rPr>
              <a:t>znají jedlé plody, léčivé rostliny, umí lovit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(šípový jed z žab)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latin typeface="Bookman Old Style" pitchFamily="18" charset="0"/>
              </a:rPr>
              <a:t>žít bez rozsáhlého ničení lesa.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 současnosti </a:t>
            </a:r>
            <a:r>
              <a:rPr lang="cs-CZ" sz="2400" dirty="0" smtClean="0">
                <a:latin typeface="Bookman Old Style" pitchFamily="18" charset="0"/>
              </a:rPr>
              <a:t>ovšem lidé </a:t>
            </a:r>
          </a:p>
          <a:p>
            <a:r>
              <a:rPr lang="cs-CZ" sz="2400" dirty="0" smtClean="0">
                <a:latin typeface="Bookman Old Style" pitchFamily="18" charset="0"/>
              </a:rPr>
              <a:t>přicházejí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těžit dřevo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staví silnice, železnice, města… </a:t>
            </a:r>
            <a:r>
              <a:rPr lang="cs-CZ" sz="2400" dirty="0" smtClean="0">
                <a:latin typeface="Bookman Old Style" pitchFamily="18" charset="0"/>
              </a:rPr>
              <a:t>. Mají</a:t>
            </a:r>
          </a:p>
          <a:p>
            <a:r>
              <a:rPr lang="cs-CZ" sz="2400" dirty="0" smtClean="0">
                <a:latin typeface="Bookman Old Style" pitchFamily="18" charset="0"/>
              </a:rPr>
              <a:t>asi právo modernizovat svou zemi, ale zároveň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ničí „plíce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planety“</a:t>
            </a:r>
            <a:r>
              <a:rPr lang="cs-CZ" sz="2400" dirty="0" smtClean="0">
                <a:latin typeface="Bookman Old Style" pitchFamily="18" charset="0"/>
              </a:rPr>
              <a:t>, hodně živočichů a rostlin (i dosud neznámých).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Plocha</a:t>
            </a:r>
            <a:r>
              <a:rPr lang="cs-CZ" sz="2400" dirty="0" smtClean="0">
                <a:latin typeface="Bookman Old Style" pitchFamily="18" charset="0"/>
              </a:rPr>
              <a:t> tropických deštných lesů se působením člověka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zmenšuje</a:t>
            </a:r>
            <a:r>
              <a:rPr lang="cs-CZ" sz="2400" dirty="0" smtClean="0">
                <a:latin typeface="Bookman Old Style" pitchFamily="18" charset="0"/>
              </a:rPr>
              <a:t>. Výsledkem je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eroze půdy, sesuvy půdy, povodně 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změny světového klimatu.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5122" name="Picture 2" descr="File:DR Congo pygmy family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789040"/>
            <a:ext cx="2771800" cy="2736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-180528" y="6519446"/>
            <a:ext cx="3054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Pygmejové (Kongo – Afrika)</a:t>
            </a:r>
            <a:endParaRPr lang="cs-CZ" sz="1600" dirty="0"/>
          </a:p>
        </p:txBody>
      </p:sp>
      <p:pic>
        <p:nvPicPr>
          <p:cNvPr id="5124" name="Picture 4" descr="File:Kaiapos.jpe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3789040"/>
            <a:ext cx="3096344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19872" y="6519446"/>
            <a:ext cx="18565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brazilští náčelníci</a:t>
            </a:r>
            <a:endParaRPr lang="cs-CZ" sz="1600" dirty="0"/>
          </a:p>
        </p:txBody>
      </p:sp>
      <p:pic>
        <p:nvPicPr>
          <p:cNvPr id="5126" name="Picture 6" descr="File:US Navy 060219-N-5067K-109 A CH-46E Sea Knight from the Flying Tigers of Marine Medium Helicopter Squadron 262 (HMM-262) makes an aerial assessment of the deadly Feb. 17 landslide during over-flight of the are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2160" y="3789040"/>
            <a:ext cx="3131840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516216" y="6519446"/>
            <a:ext cx="21371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sesuv půdy (Filipíny)</a:t>
            </a:r>
            <a:endParaRPr lang="cs-CZ" sz="1600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0"/>
            <a:ext cx="6317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Nejmohutnější primát Afriky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0" name="Picture 2" descr="File:Bristol.zoo.western.lowland.gorilla.ar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700808"/>
            <a:ext cx="8196064" cy="4968552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79512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ŠIMPANZ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16216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GORILA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87824" y="548680"/>
            <a:ext cx="316835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ORANGUTAN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0"/>
            <a:ext cx="6966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Nejmohutnější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lidoop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Indonésie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ŠIMPANZ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87824" y="548680"/>
            <a:ext cx="316835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ORANGUTAN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16216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GORILA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File:Man of the wood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00808"/>
            <a:ext cx="7488832" cy="49853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Latex-produc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48680"/>
            <a:ext cx="5078338" cy="612068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0"/>
            <a:ext cx="7555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Strom, ze kterého se získává latex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504" y="1268760"/>
            <a:ext cx="3672408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LATEXOVNÍK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7504" y="3140968"/>
            <a:ext cx="3672408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BANÁNOVNÍK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7504" y="5013176"/>
            <a:ext cx="3672408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KAUČUKOVNÍK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070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Nejtěžší had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026" name="Picture 2" descr="File:Green-anacond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772816"/>
            <a:ext cx="8136904" cy="4913388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79512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KOBRA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16216" y="548680"/>
            <a:ext cx="2448272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KRAJTA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31840" y="548680"/>
            <a:ext cx="2880320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ANAKONDA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Theraphosa blondi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44824"/>
            <a:ext cx="8424936" cy="48509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0"/>
            <a:ext cx="4852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pavouk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548680"/>
            <a:ext cx="2736304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SKLÍPKAN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548680"/>
            <a:ext cx="2736304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KŘIŽÁK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548680"/>
            <a:ext cx="3024336" cy="105841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TARANTULE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18" y="188640"/>
            <a:ext cx="9001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Kolik ročních období je v tropickém lese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052736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JEDNO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1052736"/>
            <a:ext cx="252028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DVĚ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16216" y="1052736"/>
            <a:ext cx="24482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TŘI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204864"/>
            <a:ext cx="9554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Ve kterém patře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tropic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. lesa roste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bromélie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03848" y="3068960"/>
            <a:ext cx="28083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STROMOVÉ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3068960"/>
            <a:ext cx="26642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KEŘOVÉ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3068960"/>
            <a:ext cx="26642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BYLINNÉ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293096"/>
            <a:ext cx="6819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Jakou barvu má ebenové dřevo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75856" y="5229200"/>
            <a:ext cx="252028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RŮŽOVOU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22920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BÍLOU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88224" y="522920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ČERNOU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204864"/>
            <a:ext cx="93245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Ve kterém patře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tropic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. lesa roste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toulitka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068960"/>
            <a:ext cx="26642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KEŘOVÉ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3068960"/>
            <a:ext cx="28083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STROMOVÉ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3068960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BYLINNÉ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60648"/>
            <a:ext cx="9549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100" b="1" dirty="0" smtClean="0">
                <a:solidFill>
                  <a:srgbClr val="FFC000"/>
                </a:solidFill>
                <a:latin typeface="Bookman Old Style" pitchFamily="18" charset="0"/>
              </a:rPr>
              <a:t>Zvíře, které má druhý nejsilnější skus světa</a:t>
            </a:r>
            <a:endParaRPr lang="cs-CZ" sz="31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1052736"/>
            <a:ext cx="26642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JAGUÁR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1052736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KUGUÁR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1052736"/>
            <a:ext cx="26642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HYENA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4365104"/>
            <a:ext cx="9082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Koření, jehož plody dozrávají v tobolkách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522920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PEPŘ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522920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VANILKA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03848" y="5229200"/>
            <a:ext cx="27363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ookman Old Style" pitchFamily="18" charset="0"/>
              </a:rPr>
              <a:t>HŘEBÍČEK</a:t>
            </a:r>
            <a:endParaRPr lang="cs-CZ" sz="32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188640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08720"/>
            <a:ext cx="9482083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Výskyt </a:t>
            </a:r>
            <a:r>
              <a:rPr lang="cs-CZ" sz="2400" dirty="0" smtClean="0">
                <a:latin typeface="Bookman Old Style" pitchFamily="18" charset="0"/>
              </a:rPr>
              <a:t>–	a, rovníkový </a:t>
            </a:r>
            <a:r>
              <a:rPr lang="cs-CZ" sz="2400" dirty="0" smtClean="0">
                <a:latin typeface="Bookman Old Style" pitchFamily="18" charset="0"/>
              </a:rPr>
              <a:t>podnebný </a:t>
            </a:r>
            <a:r>
              <a:rPr lang="cs-CZ" sz="2400" dirty="0" smtClean="0">
                <a:latin typeface="Bookman Old Style" pitchFamily="18" charset="0"/>
              </a:rPr>
              <a:t>pás (okolí rovníku)</a:t>
            </a:r>
          </a:p>
          <a:p>
            <a:r>
              <a:rPr lang="cs-CZ" sz="2400" dirty="0" smtClean="0">
                <a:latin typeface="Bookman Old Style" pitchFamily="18" charset="0"/>
              </a:rPr>
              <a:t>		b, tropický a subtropický pás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Podmínka</a:t>
            </a:r>
            <a:r>
              <a:rPr lang="cs-CZ" sz="2400" dirty="0" smtClean="0">
                <a:latin typeface="Bookman Old Style" pitchFamily="18" charset="0"/>
              </a:rPr>
              <a:t> – srážky (nad 2000 mm za rok), prší každý den</a:t>
            </a:r>
          </a:p>
          <a:p>
            <a:r>
              <a:rPr lang="cs-CZ" sz="2400" dirty="0" smtClean="0">
                <a:latin typeface="Bookman Old Style" pitchFamily="18" charset="0"/>
              </a:rPr>
              <a:t>	       - jedno roční období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tři patra 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a, bylinné </a:t>
            </a:r>
            <a:r>
              <a:rPr lang="cs-CZ" sz="2400" dirty="0" smtClean="0">
                <a:latin typeface="Bookman Old Style" pitchFamily="18" charset="0"/>
              </a:rPr>
              <a:t>(vlhko a šero – </a:t>
            </a:r>
            <a:r>
              <a:rPr lang="cs-CZ" sz="2400" dirty="0" err="1" smtClean="0">
                <a:latin typeface="Bookman Old Style" pitchFamily="18" charset="0"/>
              </a:rPr>
              <a:t>toulitka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alokázie</a:t>
            </a:r>
            <a:r>
              <a:rPr lang="cs-CZ" sz="2400" dirty="0" smtClean="0">
                <a:latin typeface="Bookman Old Style" pitchFamily="18" charset="0"/>
              </a:rPr>
              <a:t>…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b, keřové </a:t>
            </a:r>
            <a:r>
              <a:rPr lang="cs-CZ" sz="2400" dirty="0" smtClean="0">
                <a:latin typeface="Bookman Old Style" pitchFamily="18" charset="0"/>
              </a:rPr>
              <a:t>(kde je světlo – džungle)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c, stromové </a:t>
            </a:r>
            <a:r>
              <a:rPr lang="cs-CZ" sz="2400" dirty="0" smtClean="0">
                <a:latin typeface="Bookman Old Style" pitchFamily="18" charset="0"/>
              </a:rPr>
              <a:t>(liány, orchideje, </a:t>
            </a:r>
            <a:r>
              <a:rPr lang="cs-CZ" sz="2400" dirty="0" err="1" smtClean="0">
                <a:latin typeface="Bookman Old Style" pitchFamily="18" charset="0"/>
              </a:rPr>
              <a:t>bromélie</a:t>
            </a:r>
            <a:r>
              <a:rPr lang="cs-CZ" sz="2400" dirty="0" smtClean="0">
                <a:latin typeface="Bookman Old Style" pitchFamily="18" charset="0"/>
              </a:rPr>
              <a:t>…)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opice, gorily, orangutani, jaguár, mravenečník…</a:t>
            </a:r>
          </a:p>
          <a:p>
            <a:r>
              <a:rPr lang="cs-CZ" sz="2400" dirty="0" smtClean="0">
                <a:latin typeface="Bookman Old Style" pitchFamily="18" charset="0"/>
              </a:rPr>
              <a:t>2/3 veškerého rostlinstva a živočišstva souše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Lidé</a:t>
            </a:r>
            <a:r>
              <a:rPr lang="cs-CZ" sz="2400" dirty="0" smtClean="0">
                <a:latin typeface="Bookman Old Style" pitchFamily="18" charset="0"/>
              </a:rPr>
              <a:t> – domorodci (šípový jed, lovci)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latin typeface="Bookman Old Style" pitchFamily="18" charset="0"/>
              </a:rPr>
              <a:t> – kácení (těžba dřeva, výstavba měst, silnic…)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Ochrana</a:t>
            </a:r>
            <a:r>
              <a:rPr lang="cs-CZ" sz="2400" dirty="0" smtClean="0">
                <a:latin typeface="Bookman Old Style" pitchFamily="18" charset="0"/>
              </a:rPr>
              <a:t> – „plíce planety“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Ekologický problém </a:t>
            </a:r>
            <a:r>
              <a:rPr lang="cs-CZ" sz="2400" dirty="0" smtClean="0">
                <a:latin typeface="Bookman Old Style" pitchFamily="18" charset="0"/>
              </a:rPr>
              <a:t>– eroze půdy, povodně, sesuvy půdy…  </a:t>
            </a:r>
          </a:p>
          <a:p>
            <a:r>
              <a:rPr lang="cs-CZ" sz="2400" dirty="0" smtClean="0">
                <a:latin typeface="Bookman Old Style" pitchFamily="18" charset="0"/>
              </a:rPr>
              <a:t>   		   	</a:t>
            </a:r>
          </a:p>
          <a:p>
            <a:r>
              <a:rPr lang="cs-CZ" sz="2400" dirty="0" smtClean="0">
                <a:latin typeface="Bookman Old Style" pitchFamily="18" charset="0"/>
              </a:rPr>
              <a:t>	     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1840" y="0"/>
            <a:ext cx="28793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476672"/>
            <a:ext cx="93965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Kolikrát za rok prší v tropickém deštném lese?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Vyjmenujte </a:t>
            </a:r>
            <a:r>
              <a:rPr lang="cs-CZ" sz="2400" dirty="0" smtClean="0">
                <a:latin typeface="Bookman Old Style" pitchFamily="18" charset="0"/>
              </a:rPr>
              <a:t>všechna </a:t>
            </a:r>
            <a:r>
              <a:rPr lang="cs-CZ" sz="2400" dirty="0" smtClean="0">
                <a:latin typeface="Bookman Old Style" pitchFamily="18" charset="0"/>
              </a:rPr>
              <a:t>patra tropického deštného lesa.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Bookman Old Style" pitchFamily="18" charset="0"/>
              </a:rPr>
              <a:t>Uveďte výšku stromů v tropickém deštném lese.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3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Bookman Old Style" pitchFamily="18" charset="0"/>
              </a:rPr>
              <a:t>Uveďte alespoň tři rostliny, rostoucí ve stromovém patře.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5"/>
            </a:pPr>
            <a:r>
              <a:rPr lang="cs-CZ" sz="2400" dirty="0" smtClean="0">
                <a:latin typeface="Bookman Old Style" pitchFamily="18" charset="0"/>
              </a:rPr>
              <a:t>Uveďte alespoň tři druhy koření z tropického lesa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tři savce tropického deštného lesa.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Které smysly využívají živočichové, žijící ve spodním patře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tropického lesa?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8"/>
            </a:pPr>
            <a:r>
              <a:rPr lang="cs-CZ" sz="2400" dirty="0" smtClean="0">
                <a:latin typeface="Bookman Old Style" pitchFamily="18" charset="0"/>
              </a:rPr>
              <a:t>Co způsobuje kácení tropického deštného lesa? 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588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(řešení)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34422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Kolikrát za rok prší v tropickém deštném lese?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(každý den)</a:t>
            </a:r>
          </a:p>
          <a:p>
            <a:pPr marL="457200" indent="-457200">
              <a:buAutoNum type="arabicPeriod" startAt="2"/>
            </a:pPr>
            <a:r>
              <a:rPr lang="cs-CZ" sz="2400" smtClean="0">
                <a:latin typeface="Bookman Old Style" pitchFamily="18" charset="0"/>
              </a:rPr>
              <a:t>Vyjmenujte </a:t>
            </a:r>
            <a:r>
              <a:rPr lang="cs-CZ" sz="2400" smtClean="0">
                <a:latin typeface="Bookman Old Style" pitchFamily="18" charset="0"/>
              </a:rPr>
              <a:t>všechna </a:t>
            </a:r>
            <a:r>
              <a:rPr lang="cs-CZ" sz="2400" dirty="0" smtClean="0">
                <a:latin typeface="Bookman Old Style" pitchFamily="18" charset="0"/>
              </a:rPr>
              <a:t>patra tropického deštného lesa.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(bylinné, keřové, stromové)</a:t>
            </a: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Bookman Old Style" pitchFamily="18" charset="0"/>
              </a:rPr>
              <a:t>Uveďte výšku stromů v tropickém deštném lese.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(až 70 m)</a:t>
            </a:r>
          </a:p>
          <a:p>
            <a:pPr marL="457200" indent="-457200">
              <a:buAutoNum type="arabicPeriod" startAt="3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Bookman Old Style" pitchFamily="18" charset="0"/>
              </a:rPr>
              <a:t>Uveďte alespoň tři rostliny, rostoucí ve stromovém patře.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bromélie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orchideje, bambusy, liány…)</a:t>
            </a:r>
          </a:p>
          <a:p>
            <a:pPr marL="457200" indent="-457200">
              <a:buAutoNum type="arabicPeriod" startAt="5"/>
            </a:pPr>
            <a:r>
              <a:rPr lang="cs-CZ" sz="2400" dirty="0" smtClean="0">
                <a:latin typeface="Bookman Old Style" pitchFamily="18" charset="0"/>
              </a:rPr>
              <a:t>Uveďte alespoň tři druhy koření z tropického lesa.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(pepř,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muškátový oříšek, vanilka, hřebíček…)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tři savce tropického deštného lesa.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(gorila, orangutan, vřešťan, tapír, jaguár, levhart…)</a:t>
            </a: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Které smysly využívají živočichové, žijící ve spodním patře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tropického lesa?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(sluch a čich)</a:t>
            </a:r>
          </a:p>
          <a:p>
            <a:pPr marL="457200" indent="-457200">
              <a:buAutoNum type="arabicPeriod" startAt="8"/>
            </a:pPr>
            <a:r>
              <a:rPr lang="cs-CZ" sz="2400" dirty="0" smtClean="0">
                <a:latin typeface="Bookman Old Style" pitchFamily="18" charset="0"/>
              </a:rPr>
              <a:t>Co způsobuje kácení tropického deštného lesa?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(eroze a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sesuvy půdy, změny klimatu, globální oteplování…)   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476672"/>
            <a:ext cx="9144000" cy="9787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http://upload.wikimedia.org/wikipedia/commons/thumb/9/99/Tropicke_lesy_sveta.png/800px-Tropicke_lesy_sveta.png</a:t>
            </a:r>
            <a:r>
              <a:rPr lang="cs-CZ" dirty="0" smtClean="0"/>
              <a:t>mapa</a:t>
            </a:r>
          </a:p>
          <a:p>
            <a:r>
              <a:rPr lang="cs-CZ" dirty="0" smtClean="0">
                <a:hlinkClick r:id="rId3"/>
              </a:rPr>
              <a:t>http://upload.wikimedia.org/wikipedia/commons/thumb/6/6f/P_Alom_D9903.jpg/644px-P_Alom_D9903.jpg</a:t>
            </a:r>
            <a:r>
              <a:rPr lang="cs-CZ" dirty="0" smtClean="0"/>
              <a:t>alokázie</a:t>
            </a:r>
          </a:p>
          <a:p>
            <a:r>
              <a:rPr lang="cs-CZ" dirty="0" smtClean="0">
                <a:hlinkClick r:id="rId4"/>
              </a:rPr>
              <a:t>http://upload.wikimedia.org/wikipedia/commons/thumb/7/71/AnthuriumAndraenum2.jpg/800px-AnthuriumAndraenum2.jpg</a:t>
            </a:r>
            <a:r>
              <a:rPr lang="cs-CZ" dirty="0" smtClean="0"/>
              <a:t>toulitka</a:t>
            </a:r>
          </a:p>
          <a:p>
            <a:r>
              <a:rPr lang="cs-CZ" dirty="0" smtClean="0">
                <a:hlinkClick r:id="rId5"/>
              </a:rPr>
              <a:t>http://upload.wikimedia.org/wikipedia/commons/thumb/e/e8/Aquarium_Crypts.jpg/800px-Aquarium_Crypts.jpg</a:t>
            </a:r>
            <a:r>
              <a:rPr lang="cs-CZ" dirty="0" smtClean="0"/>
              <a:t>kryptokoryna</a:t>
            </a:r>
          </a:p>
          <a:p>
            <a:r>
              <a:rPr lang="cs-CZ" dirty="0" smtClean="0">
                <a:hlinkClick r:id="rId6"/>
              </a:rPr>
              <a:t>http://upload.wikimedia.org/wikipedia/commons/f/f7/LianaIndia.jpg</a:t>
            </a:r>
            <a:r>
              <a:rPr lang="cs-CZ" dirty="0" smtClean="0"/>
              <a:t>liány</a:t>
            </a:r>
          </a:p>
          <a:p>
            <a:r>
              <a:rPr lang="cs-CZ" dirty="0" smtClean="0">
                <a:hlinkClick r:id="rId7"/>
              </a:rPr>
              <a:t>http://upload.wikimedia.org/wikipedia/commons/thumb/a/a4/DirkvdM_red_flat_epiphyte.jpg/450px-DirkvdM_red_flat_epiphyte.jpg</a:t>
            </a:r>
            <a:r>
              <a:rPr lang="cs-CZ" dirty="0" smtClean="0"/>
              <a:t>bromélie</a:t>
            </a:r>
          </a:p>
          <a:p>
            <a:r>
              <a:rPr lang="cs-CZ" dirty="0" smtClean="0">
                <a:hlinkClick r:id="rId8"/>
              </a:rPr>
              <a:t>http://upload.wikimedia.org/wikipedia/commons/thumb/f/ff/Orchids.JPG/798px-Orchids.JPG</a:t>
            </a:r>
            <a:r>
              <a:rPr lang="cs-CZ" dirty="0" smtClean="0"/>
              <a:t>orchidej</a:t>
            </a:r>
          </a:p>
          <a:p>
            <a:r>
              <a:rPr lang="cs-CZ" dirty="0" smtClean="0">
                <a:hlinkClick r:id="rId9"/>
              </a:rPr>
              <a:t>http://upload.wikimedia.org/wikipedia/commons/thumb/2/2c/Rubber_tree_plantation.JPG/450px-Rubber_tree_plantation.JPG</a:t>
            </a:r>
            <a:r>
              <a:rPr lang="cs-CZ" dirty="0" smtClean="0"/>
              <a:t>kaučukovník</a:t>
            </a:r>
          </a:p>
          <a:p>
            <a:r>
              <a:rPr lang="cs-CZ" dirty="0" smtClean="0">
                <a:hlinkClick r:id="rId10"/>
              </a:rPr>
              <a:t>http://upload.wikimedia.org/wikipedia/commons/thumb/b/b3/Latex_dripping.JPG/450px-Latex_dripping.JPG</a:t>
            </a:r>
            <a:r>
              <a:rPr lang="cs-CZ" dirty="0" smtClean="0"/>
              <a:t>latex</a:t>
            </a:r>
          </a:p>
          <a:p>
            <a:r>
              <a:rPr lang="cs-CZ" dirty="0" smtClean="0">
                <a:hlinkClick r:id="rId11"/>
              </a:rPr>
              <a:t>http://upload.wikimedia.org/wikipedia/commons/thumb/8/8d/Punta_Cana_Theobroma_cacao_tree.jpg/800px-Punta_Cana_Theobroma_cacao_tree.jpg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http://upload.wikimedia.org/wikipedia/commons/a/ac/Ebony_elefant.JPG</a:t>
            </a:r>
            <a:r>
              <a:rPr lang="cs-CZ" dirty="0" smtClean="0"/>
              <a:t>eben</a:t>
            </a:r>
          </a:p>
          <a:p>
            <a:r>
              <a:rPr lang="cs-CZ" dirty="0" smtClean="0">
                <a:hlinkClick r:id="rId13"/>
              </a:rPr>
              <a:t>http://upload.wikimedia.org/wikipedia/commons/thumb/b/b8/Coffee_trees.jpg/597px-Coffee_trees.jpg</a:t>
            </a:r>
            <a:r>
              <a:rPr lang="cs-CZ" dirty="0" smtClean="0"/>
              <a:t>kávovník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http://upload.wikimedia.org/wikipedia/commons/thumb/7/74/Coffea_canephora_berries.JPG/800px-Coffea_canephora_berries.JPG</a:t>
            </a:r>
            <a:r>
              <a:rPr lang="cs-CZ" dirty="0" smtClean="0"/>
              <a:t>plody</a:t>
            </a:r>
          </a:p>
          <a:p>
            <a:r>
              <a:rPr lang="cs-CZ" dirty="0" smtClean="0">
                <a:hlinkClick r:id="rId3"/>
              </a:rPr>
              <a:t>http://upload.wikimedia.org/wikipedia/commons/thumb/2/2e/Vanilla_plantation_in_wood_dsc00190.jpg/400px-Vanilla_plantation_in_wood_dsc00190.jpg</a:t>
            </a:r>
            <a:r>
              <a:rPr lang="cs-CZ" dirty="0" smtClean="0"/>
              <a:t>vanilkovník</a:t>
            </a:r>
          </a:p>
          <a:p>
            <a:r>
              <a:rPr lang="cs-CZ" dirty="0" smtClean="0">
                <a:hlinkClick r:id="rId4"/>
              </a:rPr>
              <a:t>http://upload.wikimedia.org/wikipedia/commons/thumb/c/cb/Vanilla_fragrans_4.jpg/799px-Vanilla_fragrans_4.jpg</a:t>
            </a:r>
            <a:r>
              <a:rPr lang="cs-CZ" dirty="0" smtClean="0"/>
              <a:t>tobolky</a:t>
            </a:r>
          </a:p>
          <a:p>
            <a:r>
              <a:rPr lang="cs-CZ" dirty="0" smtClean="0">
                <a:hlinkClick r:id="rId5"/>
              </a:rPr>
              <a:t>http://upload.wikimedia.org/wikipedia/commons/3/3b/Muscade.jpg</a:t>
            </a:r>
            <a:r>
              <a:rPr lang="cs-CZ" dirty="0" smtClean="0"/>
              <a:t>muškátovýoříšek</a:t>
            </a:r>
          </a:p>
          <a:p>
            <a:r>
              <a:rPr lang="cs-CZ" dirty="0" smtClean="0">
                <a:hlinkClick r:id="rId6"/>
              </a:rPr>
              <a:t>http://upload.wikimedia.org/wikipedia/commons/thumb/4/4b/ClovesDried.jpg/800px-ClovesDried.jpg</a:t>
            </a:r>
            <a:r>
              <a:rPr lang="cs-CZ" dirty="0" smtClean="0"/>
              <a:t>hřebíček</a:t>
            </a:r>
          </a:p>
          <a:p>
            <a:r>
              <a:rPr lang="cs-CZ" dirty="0" smtClean="0">
                <a:hlinkClick r:id="rId7"/>
              </a:rPr>
              <a:t>http://upload.wikimedia.org/wikipedia/commons/thumb/f/f9/Starr_021122-0033_Piper_methysticum.jpg/800px-Starr_021122-0033_Piper_methysticum.jpg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http://upload.wikimedia.org/wikipedia/commons/thumb/6/65/Pfeffer-Gew%C3%BCrz.jpg/800px-Pfeffer-Gew%C3%BCrz.jpg</a:t>
            </a:r>
            <a:r>
              <a:rPr lang="cs-CZ" dirty="0" smtClean="0"/>
              <a:t>plodypepřovníkučerného</a:t>
            </a:r>
          </a:p>
          <a:p>
            <a:r>
              <a:rPr lang="cs-CZ" dirty="0" smtClean="0">
                <a:hlinkClick r:id="rId9"/>
              </a:rPr>
              <a:t>http://upload.wikimedia.org/wikipedia/commons/thumb/0/0a/Tarantula_IMG_9229g.JPG/617px-Tarantula_IMG_9229g.JPG</a:t>
            </a:r>
            <a:r>
              <a:rPr lang="cs-CZ" dirty="0" smtClean="0"/>
              <a:t>sklípkan </a:t>
            </a:r>
            <a:r>
              <a:rPr lang="cs-CZ" dirty="0" smtClean="0">
                <a:hlinkClick r:id="rId10"/>
              </a:rPr>
              <a:t>http://upload.wikimedia.org/wikipedia/commons/thumb/7/77/Golden_Poison_dart_frog_Phyllobates_terribilis.jpg/800px-Golden_Poison_dart_frog_Phyllobates_terribilis.jpg</a:t>
            </a:r>
            <a:r>
              <a:rPr lang="cs-CZ" dirty="0" smtClean="0"/>
              <a:t>pralesnička </a:t>
            </a:r>
            <a:r>
              <a:rPr lang="cs-CZ" dirty="0" smtClean="0">
                <a:hlinkClick r:id="rId11"/>
              </a:rPr>
              <a:t>http://upload.wikimedia.org/wikipedia/commons/thumb/a/a0/Susa_group%2C_mountain_gorilla.jpg/570px-Susa_group%2C_mountain_gorilla.jpg</a:t>
            </a:r>
            <a:r>
              <a:rPr lang="cs-CZ" dirty="0" smtClean="0"/>
              <a:t>gorila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365104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http://upload.wikimedia.org/wikipedia/commons/7/75/Toucan.jpg</a:t>
            </a:r>
            <a:r>
              <a:rPr lang="cs-CZ" dirty="0" smtClean="0"/>
              <a:t>tukan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4653136"/>
            <a:ext cx="9144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http://upload.wikimedia.org/wikipedia/commons/thumb/0/00/Tap%C3%ADr_6.jpg/772px-Tap%C3%ADr_6.jpg</a:t>
            </a:r>
            <a:r>
              <a:rPr lang="cs-CZ" dirty="0" smtClean="0"/>
              <a:t>tapír</a:t>
            </a:r>
          </a:p>
          <a:p>
            <a:r>
              <a:rPr lang="cs-CZ" dirty="0" smtClean="0">
                <a:hlinkClick r:id="rId4"/>
              </a:rPr>
              <a:t>http://upload.wikimedia.org/wikipedia/commons/thumb/e/ec/Ara_ararauna_Luc_Viatour.jpg/777px-Ara_ararauna_Luc_Viatour.jpg</a:t>
            </a:r>
            <a:r>
              <a:rPr lang="cs-CZ" dirty="0" smtClean="0"/>
              <a:t>ara</a:t>
            </a:r>
          </a:p>
          <a:p>
            <a:r>
              <a:rPr lang="cs-CZ" dirty="0" smtClean="0">
                <a:hlinkClick r:id="rId5"/>
              </a:rPr>
              <a:t>http://upload.wikimedia.org/wikipedia/commons/7/7b/DR_Congo_pygmy_family.jpg</a:t>
            </a:r>
            <a:r>
              <a:rPr lang="cs-CZ" dirty="0" smtClean="0"/>
              <a:t>pygmejové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http://upload.wikimedia.org/wikipedia/commons/thumb/7/78/Pongo_pygmaeus_%28orangutang%29.jpg/385px-Pongo_pygmaeus_%28orangutang%29.jpg</a:t>
            </a:r>
            <a:r>
              <a:rPr lang="cs-CZ" dirty="0" smtClean="0"/>
              <a:t>orangutan </a:t>
            </a:r>
            <a:r>
              <a:rPr lang="cs-CZ" dirty="0" smtClean="0">
                <a:hlinkClick r:id="rId7"/>
              </a:rPr>
              <a:t>http://upload.wikimedia.org/wikipedia/commons/0/03/Alouatta_seniculus.jpg</a:t>
            </a:r>
            <a:r>
              <a:rPr lang="cs-CZ" dirty="0" smtClean="0"/>
              <a:t>  </a:t>
            </a:r>
            <a:r>
              <a:rPr lang="cs-CZ" dirty="0" smtClean="0">
                <a:hlinkClick r:id="rId8"/>
              </a:rPr>
              <a:t>http://upload.wikimedia.org/wikipedia/commons/thumb/b/b2/Borneo_clouded_leopard.jpg/800px-Borneo_clouded_leopard.jpg</a:t>
            </a:r>
            <a:r>
              <a:rPr lang="cs-CZ" dirty="0" smtClean="0"/>
              <a:t>levhart </a:t>
            </a:r>
            <a:r>
              <a:rPr lang="cs-CZ" dirty="0" smtClean="0">
                <a:hlinkClick r:id="rId9"/>
              </a:rPr>
              <a:t>http://upload.wikimedia.org/wikipedia/commons/thumb/0/0c/Panthera_onca_at_the_Toronto_Zoo_2.jpg/800px-Panthera_onca_at_the_Toronto_Zoo_2.jpg</a:t>
            </a:r>
            <a:r>
              <a:rPr lang="cs-CZ" dirty="0" smtClean="0"/>
              <a:t>jaguár </a:t>
            </a:r>
            <a:r>
              <a:rPr lang="cs-CZ" dirty="0" smtClean="0">
                <a:hlinkClick r:id="rId10"/>
              </a:rPr>
              <a:t>http://upload.wikimedia.org/wikipedia/commons/b/b8/Panthera_onca_jaw.gif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http://upload.wikimedia.org/wikipedia/commons/4/4f/Eunectes_murinus.jpg</a:t>
            </a:r>
            <a:r>
              <a:rPr lang="cs-CZ" dirty="0" smtClean="0"/>
              <a:t>anakonda </a:t>
            </a:r>
            <a:r>
              <a:rPr lang="cs-CZ" dirty="0" smtClean="0">
                <a:hlinkClick r:id="rId12"/>
              </a:rPr>
              <a:t>http://upload.wikimedia.org/wikipedia/commons/thumb/1/1e/Plumedbasiliskcele4_edit.jpg/800px-Plumedbasiliskcele4_edit.jpg</a:t>
            </a:r>
            <a:r>
              <a:rPr lang="cs-CZ" dirty="0" smtClean="0"/>
              <a:t>bazilišek </a:t>
            </a:r>
            <a:r>
              <a:rPr lang="cs-CZ" dirty="0" smtClean="0">
                <a:hlinkClick r:id="rId13"/>
              </a:rPr>
              <a:t>http://upload.wikimedia.org/wikipedia/commons/thumb/e/ec/Ara_ararauna_Luc_Viatour.jpg/777px-Ara_ararauna_Luc_Viatour.jpg</a:t>
            </a:r>
            <a:r>
              <a:rPr lang="cs-CZ" dirty="0" smtClean="0"/>
              <a:t>ara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http://upload.wikimedia.org/wikipedia/commons/thumb/5/5a/Kaiapos.jpeg/800px-Kaiapos.jpeg</a:t>
            </a:r>
            <a:r>
              <a:rPr lang="cs-CZ" dirty="0" smtClean="0"/>
              <a:t>brazilštínáčelníci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http://upload.wikimedia.org/wikipedia/commons/thumb/6/63/US_Navy_060219-N-5067K-109_A_CH-46E_Sea_Knight_from_the_Flying_Tigers_of_Marine_Medium_Helicopter_Squadron_262_%28HMM-262%29_makes_an_aerial_assessment_of_the_deadly_Feb._17_landslide_during_over-flight_of_the_area.jpg/800px-thumbnail.jpg</a:t>
            </a:r>
            <a:r>
              <a:rPr lang="cs-CZ" dirty="0" smtClean="0"/>
              <a:t>sesuvpůdy</a:t>
            </a:r>
            <a:r>
              <a:rPr lang="cs-CZ" dirty="0" smtClean="0">
                <a:solidFill>
                  <a:srgbClr val="FFC000"/>
                </a:solidFill>
              </a:rPr>
              <a:t> http://upload.wikimedia.org/wikipedia/commons/thumb/f/fd/Bristol.zoo.western.lowland.gorilla.arp.jpg/800px-Bristol.zoo.western.lowland.gorilla.arp.jpg</a:t>
            </a:r>
            <a:r>
              <a:rPr lang="cs-CZ" dirty="0" smtClean="0"/>
              <a:t>gorila</a:t>
            </a:r>
            <a:r>
              <a:rPr lang="cs-CZ" dirty="0" smtClean="0">
                <a:solidFill>
                  <a:srgbClr val="FFC000"/>
                </a:solidFill>
              </a:rPr>
              <a:t> http://upload.wikimedia.org/wikipedia/commons/thumb/7/75/Man_of_the_woods.JPG/605px-Man_of_the_woods.JPG</a:t>
            </a:r>
            <a:r>
              <a:rPr lang="cs-CZ" dirty="0" smtClean="0"/>
              <a:t>orangutan</a:t>
            </a:r>
          </a:p>
          <a:p>
            <a:r>
              <a:rPr lang="cs-CZ" dirty="0" smtClean="0">
                <a:solidFill>
                  <a:srgbClr val="FFC000"/>
                </a:solidFill>
                <a:hlinkClick r:id="rId3"/>
              </a:rPr>
              <a:t>http://upload.wikimedia.org/wikipedia/commons/thumb/b/bb/Green-anaconda.jpg/669px-Green-anaconda.jpg</a:t>
            </a:r>
            <a:r>
              <a:rPr lang="cs-CZ" dirty="0" smtClean="0"/>
              <a:t>anakonda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  <a:hlinkClick r:id="rId4"/>
              </a:rPr>
              <a:t>http://upload.wikimedia.org/wikipedia/commons/thumb/e/e9/Latex-production.jpg/450px-Latex-production.jpg</a:t>
            </a:r>
            <a:r>
              <a:rPr lang="cs-CZ" dirty="0" smtClean="0"/>
              <a:t>kaučukovník</a:t>
            </a:r>
          </a:p>
          <a:p>
            <a:r>
              <a:rPr lang="cs-CZ" dirty="0" smtClean="0">
                <a:solidFill>
                  <a:srgbClr val="FFC000"/>
                </a:solidFill>
                <a:hlinkClick r:id="rId5"/>
              </a:rPr>
              <a:t>http://upload.wikimedia.org/wikipedia/commons/thumb/0/04/Theraphosa_blondi_1.jpg/800px-Theraphosa_blondi_1.jpg</a:t>
            </a:r>
            <a:r>
              <a:rPr lang="cs-CZ" dirty="0" smtClean="0"/>
              <a:t>sklípkan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1246</TotalTime>
  <Words>835</Words>
  <Application>Microsoft Office PowerPoint</Application>
  <PresentationFormat>Předvádění na obrazovce (4:3)</PresentationFormat>
  <Paragraphs>271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127</cp:revision>
  <dcterms:created xsi:type="dcterms:W3CDTF">2014-01-20T18:53:38Z</dcterms:created>
  <dcterms:modified xsi:type="dcterms:W3CDTF">2014-08-26T11:09:29Z</dcterms:modified>
</cp:coreProperties>
</file>