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4" r:id="rId3"/>
    <p:sldId id="275" r:id="rId4"/>
    <p:sldId id="276" r:id="rId5"/>
    <p:sldId id="282" r:id="rId6"/>
    <p:sldId id="277" r:id="rId7"/>
    <p:sldId id="278" r:id="rId8"/>
    <p:sldId id="281" r:id="rId9"/>
    <p:sldId id="279" r:id="rId10"/>
    <p:sldId id="280" r:id="rId11"/>
    <p:sldId id="27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038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6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742775-1A38-49E5-AF05-7CEF270B2331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2A363F7-79BF-409D-92B5-556CFEC0FB2E}">
      <dgm:prSet phldrT="[Text]"/>
      <dgm:spPr>
        <a:solidFill>
          <a:schemeClr val="tx1">
            <a:lumMod val="50000"/>
            <a:lumOff val="50000"/>
          </a:schemeClr>
        </a:solidFill>
        <a:effectLst>
          <a:glow rad="101600">
            <a:schemeClr val="accent5">
              <a:satMod val="175000"/>
              <a:alpha val="40000"/>
            </a:schemeClr>
          </a:glo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cs-CZ" b="1" dirty="0" smtClean="0"/>
            <a:t>Hospodářský výsledek</a:t>
          </a:r>
          <a:endParaRPr lang="cs-CZ" b="1" dirty="0"/>
        </a:p>
      </dgm:t>
    </dgm:pt>
    <dgm:pt modelId="{5461F297-F3C1-4E37-BF2C-C9716AAD92CD}" type="parTrans" cxnId="{A92E6B76-3D0D-4F6A-8D75-7D88A4F1F52B}">
      <dgm:prSet/>
      <dgm:spPr/>
      <dgm:t>
        <a:bodyPr/>
        <a:lstStyle/>
        <a:p>
          <a:endParaRPr lang="cs-CZ"/>
        </a:p>
      </dgm:t>
    </dgm:pt>
    <dgm:pt modelId="{6AA49516-4599-4C54-9F5A-ED4D5C5F893C}" type="sibTrans" cxnId="{A92E6B76-3D0D-4F6A-8D75-7D88A4F1F52B}">
      <dgm:prSet/>
      <dgm:spPr/>
      <dgm:t>
        <a:bodyPr/>
        <a:lstStyle/>
        <a:p>
          <a:endParaRPr lang="cs-CZ"/>
        </a:p>
      </dgm:t>
    </dgm:pt>
    <dgm:pt modelId="{3E501410-7141-4EDB-ADAD-8E1959F12915}">
      <dgm:prSet phldrT="[Text]"/>
      <dgm:spPr>
        <a:solidFill>
          <a:schemeClr val="tx1">
            <a:lumMod val="50000"/>
            <a:lumOff val="50000"/>
          </a:schemeClr>
        </a:solidFill>
        <a:effectLst>
          <a:glow rad="228600">
            <a:schemeClr val="accent5">
              <a:satMod val="175000"/>
              <a:alpha val="40000"/>
            </a:schemeClr>
          </a:glo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cs-CZ" b="1" dirty="0" smtClean="0"/>
            <a:t>Před zdaněním = hrubý</a:t>
          </a:r>
          <a:endParaRPr lang="cs-CZ" b="1" dirty="0"/>
        </a:p>
      </dgm:t>
    </dgm:pt>
    <dgm:pt modelId="{1E053693-F0FA-4C5B-9524-444145C51552}" type="parTrans" cxnId="{5B0BE21E-CFA2-4193-8CFF-54B97ED2E8BC}">
      <dgm:prSet/>
      <dgm:spPr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cs-CZ"/>
        </a:p>
      </dgm:t>
    </dgm:pt>
    <dgm:pt modelId="{1C322F14-5D10-4CDA-83F9-AD5551267317}" type="sibTrans" cxnId="{5B0BE21E-CFA2-4193-8CFF-54B97ED2E8BC}">
      <dgm:prSet/>
      <dgm:spPr/>
      <dgm:t>
        <a:bodyPr/>
        <a:lstStyle/>
        <a:p>
          <a:endParaRPr lang="cs-CZ"/>
        </a:p>
      </dgm:t>
    </dgm:pt>
    <dgm:pt modelId="{84E0E458-1BA6-4090-ACB0-151F9DF8B30C}">
      <dgm:prSet phldrT="[Text]"/>
      <dgm:spPr>
        <a:solidFill>
          <a:schemeClr val="tx1">
            <a:lumMod val="50000"/>
            <a:lumOff val="50000"/>
          </a:schemeClr>
        </a:solidFill>
        <a:effectLst>
          <a:glow rad="228600">
            <a:schemeClr val="accent5">
              <a:satMod val="175000"/>
              <a:alpha val="40000"/>
            </a:schemeClr>
          </a:glo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cs-CZ" b="1" dirty="0" smtClean="0"/>
            <a:t>Po zdanění = čistý, tzv. disponibilní</a:t>
          </a:r>
          <a:endParaRPr lang="cs-CZ" b="1" dirty="0"/>
        </a:p>
      </dgm:t>
    </dgm:pt>
    <dgm:pt modelId="{611163C0-3B3E-416A-9F7D-CE98684035BA}" type="parTrans" cxnId="{D984F7A6-FFC8-40D4-AB8C-3F32A38618F8}">
      <dgm:prSet/>
      <dgm:spPr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endParaRPr lang="cs-CZ"/>
        </a:p>
      </dgm:t>
    </dgm:pt>
    <dgm:pt modelId="{12B696CB-745E-4AE2-98D2-C4136AE5539C}" type="sibTrans" cxnId="{D984F7A6-FFC8-40D4-AB8C-3F32A38618F8}">
      <dgm:prSet/>
      <dgm:spPr/>
      <dgm:t>
        <a:bodyPr/>
        <a:lstStyle/>
        <a:p>
          <a:endParaRPr lang="cs-CZ"/>
        </a:p>
      </dgm:t>
    </dgm:pt>
    <dgm:pt modelId="{EC9BB21A-8FC9-466F-87F4-75CA87C36BDC}" type="pres">
      <dgm:prSet presAssocID="{B8742775-1A38-49E5-AF05-7CEF270B233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4B8DBEF-D760-48CF-A2ED-FF843F6EA420}" type="pres">
      <dgm:prSet presAssocID="{32A363F7-79BF-409D-92B5-556CFEC0FB2E}" presName="hierRoot1" presStyleCnt="0">
        <dgm:presLayoutVars>
          <dgm:hierBranch val="init"/>
        </dgm:presLayoutVars>
      </dgm:prSet>
      <dgm:spPr>
        <a:scene3d>
          <a:camera prst="orthographicFront"/>
          <a:lightRig rig="threePt" dir="t"/>
        </a:scene3d>
        <a:sp3d>
          <a:bevelT/>
        </a:sp3d>
      </dgm:spPr>
    </dgm:pt>
    <dgm:pt modelId="{83023359-E04D-4ECA-9658-47FEFE695EE8}" type="pres">
      <dgm:prSet presAssocID="{32A363F7-79BF-409D-92B5-556CFEC0FB2E}" presName="rootComposite1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A1AC6646-F776-4C84-87FA-62D3F67C62C6}" type="pres">
      <dgm:prSet presAssocID="{32A363F7-79BF-409D-92B5-556CFEC0FB2E}" presName="rootText1" presStyleLbl="node0" presStyleIdx="0" presStyleCnt="1" custScaleX="509716" custLinFactNeighborX="-8452" custLinFactNeighborY="-84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E85620-BE3A-4C37-968B-D284F6FE123E}" type="pres">
      <dgm:prSet presAssocID="{32A363F7-79BF-409D-92B5-556CFEC0FB2E}" presName="rootConnector1" presStyleLbl="node1" presStyleIdx="0" presStyleCnt="0"/>
      <dgm:spPr/>
      <dgm:t>
        <a:bodyPr/>
        <a:lstStyle/>
        <a:p>
          <a:endParaRPr lang="cs-CZ"/>
        </a:p>
      </dgm:t>
    </dgm:pt>
    <dgm:pt modelId="{EF0EC39B-38FF-4246-A44E-692C34E4C8D1}" type="pres">
      <dgm:prSet presAssocID="{32A363F7-79BF-409D-92B5-556CFEC0FB2E}" presName="hierChild2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0BB6A111-B116-4407-854B-40C12DBAED1B}" type="pres">
      <dgm:prSet presAssocID="{1E053693-F0FA-4C5B-9524-444145C51552}" presName="Name37" presStyleLbl="parChTrans1D2" presStyleIdx="0" presStyleCnt="2"/>
      <dgm:spPr/>
      <dgm:t>
        <a:bodyPr/>
        <a:lstStyle/>
        <a:p>
          <a:endParaRPr lang="cs-CZ"/>
        </a:p>
      </dgm:t>
    </dgm:pt>
    <dgm:pt modelId="{33E3A1E5-401C-4A9F-A5E9-87188356AC0F}" type="pres">
      <dgm:prSet presAssocID="{3E501410-7141-4EDB-ADAD-8E1959F12915}" presName="hierRoot2" presStyleCnt="0">
        <dgm:presLayoutVars>
          <dgm:hierBranch val="init"/>
        </dgm:presLayoutVars>
      </dgm:prSet>
      <dgm:spPr>
        <a:scene3d>
          <a:camera prst="orthographicFront"/>
          <a:lightRig rig="threePt" dir="t"/>
        </a:scene3d>
        <a:sp3d>
          <a:bevelT/>
        </a:sp3d>
      </dgm:spPr>
    </dgm:pt>
    <dgm:pt modelId="{63EA79EF-A6DB-4546-962F-99936667160D}" type="pres">
      <dgm:prSet presAssocID="{3E501410-7141-4EDB-ADAD-8E1959F12915}" presName="rootComposite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94577E65-774F-418A-9C84-459889FB1B79}" type="pres">
      <dgm:prSet presAssocID="{3E501410-7141-4EDB-ADAD-8E1959F12915}" presName="rootText" presStyleLbl="node2" presStyleIdx="0" presStyleCnt="2" custScaleX="37601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B4A303-E57C-49EF-B60B-FD8156EB4627}" type="pres">
      <dgm:prSet presAssocID="{3E501410-7141-4EDB-ADAD-8E1959F12915}" presName="rootConnector" presStyleLbl="node2" presStyleIdx="0" presStyleCnt="2"/>
      <dgm:spPr/>
      <dgm:t>
        <a:bodyPr/>
        <a:lstStyle/>
        <a:p>
          <a:endParaRPr lang="cs-CZ"/>
        </a:p>
      </dgm:t>
    </dgm:pt>
    <dgm:pt modelId="{60C6AB58-2E12-46D3-B2B4-AC5300A83735}" type="pres">
      <dgm:prSet presAssocID="{3E501410-7141-4EDB-ADAD-8E1959F12915}" presName="hierChild4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305B2A86-62B3-455E-B0EB-52A8EB9A2FE7}" type="pres">
      <dgm:prSet presAssocID="{3E501410-7141-4EDB-ADAD-8E1959F12915}" presName="hierChild5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E272A2D3-D05C-4236-9C27-9C08C2A5A765}" type="pres">
      <dgm:prSet presAssocID="{611163C0-3B3E-416A-9F7D-CE98684035BA}" presName="Name37" presStyleLbl="parChTrans1D2" presStyleIdx="1" presStyleCnt="2"/>
      <dgm:spPr/>
      <dgm:t>
        <a:bodyPr/>
        <a:lstStyle/>
        <a:p>
          <a:endParaRPr lang="cs-CZ"/>
        </a:p>
      </dgm:t>
    </dgm:pt>
    <dgm:pt modelId="{580B6FEA-48A8-465D-89EA-1CD2E640ECC5}" type="pres">
      <dgm:prSet presAssocID="{84E0E458-1BA6-4090-ACB0-151F9DF8B30C}" presName="hierRoot2" presStyleCnt="0">
        <dgm:presLayoutVars>
          <dgm:hierBranch val="init"/>
        </dgm:presLayoutVars>
      </dgm:prSet>
      <dgm:spPr>
        <a:scene3d>
          <a:camera prst="orthographicFront"/>
          <a:lightRig rig="threePt" dir="t"/>
        </a:scene3d>
        <a:sp3d>
          <a:bevelT/>
        </a:sp3d>
      </dgm:spPr>
    </dgm:pt>
    <dgm:pt modelId="{EA2A1D99-F6AC-48E1-AE7D-5EC1CC7525E9}" type="pres">
      <dgm:prSet presAssocID="{84E0E458-1BA6-4090-ACB0-151F9DF8B30C}" presName="rootComposite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8B2E2EEE-78C8-4508-9739-70B535E2C66A}" type="pres">
      <dgm:prSet presAssocID="{84E0E458-1BA6-4090-ACB0-151F9DF8B30C}" presName="rootText" presStyleLbl="node2" presStyleIdx="1" presStyleCnt="2" custScaleX="38036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7B53D8A-1A1B-4A51-AB3F-2BD67155C426}" type="pres">
      <dgm:prSet presAssocID="{84E0E458-1BA6-4090-ACB0-151F9DF8B30C}" presName="rootConnector" presStyleLbl="node2" presStyleIdx="1" presStyleCnt="2"/>
      <dgm:spPr/>
      <dgm:t>
        <a:bodyPr/>
        <a:lstStyle/>
        <a:p>
          <a:endParaRPr lang="cs-CZ"/>
        </a:p>
      </dgm:t>
    </dgm:pt>
    <dgm:pt modelId="{3214291E-B3AF-4FAC-A442-D0E56FD9D88F}" type="pres">
      <dgm:prSet presAssocID="{84E0E458-1BA6-4090-ACB0-151F9DF8B30C}" presName="hierChild4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07A6225F-9C5B-4D2B-9055-09438420B69E}" type="pres">
      <dgm:prSet presAssocID="{84E0E458-1BA6-4090-ACB0-151F9DF8B30C}" presName="hierChild5" presStyleCnt="0"/>
      <dgm:spPr>
        <a:scene3d>
          <a:camera prst="orthographicFront"/>
          <a:lightRig rig="threePt" dir="t"/>
        </a:scene3d>
        <a:sp3d>
          <a:bevelT/>
        </a:sp3d>
      </dgm:spPr>
    </dgm:pt>
    <dgm:pt modelId="{E2E8F62F-C7D5-4C11-971D-548B13607FC8}" type="pres">
      <dgm:prSet presAssocID="{32A363F7-79BF-409D-92B5-556CFEC0FB2E}" presName="hierChild3" presStyleCnt="0"/>
      <dgm:spPr>
        <a:scene3d>
          <a:camera prst="orthographicFront"/>
          <a:lightRig rig="threePt" dir="t"/>
        </a:scene3d>
        <a:sp3d>
          <a:bevelT/>
        </a:sp3d>
      </dgm:spPr>
    </dgm:pt>
  </dgm:ptLst>
  <dgm:cxnLst>
    <dgm:cxn modelId="{9CBDF26A-40EB-4E89-A828-4645A9F1F589}" type="presOf" srcId="{B8742775-1A38-49E5-AF05-7CEF270B2331}" destId="{EC9BB21A-8FC9-466F-87F4-75CA87C36BDC}" srcOrd="0" destOrd="0" presId="urn:microsoft.com/office/officeart/2005/8/layout/orgChart1"/>
    <dgm:cxn modelId="{611E6BF4-2525-47B6-90CF-B845543067C2}" type="presOf" srcId="{32A363F7-79BF-409D-92B5-556CFEC0FB2E}" destId="{4DE85620-BE3A-4C37-968B-D284F6FE123E}" srcOrd="1" destOrd="0" presId="urn:microsoft.com/office/officeart/2005/8/layout/orgChart1"/>
    <dgm:cxn modelId="{06E4CE3E-6A5E-4F7E-8350-283EF8BD4C94}" type="presOf" srcId="{32A363F7-79BF-409D-92B5-556CFEC0FB2E}" destId="{A1AC6646-F776-4C84-87FA-62D3F67C62C6}" srcOrd="0" destOrd="0" presId="urn:microsoft.com/office/officeart/2005/8/layout/orgChart1"/>
    <dgm:cxn modelId="{D984F7A6-FFC8-40D4-AB8C-3F32A38618F8}" srcId="{32A363F7-79BF-409D-92B5-556CFEC0FB2E}" destId="{84E0E458-1BA6-4090-ACB0-151F9DF8B30C}" srcOrd="1" destOrd="0" parTransId="{611163C0-3B3E-416A-9F7D-CE98684035BA}" sibTransId="{12B696CB-745E-4AE2-98D2-C4136AE5539C}"/>
    <dgm:cxn modelId="{5E4D9877-B745-497A-B15C-DFA76BB27C25}" type="presOf" srcId="{3E501410-7141-4EDB-ADAD-8E1959F12915}" destId="{37B4A303-E57C-49EF-B60B-FD8156EB4627}" srcOrd="1" destOrd="0" presId="urn:microsoft.com/office/officeart/2005/8/layout/orgChart1"/>
    <dgm:cxn modelId="{FEA56958-6B5A-44CF-B468-0F89102C8015}" type="presOf" srcId="{3E501410-7141-4EDB-ADAD-8E1959F12915}" destId="{94577E65-774F-418A-9C84-459889FB1B79}" srcOrd="0" destOrd="0" presId="urn:microsoft.com/office/officeart/2005/8/layout/orgChart1"/>
    <dgm:cxn modelId="{5B0BE21E-CFA2-4193-8CFF-54B97ED2E8BC}" srcId="{32A363F7-79BF-409D-92B5-556CFEC0FB2E}" destId="{3E501410-7141-4EDB-ADAD-8E1959F12915}" srcOrd="0" destOrd="0" parTransId="{1E053693-F0FA-4C5B-9524-444145C51552}" sibTransId="{1C322F14-5D10-4CDA-83F9-AD5551267317}"/>
    <dgm:cxn modelId="{2527CEF6-F5B6-4BA8-A69E-FAE27CFD91F8}" type="presOf" srcId="{84E0E458-1BA6-4090-ACB0-151F9DF8B30C}" destId="{8B2E2EEE-78C8-4508-9739-70B535E2C66A}" srcOrd="0" destOrd="0" presId="urn:microsoft.com/office/officeart/2005/8/layout/orgChart1"/>
    <dgm:cxn modelId="{F98A6028-B770-47C1-BAF9-E3917C1B1559}" type="presOf" srcId="{611163C0-3B3E-416A-9F7D-CE98684035BA}" destId="{E272A2D3-D05C-4236-9C27-9C08C2A5A765}" srcOrd="0" destOrd="0" presId="urn:microsoft.com/office/officeart/2005/8/layout/orgChart1"/>
    <dgm:cxn modelId="{D26A314B-A880-48D3-A47B-1E5BC19EEE55}" type="presOf" srcId="{1E053693-F0FA-4C5B-9524-444145C51552}" destId="{0BB6A111-B116-4407-854B-40C12DBAED1B}" srcOrd="0" destOrd="0" presId="urn:microsoft.com/office/officeart/2005/8/layout/orgChart1"/>
    <dgm:cxn modelId="{D5AC15A8-73B2-4717-9A76-8DCFFBB783C4}" type="presOf" srcId="{84E0E458-1BA6-4090-ACB0-151F9DF8B30C}" destId="{E7B53D8A-1A1B-4A51-AB3F-2BD67155C426}" srcOrd="1" destOrd="0" presId="urn:microsoft.com/office/officeart/2005/8/layout/orgChart1"/>
    <dgm:cxn modelId="{A92E6B76-3D0D-4F6A-8D75-7D88A4F1F52B}" srcId="{B8742775-1A38-49E5-AF05-7CEF270B2331}" destId="{32A363F7-79BF-409D-92B5-556CFEC0FB2E}" srcOrd="0" destOrd="0" parTransId="{5461F297-F3C1-4E37-BF2C-C9716AAD92CD}" sibTransId="{6AA49516-4599-4C54-9F5A-ED4D5C5F893C}"/>
    <dgm:cxn modelId="{F9935646-363D-4E0D-8CD7-8D213B6A103C}" type="presParOf" srcId="{EC9BB21A-8FC9-466F-87F4-75CA87C36BDC}" destId="{54B8DBEF-D760-48CF-A2ED-FF843F6EA420}" srcOrd="0" destOrd="0" presId="urn:microsoft.com/office/officeart/2005/8/layout/orgChart1"/>
    <dgm:cxn modelId="{FE1ACC32-4F6E-40E6-96D5-A8975593A324}" type="presParOf" srcId="{54B8DBEF-D760-48CF-A2ED-FF843F6EA420}" destId="{83023359-E04D-4ECA-9658-47FEFE695EE8}" srcOrd="0" destOrd="0" presId="urn:microsoft.com/office/officeart/2005/8/layout/orgChart1"/>
    <dgm:cxn modelId="{43C0C382-DC70-4C9A-B647-DB674ADEC0AD}" type="presParOf" srcId="{83023359-E04D-4ECA-9658-47FEFE695EE8}" destId="{A1AC6646-F776-4C84-87FA-62D3F67C62C6}" srcOrd="0" destOrd="0" presId="urn:microsoft.com/office/officeart/2005/8/layout/orgChart1"/>
    <dgm:cxn modelId="{FCCD8FFD-F5F0-4F40-AAD2-7BDCF8E32067}" type="presParOf" srcId="{83023359-E04D-4ECA-9658-47FEFE695EE8}" destId="{4DE85620-BE3A-4C37-968B-D284F6FE123E}" srcOrd="1" destOrd="0" presId="urn:microsoft.com/office/officeart/2005/8/layout/orgChart1"/>
    <dgm:cxn modelId="{442E01EB-F927-4740-949F-0F5AE67871AB}" type="presParOf" srcId="{54B8DBEF-D760-48CF-A2ED-FF843F6EA420}" destId="{EF0EC39B-38FF-4246-A44E-692C34E4C8D1}" srcOrd="1" destOrd="0" presId="urn:microsoft.com/office/officeart/2005/8/layout/orgChart1"/>
    <dgm:cxn modelId="{A8CA5343-9DC6-433E-A94E-680E9FB2ED1D}" type="presParOf" srcId="{EF0EC39B-38FF-4246-A44E-692C34E4C8D1}" destId="{0BB6A111-B116-4407-854B-40C12DBAED1B}" srcOrd="0" destOrd="0" presId="urn:microsoft.com/office/officeart/2005/8/layout/orgChart1"/>
    <dgm:cxn modelId="{E077758F-51DC-4ECC-938D-70A1654360F2}" type="presParOf" srcId="{EF0EC39B-38FF-4246-A44E-692C34E4C8D1}" destId="{33E3A1E5-401C-4A9F-A5E9-87188356AC0F}" srcOrd="1" destOrd="0" presId="urn:microsoft.com/office/officeart/2005/8/layout/orgChart1"/>
    <dgm:cxn modelId="{81BDA934-9E8D-4625-A1F4-745761792A0A}" type="presParOf" srcId="{33E3A1E5-401C-4A9F-A5E9-87188356AC0F}" destId="{63EA79EF-A6DB-4546-962F-99936667160D}" srcOrd="0" destOrd="0" presId="urn:microsoft.com/office/officeart/2005/8/layout/orgChart1"/>
    <dgm:cxn modelId="{9B1220ED-67A6-4242-9448-F21486BDE7D7}" type="presParOf" srcId="{63EA79EF-A6DB-4546-962F-99936667160D}" destId="{94577E65-774F-418A-9C84-459889FB1B79}" srcOrd="0" destOrd="0" presId="urn:microsoft.com/office/officeart/2005/8/layout/orgChart1"/>
    <dgm:cxn modelId="{AB274A7B-A7B6-4AE0-9A3E-70DB173CDA46}" type="presParOf" srcId="{63EA79EF-A6DB-4546-962F-99936667160D}" destId="{37B4A303-E57C-49EF-B60B-FD8156EB4627}" srcOrd="1" destOrd="0" presId="urn:microsoft.com/office/officeart/2005/8/layout/orgChart1"/>
    <dgm:cxn modelId="{786D456E-3F4A-4A85-B67C-DAD3D51E11C5}" type="presParOf" srcId="{33E3A1E5-401C-4A9F-A5E9-87188356AC0F}" destId="{60C6AB58-2E12-46D3-B2B4-AC5300A83735}" srcOrd="1" destOrd="0" presId="urn:microsoft.com/office/officeart/2005/8/layout/orgChart1"/>
    <dgm:cxn modelId="{CF4A80FC-EBDB-41B9-8FA8-CBCB52879427}" type="presParOf" srcId="{33E3A1E5-401C-4A9F-A5E9-87188356AC0F}" destId="{305B2A86-62B3-455E-B0EB-52A8EB9A2FE7}" srcOrd="2" destOrd="0" presId="urn:microsoft.com/office/officeart/2005/8/layout/orgChart1"/>
    <dgm:cxn modelId="{07532AEF-96DB-456F-A03E-8A1C6FC7A6D2}" type="presParOf" srcId="{EF0EC39B-38FF-4246-A44E-692C34E4C8D1}" destId="{E272A2D3-D05C-4236-9C27-9C08C2A5A765}" srcOrd="2" destOrd="0" presId="urn:microsoft.com/office/officeart/2005/8/layout/orgChart1"/>
    <dgm:cxn modelId="{FC75F93F-85C0-4265-A1F1-5126334D2BB5}" type="presParOf" srcId="{EF0EC39B-38FF-4246-A44E-692C34E4C8D1}" destId="{580B6FEA-48A8-465D-89EA-1CD2E640ECC5}" srcOrd="3" destOrd="0" presId="urn:microsoft.com/office/officeart/2005/8/layout/orgChart1"/>
    <dgm:cxn modelId="{64CAEA22-C083-4FBD-B541-C255B7124030}" type="presParOf" srcId="{580B6FEA-48A8-465D-89EA-1CD2E640ECC5}" destId="{EA2A1D99-F6AC-48E1-AE7D-5EC1CC7525E9}" srcOrd="0" destOrd="0" presId="urn:microsoft.com/office/officeart/2005/8/layout/orgChart1"/>
    <dgm:cxn modelId="{21C39053-436B-4F2D-B4FD-791949285478}" type="presParOf" srcId="{EA2A1D99-F6AC-48E1-AE7D-5EC1CC7525E9}" destId="{8B2E2EEE-78C8-4508-9739-70B535E2C66A}" srcOrd="0" destOrd="0" presId="urn:microsoft.com/office/officeart/2005/8/layout/orgChart1"/>
    <dgm:cxn modelId="{81DF61A7-10F5-4E49-BA6E-3A6065F8872E}" type="presParOf" srcId="{EA2A1D99-F6AC-48E1-AE7D-5EC1CC7525E9}" destId="{E7B53D8A-1A1B-4A51-AB3F-2BD67155C426}" srcOrd="1" destOrd="0" presId="urn:microsoft.com/office/officeart/2005/8/layout/orgChart1"/>
    <dgm:cxn modelId="{90033D3A-6EBD-43A6-9A42-CF540041986D}" type="presParOf" srcId="{580B6FEA-48A8-465D-89EA-1CD2E640ECC5}" destId="{3214291E-B3AF-4FAC-A442-D0E56FD9D88F}" srcOrd="1" destOrd="0" presId="urn:microsoft.com/office/officeart/2005/8/layout/orgChart1"/>
    <dgm:cxn modelId="{0D5175B9-9FE8-481D-9EA3-5539CCDC00B0}" type="presParOf" srcId="{580B6FEA-48A8-465D-89EA-1CD2E640ECC5}" destId="{07A6225F-9C5B-4D2B-9055-09438420B69E}" srcOrd="2" destOrd="0" presId="urn:microsoft.com/office/officeart/2005/8/layout/orgChart1"/>
    <dgm:cxn modelId="{4F9BD347-6A9C-4FDF-9B06-D7DC77D9855D}" type="presParOf" srcId="{54B8DBEF-D760-48CF-A2ED-FF843F6EA420}" destId="{E2E8F62F-C7D5-4C11-971D-548B13607FC8}" srcOrd="2" destOrd="0" presId="urn:microsoft.com/office/officeart/2005/8/layout/orgChart1"/>
  </dgm:cxnLst>
  <dgm:bg>
    <a:effectLst>
      <a:glow rad="228600">
        <a:schemeClr val="accent5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A6B0C9-39B7-448D-9CD0-051087DDDD5F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BCF5A5-8F97-4E86-8CC6-5E688BA00E63}">
      <dgm:prSet phldrT="[Text]"/>
      <dgm:spPr>
        <a:solidFill>
          <a:schemeClr val="tx1">
            <a:lumMod val="50000"/>
            <a:lumOff val="50000"/>
          </a:schemeClr>
        </a:solidFill>
        <a:effectLst>
          <a:glow rad="228600">
            <a:schemeClr val="accent5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b="1" dirty="0" smtClean="0"/>
            <a:t>Hospodářský výsledek</a:t>
          </a:r>
          <a:endParaRPr lang="cs-CZ" b="1" dirty="0"/>
        </a:p>
      </dgm:t>
    </dgm:pt>
    <dgm:pt modelId="{957F6631-1AE4-427A-AD68-0A48D7D76CD1}" type="parTrans" cxnId="{12B9CAA7-57F9-4818-ABE2-D77BA6986023}">
      <dgm:prSet/>
      <dgm:spPr/>
      <dgm:t>
        <a:bodyPr/>
        <a:lstStyle/>
        <a:p>
          <a:endParaRPr lang="cs-CZ"/>
        </a:p>
      </dgm:t>
    </dgm:pt>
    <dgm:pt modelId="{690B1A45-E01F-4A52-B9DC-0AF39674F073}" type="sibTrans" cxnId="{12B9CAA7-57F9-4818-ABE2-D77BA6986023}">
      <dgm:prSet/>
      <dgm:spPr/>
      <dgm:t>
        <a:bodyPr/>
        <a:lstStyle/>
        <a:p>
          <a:endParaRPr lang="cs-CZ"/>
        </a:p>
      </dgm:t>
    </dgm:pt>
    <dgm:pt modelId="{3B93FF5F-C9A7-4886-B083-7ADC5CD3125F}">
      <dgm:prSet phldrT="[Text]"/>
      <dgm:spPr>
        <a:solidFill>
          <a:schemeClr val="tx1">
            <a:lumMod val="50000"/>
            <a:lumOff val="50000"/>
          </a:schemeClr>
        </a:solidFill>
        <a:effectLst>
          <a:glow rad="228600">
            <a:schemeClr val="accent5">
              <a:satMod val="175000"/>
              <a:alpha val="40000"/>
            </a:schemeClr>
          </a:glo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cs-CZ" b="1" dirty="0" smtClean="0"/>
            <a:t>Provozní (50 až 55)</a:t>
          </a:r>
          <a:endParaRPr lang="cs-CZ" b="1" dirty="0"/>
        </a:p>
      </dgm:t>
    </dgm:pt>
    <dgm:pt modelId="{54A6C655-5369-4ECF-93A7-D0A8FCFFE6DB}" type="parTrans" cxnId="{0332A646-8AF7-41AD-8CAA-ECF40353D739}">
      <dgm:prSet/>
      <dgm:spPr/>
      <dgm:t>
        <a:bodyPr/>
        <a:lstStyle/>
        <a:p>
          <a:endParaRPr lang="cs-CZ"/>
        </a:p>
      </dgm:t>
    </dgm:pt>
    <dgm:pt modelId="{FDC41BDD-DE2C-476B-8DEE-A010703B5DE3}" type="sibTrans" cxnId="{0332A646-8AF7-41AD-8CAA-ECF40353D739}">
      <dgm:prSet/>
      <dgm:spPr/>
      <dgm:t>
        <a:bodyPr/>
        <a:lstStyle/>
        <a:p>
          <a:endParaRPr lang="cs-CZ"/>
        </a:p>
      </dgm:t>
    </dgm:pt>
    <dgm:pt modelId="{B7073086-CB67-42F6-BB8E-5304398256D6}">
      <dgm:prSet phldrT="[Text]"/>
      <dgm:spPr>
        <a:solidFill>
          <a:schemeClr val="tx1">
            <a:lumMod val="50000"/>
            <a:lumOff val="50000"/>
          </a:schemeClr>
        </a:solidFill>
        <a:effectLst>
          <a:glow rad="228600">
            <a:schemeClr val="accent5">
              <a:satMod val="175000"/>
              <a:alpha val="40000"/>
            </a:schemeClr>
          </a:glo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cs-CZ" b="1" dirty="0" smtClean="0"/>
            <a:t>Finanční (56,57)</a:t>
          </a:r>
          <a:endParaRPr lang="cs-CZ" b="1" dirty="0"/>
        </a:p>
      </dgm:t>
    </dgm:pt>
    <dgm:pt modelId="{A2265557-C87F-4267-9133-33A6EC76A14C}" type="parTrans" cxnId="{6F358916-EE48-4DB2-91C9-548DB507050E}">
      <dgm:prSet/>
      <dgm:spPr/>
      <dgm:t>
        <a:bodyPr/>
        <a:lstStyle/>
        <a:p>
          <a:endParaRPr lang="cs-CZ"/>
        </a:p>
      </dgm:t>
    </dgm:pt>
    <dgm:pt modelId="{6E096004-5F8F-41A7-A450-FDCAA18EB475}" type="sibTrans" cxnId="{6F358916-EE48-4DB2-91C9-548DB507050E}">
      <dgm:prSet/>
      <dgm:spPr/>
      <dgm:t>
        <a:bodyPr/>
        <a:lstStyle/>
        <a:p>
          <a:endParaRPr lang="cs-CZ"/>
        </a:p>
      </dgm:t>
    </dgm:pt>
    <dgm:pt modelId="{1FFFA029-C8CB-4732-AC11-13012204A8E0}">
      <dgm:prSet phldrT="[Text]"/>
      <dgm:spPr>
        <a:solidFill>
          <a:schemeClr val="tx1">
            <a:lumMod val="50000"/>
            <a:lumOff val="50000"/>
          </a:schemeClr>
        </a:solidFill>
        <a:effectLst>
          <a:glow rad="228600">
            <a:schemeClr val="accent5">
              <a:satMod val="175000"/>
              <a:alpha val="40000"/>
            </a:schemeClr>
          </a:glow>
        </a:effectLst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cs-CZ" b="1" dirty="0" smtClean="0"/>
            <a:t>Mimořádný (58)</a:t>
          </a:r>
          <a:endParaRPr lang="cs-CZ" b="1" dirty="0"/>
        </a:p>
      </dgm:t>
    </dgm:pt>
    <dgm:pt modelId="{3A097898-758F-46BA-B603-3BF4D3E444CB}" type="parTrans" cxnId="{14CFC239-CB33-4ED1-A621-2BBF0E11778F}">
      <dgm:prSet/>
      <dgm:spPr/>
      <dgm:t>
        <a:bodyPr/>
        <a:lstStyle/>
        <a:p>
          <a:endParaRPr lang="cs-CZ"/>
        </a:p>
      </dgm:t>
    </dgm:pt>
    <dgm:pt modelId="{2B90A814-64C1-4B72-847B-385518A97C86}" type="sibTrans" cxnId="{14CFC239-CB33-4ED1-A621-2BBF0E11778F}">
      <dgm:prSet/>
      <dgm:spPr/>
      <dgm:t>
        <a:bodyPr/>
        <a:lstStyle/>
        <a:p>
          <a:endParaRPr lang="cs-CZ"/>
        </a:p>
      </dgm:t>
    </dgm:pt>
    <dgm:pt modelId="{D3245453-C605-47E1-8167-1AF622434060}" type="pres">
      <dgm:prSet presAssocID="{BDA6B0C9-39B7-448D-9CD0-051087DDDD5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03D7406-C430-41CB-99EE-671ECEAD4CD9}" type="pres">
      <dgm:prSet presAssocID="{0EBCF5A5-8F97-4E86-8CC6-5E688BA00E63}" presName="hierRoot1" presStyleCnt="0">
        <dgm:presLayoutVars>
          <dgm:hierBranch val="init"/>
        </dgm:presLayoutVars>
      </dgm:prSet>
      <dgm:spPr/>
    </dgm:pt>
    <dgm:pt modelId="{BC8AD2DA-10AD-4DF0-8CFD-FCE55ADEE9AE}" type="pres">
      <dgm:prSet presAssocID="{0EBCF5A5-8F97-4E86-8CC6-5E688BA00E63}" presName="rootComposite1" presStyleCnt="0"/>
      <dgm:spPr/>
    </dgm:pt>
    <dgm:pt modelId="{A3317E33-A13C-4BC2-8E33-64C23570ABB8}" type="pres">
      <dgm:prSet presAssocID="{0EBCF5A5-8F97-4E86-8CC6-5E688BA00E63}" presName="rootText1" presStyleLbl="node0" presStyleIdx="0" presStyleCnt="1" custScaleX="687526" custScaleY="139649" custLinFactNeighborX="13570" custLinFactNeighborY="2512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CE7799B-2B7E-4499-A40C-415F5EBA8EC5}" type="pres">
      <dgm:prSet presAssocID="{0EBCF5A5-8F97-4E86-8CC6-5E688BA00E63}" presName="rootConnector1" presStyleLbl="node1" presStyleIdx="0" presStyleCnt="0"/>
      <dgm:spPr/>
      <dgm:t>
        <a:bodyPr/>
        <a:lstStyle/>
        <a:p>
          <a:endParaRPr lang="cs-CZ"/>
        </a:p>
      </dgm:t>
    </dgm:pt>
    <dgm:pt modelId="{6C7E94CD-0FE1-4405-990F-80F96EB56B5D}" type="pres">
      <dgm:prSet presAssocID="{0EBCF5A5-8F97-4E86-8CC6-5E688BA00E63}" presName="hierChild2" presStyleCnt="0"/>
      <dgm:spPr/>
    </dgm:pt>
    <dgm:pt modelId="{544B2FDA-1DA4-414C-8148-42EEB73A8115}" type="pres">
      <dgm:prSet presAssocID="{54A6C655-5369-4ECF-93A7-D0A8FCFFE6DB}" presName="Name37" presStyleLbl="parChTrans1D2" presStyleIdx="0" presStyleCnt="3"/>
      <dgm:spPr/>
      <dgm:t>
        <a:bodyPr/>
        <a:lstStyle/>
        <a:p>
          <a:endParaRPr lang="cs-CZ"/>
        </a:p>
      </dgm:t>
    </dgm:pt>
    <dgm:pt modelId="{57269D06-98FF-46C3-9920-937F8AEC3F4A}" type="pres">
      <dgm:prSet presAssocID="{3B93FF5F-C9A7-4886-B083-7ADC5CD3125F}" presName="hierRoot2" presStyleCnt="0">
        <dgm:presLayoutVars>
          <dgm:hierBranch val="init"/>
        </dgm:presLayoutVars>
      </dgm:prSet>
      <dgm:spPr/>
    </dgm:pt>
    <dgm:pt modelId="{C320E358-DC13-49F8-988E-F0E1E15C0583}" type="pres">
      <dgm:prSet presAssocID="{3B93FF5F-C9A7-4886-B083-7ADC5CD3125F}" presName="rootComposite" presStyleCnt="0"/>
      <dgm:spPr/>
    </dgm:pt>
    <dgm:pt modelId="{542662D2-B27A-44FA-9053-35511C378B50}" type="pres">
      <dgm:prSet presAssocID="{3B93FF5F-C9A7-4886-B083-7ADC5CD3125F}" presName="rootText" presStyleLbl="node2" presStyleIdx="0" presStyleCnt="3" custScaleX="322326" custLinFactY="22294" custLinFactNeighborX="-227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8509967-DF5F-45E2-B0C4-FE816854D47E}" type="pres">
      <dgm:prSet presAssocID="{3B93FF5F-C9A7-4886-B083-7ADC5CD3125F}" presName="rootConnector" presStyleLbl="node2" presStyleIdx="0" presStyleCnt="3"/>
      <dgm:spPr/>
      <dgm:t>
        <a:bodyPr/>
        <a:lstStyle/>
        <a:p>
          <a:endParaRPr lang="cs-CZ"/>
        </a:p>
      </dgm:t>
    </dgm:pt>
    <dgm:pt modelId="{58CD0E72-0CFF-4274-B84C-848939D571ED}" type="pres">
      <dgm:prSet presAssocID="{3B93FF5F-C9A7-4886-B083-7ADC5CD3125F}" presName="hierChild4" presStyleCnt="0"/>
      <dgm:spPr/>
    </dgm:pt>
    <dgm:pt modelId="{CD2660C1-EA98-4303-AB8A-CB72E12032F1}" type="pres">
      <dgm:prSet presAssocID="{3B93FF5F-C9A7-4886-B083-7ADC5CD3125F}" presName="hierChild5" presStyleCnt="0"/>
      <dgm:spPr/>
    </dgm:pt>
    <dgm:pt modelId="{23D018A1-1299-416D-BCBA-E1812C5B511B}" type="pres">
      <dgm:prSet presAssocID="{A2265557-C87F-4267-9133-33A6EC76A14C}" presName="Name37" presStyleLbl="parChTrans1D2" presStyleIdx="1" presStyleCnt="3"/>
      <dgm:spPr/>
      <dgm:t>
        <a:bodyPr/>
        <a:lstStyle/>
        <a:p>
          <a:endParaRPr lang="cs-CZ"/>
        </a:p>
      </dgm:t>
    </dgm:pt>
    <dgm:pt modelId="{69B16F38-2DB3-4A3E-AC76-11217BC86F1A}" type="pres">
      <dgm:prSet presAssocID="{B7073086-CB67-42F6-BB8E-5304398256D6}" presName="hierRoot2" presStyleCnt="0">
        <dgm:presLayoutVars>
          <dgm:hierBranch val="init"/>
        </dgm:presLayoutVars>
      </dgm:prSet>
      <dgm:spPr/>
    </dgm:pt>
    <dgm:pt modelId="{D3F48BFE-8616-4CD5-AFC7-74816C363110}" type="pres">
      <dgm:prSet presAssocID="{B7073086-CB67-42F6-BB8E-5304398256D6}" presName="rootComposite" presStyleCnt="0"/>
      <dgm:spPr/>
    </dgm:pt>
    <dgm:pt modelId="{4850FC81-B552-4FF2-8C68-4BBCC064D1DA}" type="pres">
      <dgm:prSet presAssocID="{B7073086-CB67-42F6-BB8E-5304398256D6}" presName="rootText" presStyleLbl="node2" presStyleIdx="1" presStyleCnt="3" custScaleX="355041" custLinFactY="22295" custLinFactNeighborX="-129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C5D9EF0-B982-4110-AE84-ACB6BB31BFCE}" type="pres">
      <dgm:prSet presAssocID="{B7073086-CB67-42F6-BB8E-5304398256D6}" presName="rootConnector" presStyleLbl="node2" presStyleIdx="1" presStyleCnt="3"/>
      <dgm:spPr/>
      <dgm:t>
        <a:bodyPr/>
        <a:lstStyle/>
        <a:p>
          <a:endParaRPr lang="cs-CZ"/>
        </a:p>
      </dgm:t>
    </dgm:pt>
    <dgm:pt modelId="{38A6E39A-B841-4E92-A440-F37B98D54F4D}" type="pres">
      <dgm:prSet presAssocID="{B7073086-CB67-42F6-BB8E-5304398256D6}" presName="hierChild4" presStyleCnt="0"/>
      <dgm:spPr/>
    </dgm:pt>
    <dgm:pt modelId="{6411A5C8-E506-4F82-8A73-E151D197C4FB}" type="pres">
      <dgm:prSet presAssocID="{B7073086-CB67-42F6-BB8E-5304398256D6}" presName="hierChild5" presStyleCnt="0"/>
      <dgm:spPr/>
    </dgm:pt>
    <dgm:pt modelId="{AA0DE868-7D7F-4916-BC32-7F2564888C65}" type="pres">
      <dgm:prSet presAssocID="{3A097898-758F-46BA-B603-3BF4D3E444CB}" presName="Name37" presStyleLbl="parChTrans1D2" presStyleIdx="2" presStyleCnt="3"/>
      <dgm:spPr/>
      <dgm:t>
        <a:bodyPr/>
        <a:lstStyle/>
        <a:p>
          <a:endParaRPr lang="cs-CZ"/>
        </a:p>
      </dgm:t>
    </dgm:pt>
    <dgm:pt modelId="{1AB4C178-87DD-4338-A22B-D4A7EDAD1090}" type="pres">
      <dgm:prSet presAssocID="{1FFFA029-C8CB-4732-AC11-13012204A8E0}" presName="hierRoot2" presStyleCnt="0">
        <dgm:presLayoutVars>
          <dgm:hierBranch val="init"/>
        </dgm:presLayoutVars>
      </dgm:prSet>
      <dgm:spPr/>
    </dgm:pt>
    <dgm:pt modelId="{38E6485B-AEB0-41FE-81DB-ED4795C96467}" type="pres">
      <dgm:prSet presAssocID="{1FFFA029-C8CB-4732-AC11-13012204A8E0}" presName="rootComposite" presStyleCnt="0"/>
      <dgm:spPr/>
    </dgm:pt>
    <dgm:pt modelId="{9A2B541A-A039-4B63-9483-E8A6F9104815}" type="pres">
      <dgm:prSet presAssocID="{1FFFA029-C8CB-4732-AC11-13012204A8E0}" presName="rootText" presStyleLbl="node2" presStyleIdx="2" presStyleCnt="3" custScaleX="372972" custLinFactY="22295" custLinFactNeighborX="2741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D1F0C06-7C29-4865-8BD3-48FB3CC9E0F9}" type="pres">
      <dgm:prSet presAssocID="{1FFFA029-C8CB-4732-AC11-13012204A8E0}" presName="rootConnector" presStyleLbl="node2" presStyleIdx="2" presStyleCnt="3"/>
      <dgm:spPr/>
      <dgm:t>
        <a:bodyPr/>
        <a:lstStyle/>
        <a:p>
          <a:endParaRPr lang="cs-CZ"/>
        </a:p>
      </dgm:t>
    </dgm:pt>
    <dgm:pt modelId="{862381EA-917F-4A10-B62D-0082CAB02528}" type="pres">
      <dgm:prSet presAssocID="{1FFFA029-C8CB-4732-AC11-13012204A8E0}" presName="hierChild4" presStyleCnt="0"/>
      <dgm:spPr/>
    </dgm:pt>
    <dgm:pt modelId="{0DD1785C-3643-458C-83CB-6E466C2DC757}" type="pres">
      <dgm:prSet presAssocID="{1FFFA029-C8CB-4732-AC11-13012204A8E0}" presName="hierChild5" presStyleCnt="0"/>
      <dgm:spPr/>
    </dgm:pt>
    <dgm:pt modelId="{61A0BC11-4B0B-45EC-B244-7E4B49F50766}" type="pres">
      <dgm:prSet presAssocID="{0EBCF5A5-8F97-4E86-8CC6-5E688BA00E63}" presName="hierChild3" presStyleCnt="0"/>
      <dgm:spPr/>
    </dgm:pt>
  </dgm:ptLst>
  <dgm:cxnLst>
    <dgm:cxn modelId="{6E105B28-2552-4383-BA2D-D2F18E621975}" type="presOf" srcId="{3A097898-758F-46BA-B603-3BF4D3E444CB}" destId="{AA0DE868-7D7F-4916-BC32-7F2564888C65}" srcOrd="0" destOrd="0" presId="urn:microsoft.com/office/officeart/2005/8/layout/orgChart1"/>
    <dgm:cxn modelId="{A31175AA-C5CB-4C50-9184-FFA38EAB77B5}" type="presOf" srcId="{BDA6B0C9-39B7-448D-9CD0-051087DDDD5F}" destId="{D3245453-C605-47E1-8167-1AF622434060}" srcOrd="0" destOrd="0" presId="urn:microsoft.com/office/officeart/2005/8/layout/orgChart1"/>
    <dgm:cxn modelId="{4F55EC4F-7667-41B3-AF95-D505CE8C1942}" type="presOf" srcId="{0EBCF5A5-8F97-4E86-8CC6-5E688BA00E63}" destId="{1CE7799B-2B7E-4499-A40C-415F5EBA8EC5}" srcOrd="1" destOrd="0" presId="urn:microsoft.com/office/officeart/2005/8/layout/orgChart1"/>
    <dgm:cxn modelId="{28806F88-1B13-4636-8404-8773568C9DD7}" type="presOf" srcId="{B7073086-CB67-42F6-BB8E-5304398256D6}" destId="{4850FC81-B552-4FF2-8C68-4BBCC064D1DA}" srcOrd="0" destOrd="0" presId="urn:microsoft.com/office/officeart/2005/8/layout/orgChart1"/>
    <dgm:cxn modelId="{4BD53172-EFBF-4CCD-A1EC-90BF005DFEA6}" type="presOf" srcId="{B7073086-CB67-42F6-BB8E-5304398256D6}" destId="{6C5D9EF0-B982-4110-AE84-ACB6BB31BFCE}" srcOrd="1" destOrd="0" presId="urn:microsoft.com/office/officeart/2005/8/layout/orgChart1"/>
    <dgm:cxn modelId="{1739F37B-9972-497B-A748-4D7F4FD120B5}" type="presOf" srcId="{54A6C655-5369-4ECF-93A7-D0A8FCFFE6DB}" destId="{544B2FDA-1DA4-414C-8148-42EEB73A8115}" srcOrd="0" destOrd="0" presId="urn:microsoft.com/office/officeart/2005/8/layout/orgChart1"/>
    <dgm:cxn modelId="{E7293516-6FD7-483D-A662-5D05C250026D}" type="presOf" srcId="{3B93FF5F-C9A7-4886-B083-7ADC5CD3125F}" destId="{28509967-DF5F-45E2-B0C4-FE816854D47E}" srcOrd="1" destOrd="0" presId="urn:microsoft.com/office/officeart/2005/8/layout/orgChart1"/>
    <dgm:cxn modelId="{33A2D904-0209-48EF-A716-7A4D7D771132}" type="presOf" srcId="{1FFFA029-C8CB-4732-AC11-13012204A8E0}" destId="{9A2B541A-A039-4B63-9483-E8A6F9104815}" srcOrd="0" destOrd="0" presId="urn:microsoft.com/office/officeart/2005/8/layout/orgChart1"/>
    <dgm:cxn modelId="{DD9212B1-8891-44A4-8BD3-B752F77D218B}" type="presOf" srcId="{3B93FF5F-C9A7-4886-B083-7ADC5CD3125F}" destId="{542662D2-B27A-44FA-9053-35511C378B50}" srcOrd="0" destOrd="0" presId="urn:microsoft.com/office/officeart/2005/8/layout/orgChart1"/>
    <dgm:cxn modelId="{4FC78A07-6D4F-4C84-9B44-585AE46BEF39}" type="presOf" srcId="{A2265557-C87F-4267-9133-33A6EC76A14C}" destId="{23D018A1-1299-416D-BCBA-E1812C5B511B}" srcOrd="0" destOrd="0" presId="urn:microsoft.com/office/officeart/2005/8/layout/orgChart1"/>
    <dgm:cxn modelId="{6F358916-EE48-4DB2-91C9-548DB507050E}" srcId="{0EBCF5A5-8F97-4E86-8CC6-5E688BA00E63}" destId="{B7073086-CB67-42F6-BB8E-5304398256D6}" srcOrd="1" destOrd="0" parTransId="{A2265557-C87F-4267-9133-33A6EC76A14C}" sibTransId="{6E096004-5F8F-41A7-A450-FDCAA18EB475}"/>
    <dgm:cxn modelId="{14CFC239-CB33-4ED1-A621-2BBF0E11778F}" srcId="{0EBCF5A5-8F97-4E86-8CC6-5E688BA00E63}" destId="{1FFFA029-C8CB-4732-AC11-13012204A8E0}" srcOrd="2" destOrd="0" parTransId="{3A097898-758F-46BA-B603-3BF4D3E444CB}" sibTransId="{2B90A814-64C1-4B72-847B-385518A97C86}"/>
    <dgm:cxn modelId="{0332A646-8AF7-41AD-8CAA-ECF40353D739}" srcId="{0EBCF5A5-8F97-4E86-8CC6-5E688BA00E63}" destId="{3B93FF5F-C9A7-4886-B083-7ADC5CD3125F}" srcOrd="0" destOrd="0" parTransId="{54A6C655-5369-4ECF-93A7-D0A8FCFFE6DB}" sibTransId="{FDC41BDD-DE2C-476B-8DEE-A010703B5DE3}"/>
    <dgm:cxn modelId="{C7155A75-797B-4D41-8EDD-7B14A55A1F21}" type="presOf" srcId="{0EBCF5A5-8F97-4E86-8CC6-5E688BA00E63}" destId="{A3317E33-A13C-4BC2-8E33-64C23570ABB8}" srcOrd="0" destOrd="0" presId="urn:microsoft.com/office/officeart/2005/8/layout/orgChart1"/>
    <dgm:cxn modelId="{12B9CAA7-57F9-4818-ABE2-D77BA6986023}" srcId="{BDA6B0C9-39B7-448D-9CD0-051087DDDD5F}" destId="{0EBCF5A5-8F97-4E86-8CC6-5E688BA00E63}" srcOrd="0" destOrd="0" parTransId="{957F6631-1AE4-427A-AD68-0A48D7D76CD1}" sibTransId="{690B1A45-E01F-4A52-B9DC-0AF39674F073}"/>
    <dgm:cxn modelId="{AFDA5029-07A4-4093-8153-CA38CBA50E6D}" type="presOf" srcId="{1FFFA029-C8CB-4732-AC11-13012204A8E0}" destId="{CD1F0C06-7C29-4865-8BD3-48FB3CC9E0F9}" srcOrd="1" destOrd="0" presId="urn:microsoft.com/office/officeart/2005/8/layout/orgChart1"/>
    <dgm:cxn modelId="{4444D2E7-C7F4-406F-B6ED-BA82BF81B902}" type="presParOf" srcId="{D3245453-C605-47E1-8167-1AF622434060}" destId="{303D7406-C430-41CB-99EE-671ECEAD4CD9}" srcOrd="0" destOrd="0" presId="urn:microsoft.com/office/officeart/2005/8/layout/orgChart1"/>
    <dgm:cxn modelId="{12925118-BB6A-4856-BC22-5B9CE8F8339B}" type="presParOf" srcId="{303D7406-C430-41CB-99EE-671ECEAD4CD9}" destId="{BC8AD2DA-10AD-4DF0-8CFD-FCE55ADEE9AE}" srcOrd="0" destOrd="0" presId="urn:microsoft.com/office/officeart/2005/8/layout/orgChart1"/>
    <dgm:cxn modelId="{0D636973-5FBA-4CE2-8E41-76E98F688C12}" type="presParOf" srcId="{BC8AD2DA-10AD-4DF0-8CFD-FCE55ADEE9AE}" destId="{A3317E33-A13C-4BC2-8E33-64C23570ABB8}" srcOrd="0" destOrd="0" presId="urn:microsoft.com/office/officeart/2005/8/layout/orgChart1"/>
    <dgm:cxn modelId="{47C45BB5-2A4A-4254-9BD9-607E9B2B19FA}" type="presParOf" srcId="{BC8AD2DA-10AD-4DF0-8CFD-FCE55ADEE9AE}" destId="{1CE7799B-2B7E-4499-A40C-415F5EBA8EC5}" srcOrd="1" destOrd="0" presId="urn:microsoft.com/office/officeart/2005/8/layout/orgChart1"/>
    <dgm:cxn modelId="{41BB48EE-7BE3-46D8-B50F-8C5FD9127813}" type="presParOf" srcId="{303D7406-C430-41CB-99EE-671ECEAD4CD9}" destId="{6C7E94CD-0FE1-4405-990F-80F96EB56B5D}" srcOrd="1" destOrd="0" presId="urn:microsoft.com/office/officeart/2005/8/layout/orgChart1"/>
    <dgm:cxn modelId="{F3E5CBD6-3C74-4868-A5FF-F76505CF1C22}" type="presParOf" srcId="{6C7E94CD-0FE1-4405-990F-80F96EB56B5D}" destId="{544B2FDA-1DA4-414C-8148-42EEB73A8115}" srcOrd="0" destOrd="0" presId="urn:microsoft.com/office/officeart/2005/8/layout/orgChart1"/>
    <dgm:cxn modelId="{98C319EA-D35F-4F4A-AC52-609A0CA04533}" type="presParOf" srcId="{6C7E94CD-0FE1-4405-990F-80F96EB56B5D}" destId="{57269D06-98FF-46C3-9920-937F8AEC3F4A}" srcOrd="1" destOrd="0" presId="urn:microsoft.com/office/officeart/2005/8/layout/orgChart1"/>
    <dgm:cxn modelId="{3D1F6BF1-53C0-4099-AA4C-2A0BDA9DD960}" type="presParOf" srcId="{57269D06-98FF-46C3-9920-937F8AEC3F4A}" destId="{C320E358-DC13-49F8-988E-F0E1E15C0583}" srcOrd="0" destOrd="0" presId="urn:microsoft.com/office/officeart/2005/8/layout/orgChart1"/>
    <dgm:cxn modelId="{2BFFA392-D935-420F-9C81-5F0E48FBB3DF}" type="presParOf" srcId="{C320E358-DC13-49F8-988E-F0E1E15C0583}" destId="{542662D2-B27A-44FA-9053-35511C378B50}" srcOrd="0" destOrd="0" presId="urn:microsoft.com/office/officeart/2005/8/layout/orgChart1"/>
    <dgm:cxn modelId="{F46AA988-436D-4BBC-B9AB-F66FE959CED6}" type="presParOf" srcId="{C320E358-DC13-49F8-988E-F0E1E15C0583}" destId="{28509967-DF5F-45E2-B0C4-FE816854D47E}" srcOrd="1" destOrd="0" presId="urn:microsoft.com/office/officeart/2005/8/layout/orgChart1"/>
    <dgm:cxn modelId="{8C74CB9C-376A-43D1-A4A1-1CA8D23021EE}" type="presParOf" srcId="{57269D06-98FF-46C3-9920-937F8AEC3F4A}" destId="{58CD0E72-0CFF-4274-B84C-848939D571ED}" srcOrd="1" destOrd="0" presId="urn:microsoft.com/office/officeart/2005/8/layout/orgChart1"/>
    <dgm:cxn modelId="{AF03EA7B-FD81-4357-8D2E-C6FB9AE75348}" type="presParOf" srcId="{57269D06-98FF-46C3-9920-937F8AEC3F4A}" destId="{CD2660C1-EA98-4303-AB8A-CB72E12032F1}" srcOrd="2" destOrd="0" presId="urn:microsoft.com/office/officeart/2005/8/layout/orgChart1"/>
    <dgm:cxn modelId="{2309AA58-1846-4B8B-AAEF-387DCD786688}" type="presParOf" srcId="{6C7E94CD-0FE1-4405-990F-80F96EB56B5D}" destId="{23D018A1-1299-416D-BCBA-E1812C5B511B}" srcOrd="2" destOrd="0" presId="urn:microsoft.com/office/officeart/2005/8/layout/orgChart1"/>
    <dgm:cxn modelId="{3F8100F1-590E-4B7F-BDED-4225A517DA56}" type="presParOf" srcId="{6C7E94CD-0FE1-4405-990F-80F96EB56B5D}" destId="{69B16F38-2DB3-4A3E-AC76-11217BC86F1A}" srcOrd="3" destOrd="0" presId="urn:microsoft.com/office/officeart/2005/8/layout/orgChart1"/>
    <dgm:cxn modelId="{7FD27224-427F-4EA1-96DA-0A52BA63C4BF}" type="presParOf" srcId="{69B16F38-2DB3-4A3E-AC76-11217BC86F1A}" destId="{D3F48BFE-8616-4CD5-AFC7-74816C363110}" srcOrd="0" destOrd="0" presId="urn:microsoft.com/office/officeart/2005/8/layout/orgChart1"/>
    <dgm:cxn modelId="{98D1A5DE-8C0C-4F68-AD12-2B23ED26129F}" type="presParOf" srcId="{D3F48BFE-8616-4CD5-AFC7-74816C363110}" destId="{4850FC81-B552-4FF2-8C68-4BBCC064D1DA}" srcOrd="0" destOrd="0" presId="urn:microsoft.com/office/officeart/2005/8/layout/orgChart1"/>
    <dgm:cxn modelId="{A7305BFA-F40C-4FD8-9F08-BF664BB8F944}" type="presParOf" srcId="{D3F48BFE-8616-4CD5-AFC7-74816C363110}" destId="{6C5D9EF0-B982-4110-AE84-ACB6BB31BFCE}" srcOrd="1" destOrd="0" presId="urn:microsoft.com/office/officeart/2005/8/layout/orgChart1"/>
    <dgm:cxn modelId="{20C96015-EDAD-4D61-872E-A182FBDB282E}" type="presParOf" srcId="{69B16F38-2DB3-4A3E-AC76-11217BC86F1A}" destId="{38A6E39A-B841-4E92-A440-F37B98D54F4D}" srcOrd="1" destOrd="0" presId="urn:microsoft.com/office/officeart/2005/8/layout/orgChart1"/>
    <dgm:cxn modelId="{22289BB3-6269-4016-84D7-E975BEE396D6}" type="presParOf" srcId="{69B16F38-2DB3-4A3E-AC76-11217BC86F1A}" destId="{6411A5C8-E506-4F82-8A73-E151D197C4FB}" srcOrd="2" destOrd="0" presId="urn:microsoft.com/office/officeart/2005/8/layout/orgChart1"/>
    <dgm:cxn modelId="{70F71F9C-C15E-4C44-B41A-D13ADB2CFE3D}" type="presParOf" srcId="{6C7E94CD-0FE1-4405-990F-80F96EB56B5D}" destId="{AA0DE868-7D7F-4916-BC32-7F2564888C65}" srcOrd="4" destOrd="0" presId="urn:microsoft.com/office/officeart/2005/8/layout/orgChart1"/>
    <dgm:cxn modelId="{F1DE012B-6F24-4E5C-B6AB-BA5BD49BA9AB}" type="presParOf" srcId="{6C7E94CD-0FE1-4405-990F-80F96EB56B5D}" destId="{1AB4C178-87DD-4338-A22B-D4A7EDAD1090}" srcOrd="5" destOrd="0" presId="urn:microsoft.com/office/officeart/2005/8/layout/orgChart1"/>
    <dgm:cxn modelId="{21C6C3F1-56EC-4291-BD9B-F0C298F88A18}" type="presParOf" srcId="{1AB4C178-87DD-4338-A22B-D4A7EDAD1090}" destId="{38E6485B-AEB0-41FE-81DB-ED4795C96467}" srcOrd="0" destOrd="0" presId="urn:microsoft.com/office/officeart/2005/8/layout/orgChart1"/>
    <dgm:cxn modelId="{30A6F638-B4F3-4A84-877D-80B539D5BF0F}" type="presParOf" srcId="{38E6485B-AEB0-41FE-81DB-ED4795C96467}" destId="{9A2B541A-A039-4B63-9483-E8A6F9104815}" srcOrd="0" destOrd="0" presId="urn:microsoft.com/office/officeart/2005/8/layout/orgChart1"/>
    <dgm:cxn modelId="{B618DC22-1F38-46D7-B52E-3C7C6E86672F}" type="presParOf" srcId="{38E6485B-AEB0-41FE-81DB-ED4795C96467}" destId="{CD1F0C06-7C29-4865-8BD3-48FB3CC9E0F9}" srcOrd="1" destOrd="0" presId="urn:microsoft.com/office/officeart/2005/8/layout/orgChart1"/>
    <dgm:cxn modelId="{98437D06-A97E-4B44-A893-409A7C96F1C3}" type="presParOf" srcId="{1AB4C178-87DD-4338-A22B-D4A7EDAD1090}" destId="{862381EA-917F-4A10-B62D-0082CAB02528}" srcOrd="1" destOrd="0" presId="urn:microsoft.com/office/officeart/2005/8/layout/orgChart1"/>
    <dgm:cxn modelId="{E328854D-54AB-48CF-A046-1B05EC517F2A}" type="presParOf" srcId="{1AB4C178-87DD-4338-A22B-D4A7EDAD1090}" destId="{0DD1785C-3643-458C-83CB-6E466C2DC757}" srcOrd="2" destOrd="0" presId="urn:microsoft.com/office/officeart/2005/8/layout/orgChart1"/>
    <dgm:cxn modelId="{5D87CD86-2844-48F4-B132-6A4BC23DC3C5}" type="presParOf" srcId="{303D7406-C430-41CB-99EE-671ECEAD4CD9}" destId="{61A0BC11-4B0B-45EC-B244-7E4B49F50766}" srcOrd="2" destOrd="0" presId="urn:microsoft.com/office/officeart/2005/8/layout/orgChart1"/>
  </dgm:cxnLst>
  <dgm:bg>
    <a:noFill/>
  </dgm:bg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1B9B3D-AE15-4C49-B880-279335119E7A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BCF7DB-F204-4024-91A8-4203A87F09AF}" type="pres">
      <dgm:prSet presAssocID="{8F1B9B3D-AE15-4C49-B880-279335119E7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057815A3-12A8-4108-8777-DD50553F0494}" type="presOf" srcId="{8F1B9B3D-AE15-4C49-B880-279335119E7A}" destId="{0EBCF7DB-F204-4024-91A8-4203A87F09AF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1B9B3D-AE15-4C49-B880-279335119E7A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BCF7DB-F204-4024-91A8-4203A87F09AF}" type="pres">
      <dgm:prSet presAssocID="{8F1B9B3D-AE15-4C49-B880-279335119E7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76492DAD-89AA-4875-A0A0-B67BCF845058}" type="presOf" srcId="{8F1B9B3D-AE15-4C49-B880-279335119E7A}" destId="{0EBCF7DB-F204-4024-91A8-4203A87F09AF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9F84A1-4FC8-4450-BF0A-550E4CCC29FC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6BB510-E209-4591-9F81-0879661B8054}" type="pres">
      <dgm:prSet presAssocID="{3F9F84A1-4FC8-4450-BF0A-550E4CCC29FC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E1757069-94CB-4A34-834C-069EC9EBB99C}" type="presOf" srcId="{3F9F84A1-4FC8-4450-BF0A-550E4CCC29FC}" destId="{156BB510-E209-4591-9F81-0879661B8054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F1B9B3D-AE15-4C49-B880-279335119E7A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BCF7DB-F204-4024-91A8-4203A87F09AF}" type="pres">
      <dgm:prSet presAssocID="{8F1B9B3D-AE15-4C49-B880-279335119E7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C4383D5C-7852-47EB-88E6-D39A81022A14}" type="presOf" srcId="{8F1B9B3D-AE15-4C49-B880-279335119E7A}" destId="{0EBCF7DB-F204-4024-91A8-4203A87F09AF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F9F84A1-4FC8-4450-BF0A-550E4CCC29FC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6BB510-E209-4591-9F81-0879661B8054}" type="pres">
      <dgm:prSet presAssocID="{3F9F84A1-4FC8-4450-BF0A-550E4CCC29FC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7EB88F54-955E-497D-8B38-EB91AB0F08AE}" type="presOf" srcId="{3F9F84A1-4FC8-4450-BF0A-550E4CCC29FC}" destId="{156BB510-E209-4591-9F81-0879661B8054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F1B9B3D-AE15-4C49-B880-279335119E7A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BCF7DB-F204-4024-91A8-4203A87F09AF}" type="pres">
      <dgm:prSet presAssocID="{8F1B9B3D-AE15-4C49-B880-279335119E7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3A4DB2B2-CD3E-4182-91E5-264F945C78F3}" type="presOf" srcId="{8F1B9B3D-AE15-4C49-B880-279335119E7A}" destId="{0EBCF7DB-F204-4024-91A8-4203A87F09AF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F1B9B3D-AE15-4C49-B880-279335119E7A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BCF7DB-F204-4024-91A8-4203A87F09AF}" type="pres">
      <dgm:prSet presAssocID="{8F1B9B3D-AE15-4C49-B880-279335119E7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C743187C-9B96-4990-87FC-1E9590949ED5}" type="presOf" srcId="{8F1B9B3D-AE15-4C49-B880-279335119E7A}" destId="{0EBCF7DB-F204-4024-91A8-4203A87F09AF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8AAFE6BB-3520-4D59-AF4D-5633DA43189A}" type="datetimeFigureOut">
              <a:rPr lang="cs-CZ"/>
              <a:pPr>
                <a:defRPr/>
              </a:pPr>
              <a:t>25. 8. 2014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1B61B07-D993-46DE-BECD-8F5A1B551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198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F4E9946-2D82-45C2-B79C-9B3F525C1CBB}" type="slidenum">
              <a:rPr lang="cs-CZ" smtClean="0"/>
              <a:pPr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841954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2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8051628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3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4474296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4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3946244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60708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6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8807609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5562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9096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5180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5155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11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8101079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0E34D-F3F8-4B81-B48A-252701244F82}" type="datetimeFigureOut">
              <a:rPr lang="cs-CZ"/>
              <a:pPr>
                <a:defRPr/>
              </a:pPr>
              <a:t>25. 8. 2014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05BA5-EA6A-4D24-9E52-D94593E796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169A9-F060-4C00-B0D2-6668F2E2701D}" type="datetimeFigureOut">
              <a:rPr lang="cs-CZ"/>
              <a:pPr>
                <a:defRPr/>
              </a:pPr>
              <a:t>25. 8. 2014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C93F9-4874-4156-AB41-5C08C87379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08441-9F23-48F8-86DA-657B28C0F2B9}" type="datetimeFigureOut">
              <a:rPr lang="cs-CZ"/>
              <a:pPr>
                <a:defRPr/>
              </a:pPr>
              <a:t>25. 8. 2014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C4525-209B-4260-8DFC-94D8EC966E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B321DC-08B7-4677-A7F0-C1DB096A691E}" type="datetimeFigureOut">
              <a:rPr lang="cs-CZ"/>
              <a:pPr>
                <a:defRPr/>
              </a:pPr>
              <a:t>25. 8. 2014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C0679-458E-4138-AF93-BF96A8872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F0A0F-E8E6-41B5-B9CE-D45E0F26AF36}" type="datetimeFigureOut">
              <a:rPr lang="cs-CZ"/>
              <a:pPr>
                <a:defRPr/>
              </a:pPr>
              <a:t>25. 8. 2014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062AF-7BDC-4D2F-9127-89FC93AF1D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16F19-F09C-43DC-83AC-1E82682B9297}" type="datetimeFigureOut">
              <a:rPr lang="cs-CZ"/>
              <a:pPr>
                <a:defRPr/>
              </a:pPr>
              <a:t>25. 8. 2014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2B661-999D-4704-BCE9-6C629ED08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BA551-5D54-4D07-936D-9EB3E2D0DEBC}" type="datetimeFigureOut">
              <a:rPr lang="cs-CZ"/>
              <a:pPr>
                <a:defRPr/>
              </a:pPr>
              <a:t>25. 8. 2014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660E1B-8B91-477E-8501-57A10974D3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9B24E5-C6C0-465C-A5A7-C5589124B1A1}" type="datetimeFigureOut">
              <a:rPr lang="cs-CZ"/>
              <a:pPr>
                <a:defRPr/>
              </a:pPr>
              <a:t>25. 8. 2014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D5039-E3B7-471B-B61C-9B8B0F425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D97B2-6C81-418A-8498-890A244716AD}" type="datetimeFigureOut">
              <a:rPr lang="cs-CZ"/>
              <a:pPr>
                <a:defRPr/>
              </a:pPr>
              <a:t>25. 8. 2014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F0ECF-5DC0-4EAC-A1B5-31FD5329EE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0D147-2104-440E-B032-5635D81AA603}" type="datetimeFigureOut">
              <a:rPr lang="cs-CZ"/>
              <a:pPr>
                <a:defRPr/>
              </a:pPr>
              <a:t>25. 8. 2014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6AE79-0265-4E1E-AB07-01A47408BC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9CB13-B585-43EE-9165-CD9368203108}" type="datetimeFigureOut">
              <a:rPr lang="cs-CZ"/>
              <a:pPr>
                <a:defRPr/>
              </a:pPr>
              <a:t>25. 8. 2014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B918F-B12E-42B8-AF59-EA9FC6947B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1650E0B-20C3-4257-8578-859A584DABDE}" type="datetimeFigureOut">
              <a:rPr lang="cs-CZ"/>
              <a:pPr>
                <a:defRPr/>
              </a:pPr>
              <a:t>25. 8. 2014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F102F7-DEF6-4EF6-8F8E-7EE5390437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13" Type="http://schemas.microsoft.com/office/2007/relationships/diagramDrawing" Target="../diagrams/drawing5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4.xml"/><Relationship Id="rId12" Type="http://schemas.openxmlformats.org/officeDocument/2006/relationships/diagramColors" Target="../diagrams/colors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11" Type="http://schemas.openxmlformats.org/officeDocument/2006/relationships/diagramQuickStyle" Target="../diagrams/quickStyle5.xml"/><Relationship Id="rId5" Type="http://schemas.openxmlformats.org/officeDocument/2006/relationships/diagramLayout" Target="../diagrams/layout4.xml"/><Relationship Id="rId10" Type="http://schemas.openxmlformats.org/officeDocument/2006/relationships/diagramLayout" Target="../diagrams/layout5.xml"/><Relationship Id="rId4" Type="http://schemas.openxmlformats.org/officeDocument/2006/relationships/diagramData" Target="../diagrams/data4.xml"/><Relationship Id="rId9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13" Type="http://schemas.microsoft.com/office/2007/relationships/diagramDrawing" Target="../diagrams/drawing7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6.xml"/><Relationship Id="rId12" Type="http://schemas.openxmlformats.org/officeDocument/2006/relationships/diagramColors" Target="../diagrams/colors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11" Type="http://schemas.openxmlformats.org/officeDocument/2006/relationships/diagramQuickStyle" Target="../diagrams/quickStyle7.xml"/><Relationship Id="rId5" Type="http://schemas.openxmlformats.org/officeDocument/2006/relationships/diagramLayout" Target="../diagrams/layout6.xml"/><Relationship Id="rId10" Type="http://schemas.openxmlformats.org/officeDocument/2006/relationships/diagramLayout" Target="../diagrams/layout7.xml"/><Relationship Id="rId4" Type="http://schemas.openxmlformats.org/officeDocument/2006/relationships/diagramData" Target="../diagrams/data6.xml"/><Relationship Id="rId9" Type="http://schemas.openxmlformats.org/officeDocument/2006/relationships/diagramData" Target="../diagrams/data7.xml"/><Relationship Id="rId1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4726277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Petra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Kábrtová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Máchová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VY_32_INOVACE_12_DANE_A_FINANCE_03</a:t>
                      </a:r>
                    </a:p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Uzávěrka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– účet 702 a 710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Daně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finance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4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ročník, Obchodní akademie, 4.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Obsah účetní uzávěrky, uzavírání účetních knih,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příklady účtování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učiva, vysvětlení předkontací při uzavírání účetních knih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Opakování pojmu – fáze účetní uzávěrky: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395288" y="2492375"/>
            <a:ext cx="8353425" cy="417671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endParaRPr lang="cs-CZ" sz="2000" b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Postup prací při uzavírání účetních knih – 2 etapy:</a:t>
            </a:r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Přípravná fáze:</a:t>
            </a:r>
          </a:p>
          <a:p>
            <a:pPr marL="857250" lvl="1" indent="-457200" eaLnBrk="1" hangingPunct="1">
              <a:buAutoNum type="alphaLcParenR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Inventarizace</a:t>
            </a:r>
          </a:p>
          <a:p>
            <a:pPr marL="857250" lvl="1" indent="-457200" eaLnBrk="1" hangingPunct="1">
              <a:buAutoNum type="alphaLcParenR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Zaúčtování účetních operací na konci účetního období</a:t>
            </a: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2. Účetní uzávěrka</a:t>
            </a:r>
          </a:p>
          <a:p>
            <a:pPr marL="857250" lvl="1" indent="-457200" eaLnBrk="1" hangingPunct="1">
              <a:buAutoNum type="alphaLcParenR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Zjištění hospodářského výsledku před zdaněním</a:t>
            </a:r>
          </a:p>
          <a:p>
            <a:pPr marL="857250" lvl="1" indent="-457200" eaLnBrk="1" hangingPunct="1">
              <a:buAutoNum type="alphaLcParenR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Výpočet základu daně z příjmů účetní jednotky a zaúčtování daňové povinnosti</a:t>
            </a:r>
          </a:p>
          <a:p>
            <a:pPr marL="857250" lvl="1" indent="-457200" eaLnBrk="1" hangingPunct="1">
              <a:buAutoNum type="alphaLcParenR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Uzavření všech účtů, tzn. převody na účty 710 a 702 a zaúčtování disponibilního zisku</a:t>
            </a:r>
          </a:p>
          <a:p>
            <a:pPr marL="457200" indent="-457200" eaLnBrk="1" hangingPunct="1">
              <a:buAutoNum type="alphaLcParenR"/>
              <a:defRPr/>
            </a:pPr>
            <a:endParaRPr lang="cs-CZ" sz="2200" b="1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Zjištění hospodářského výsledku: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395536" y="2658905"/>
            <a:ext cx="8353425" cy="417671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cs-CZ" sz="2200" b="1" dirty="0" smtClean="0">
                <a:latin typeface="Arial" charset="0"/>
                <a:cs typeface="Arial" charset="0"/>
              </a:rPr>
              <a:t>Hospodářský výsledek:</a:t>
            </a:r>
          </a:p>
          <a:p>
            <a:pPr marL="0" indent="0" eaLnBrk="1" hangingPunct="1">
              <a:buNone/>
              <a:defRPr/>
            </a:pPr>
            <a:r>
              <a:rPr lang="cs-CZ" sz="2200" b="1" dirty="0" smtClean="0">
                <a:latin typeface="Arial" charset="0"/>
                <a:cs typeface="Arial" charset="0"/>
              </a:rPr>
              <a:t>= důležitý ukazatel hospodaření účetní jednotky</a:t>
            </a:r>
          </a:p>
          <a:p>
            <a:pPr marL="0" indent="0" eaLnBrk="1" hangingPunct="1">
              <a:buNone/>
              <a:defRPr/>
            </a:pPr>
            <a:r>
              <a:rPr lang="cs-CZ" sz="2200" b="1" dirty="0" smtClean="0">
                <a:latin typeface="Arial" charset="0"/>
                <a:cs typeface="Arial" charset="0"/>
              </a:rPr>
              <a:t>= rozdíl mezi </a:t>
            </a:r>
            <a:r>
              <a:rPr lang="cs-CZ" sz="2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VÝNOSY </a:t>
            </a:r>
            <a:r>
              <a:rPr lang="cs-CZ" sz="1600" b="1" dirty="0" smtClean="0">
                <a:latin typeface="Arial" charset="0"/>
                <a:cs typeface="Arial" charset="0"/>
              </a:rPr>
              <a:t>(účtová třída 6) </a:t>
            </a:r>
            <a:r>
              <a:rPr lang="cs-CZ" sz="2200" b="1" dirty="0" smtClean="0">
                <a:latin typeface="Arial" charset="0"/>
                <a:cs typeface="Arial" charset="0"/>
              </a:rPr>
              <a:t>a </a:t>
            </a:r>
            <a:r>
              <a:rPr lang="cs-CZ" sz="22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NÁKLADY </a:t>
            </a:r>
            <a:r>
              <a:rPr lang="cs-CZ" sz="1600" b="1" dirty="0" smtClean="0">
                <a:latin typeface="Arial" charset="0"/>
                <a:cs typeface="Arial" charset="0"/>
              </a:rPr>
              <a:t>(účtová třída 5)</a:t>
            </a:r>
          </a:p>
          <a:p>
            <a:pPr marL="0" indent="0" eaLnBrk="1" hangingPunct="1">
              <a:buNone/>
              <a:defRPr/>
            </a:pPr>
            <a:endParaRPr lang="cs-CZ" sz="2200" b="1" dirty="0">
              <a:solidFill>
                <a:srgbClr val="00B0F0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endParaRPr lang="cs-CZ" sz="2200" b="1" dirty="0" smtClean="0">
              <a:solidFill>
                <a:srgbClr val="00B0F0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r>
              <a:rPr lang="cs-CZ" sz="2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   VÝNOSY</a:t>
            </a:r>
            <a:r>
              <a:rPr lang="cs-CZ" sz="22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 </a:t>
            </a:r>
            <a:r>
              <a:rPr lang="cs-CZ" sz="2200" b="1" dirty="0" smtClean="0">
                <a:latin typeface="Arial" charset="0"/>
                <a:cs typeface="Arial" charset="0"/>
              </a:rPr>
              <a:t>minus</a:t>
            </a:r>
            <a:r>
              <a:rPr lang="cs-CZ" sz="22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 NÁKLADY </a:t>
            </a:r>
            <a:r>
              <a:rPr lang="cs-CZ" sz="2200" b="1" dirty="0" smtClean="0">
                <a:latin typeface="Arial" charset="0"/>
                <a:cs typeface="Arial" charset="0"/>
              </a:rPr>
              <a:t>&gt; 0</a:t>
            </a:r>
            <a:r>
              <a:rPr lang="cs-CZ" sz="22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                            </a:t>
            </a:r>
            <a:r>
              <a:rPr lang="cs-CZ" sz="2200" b="1" dirty="0" smtClean="0">
                <a:latin typeface="Arial" charset="0"/>
                <a:cs typeface="Arial" charset="0"/>
              </a:rPr>
              <a:t>ZISK</a:t>
            </a:r>
          </a:p>
          <a:p>
            <a:pPr marL="0" indent="0" eaLnBrk="1" hangingPunct="1">
              <a:buNone/>
              <a:defRPr/>
            </a:pPr>
            <a:endParaRPr lang="cs-CZ" sz="2200" b="1" dirty="0">
              <a:solidFill>
                <a:srgbClr val="00B0F0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endParaRPr lang="cs-CZ" sz="2200" b="1" dirty="0" smtClean="0">
              <a:solidFill>
                <a:srgbClr val="00B0F0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r>
              <a:rPr lang="cs-CZ" sz="2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   VÝNOSY</a:t>
            </a:r>
            <a:r>
              <a:rPr lang="cs-CZ" sz="22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 </a:t>
            </a:r>
            <a:r>
              <a:rPr lang="cs-CZ" sz="2200" b="1" dirty="0">
                <a:latin typeface="Arial" charset="0"/>
                <a:cs typeface="Arial" charset="0"/>
              </a:rPr>
              <a:t>minus</a:t>
            </a:r>
            <a:r>
              <a:rPr lang="cs-CZ" sz="2200" b="1" dirty="0">
                <a:solidFill>
                  <a:srgbClr val="00B0F0"/>
                </a:solidFill>
                <a:latin typeface="Arial" charset="0"/>
                <a:cs typeface="Arial" charset="0"/>
              </a:rPr>
              <a:t> NÁKLADY </a:t>
            </a:r>
            <a:r>
              <a:rPr lang="cs-CZ" sz="2200" b="1" dirty="0" smtClean="0">
                <a:latin typeface="Arial" charset="0"/>
                <a:cs typeface="Arial" charset="0"/>
              </a:rPr>
              <a:t>&lt; 0                            ZTRÁTA</a:t>
            </a:r>
            <a:endParaRPr lang="cs-CZ" sz="2200" b="1" dirty="0"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endParaRPr lang="cs-CZ" sz="2200" b="1" dirty="0" smtClean="0">
              <a:solidFill>
                <a:srgbClr val="00B0F0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Šipka doprava se zářezem 3"/>
          <p:cNvSpPr/>
          <p:nvPr/>
        </p:nvSpPr>
        <p:spPr>
          <a:xfrm>
            <a:off x="5398423" y="4747261"/>
            <a:ext cx="1080120" cy="288032"/>
          </a:xfrm>
          <a:prstGeom prst="notchedRightArrow">
            <a:avLst/>
          </a:prstGeom>
          <a:solidFill>
            <a:srgbClr val="92D050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se zářezem 6"/>
          <p:cNvSpPr/>
          <p:nvPr/>
        </p:nvSpPr>
        <p:spPr>
          <a:xfrm>
            <a:off x="5398423" y="5949280"/>
            <a:ext cx="1080120" cy="288032"/>
          </a:xfrm>
          <a:prstGeom prst="notchedRightArrow">
            <a:avLst/>
          </a:prstGeom>
          <a:solidFill>
            <a:srgbClr val="92D050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23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uiExpand="1" build="p"/>
      <p:bldP spid="4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Členění hospodářského výsledku: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07504" y="2560261"/>
            <a:ext cx="8856984" cy="2016224"/>
          </a:xfrm>
        </p:spPr>
        <p:txBody>
          <a:bodyPr/>
          <a:lstStyle/>
          <a:p>
            <a:pPr marL="457200" indent="-457200" eaLnBrk="1" hangingPunct="1">
              <a:buAutoNum type="arabicPeriod"/>
              <a:defRPr/>
            </a:pPr>
            <a:r>
              <a:rPr lang="cs-CZ" sz="2200" b="1" dirty="0" smtClean="0">
                <a:latin typeface="Arial" charset="0"/>
                <a:cs typeface="Arial" charset="0"/>
              </a:rPr>
              <a:t>Z hlediska daně z příjmu:</a:t>
            </a:r>
          </a:p>
          <a:p>
            <a:pPr marL="0" indent="0" eaLnBrk="1" hangingPunct="1">
              <a:buNone/>
              <a:defRPr/>
            </a:pPr>
            <a:endParaRPr lang="cs-CZ" sz="2200" b="1" dirty="0" smtClean="0">
              <a:solidFill>
                <a:srgbClr val="00B0F0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endParaRPr lang="cs-CZ" sz="2200" b="1" dirty="0">
              <a:solidFill>
                <a:srgbClr val="00B0F0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endParaRPr lang="cs-CZ" sz="2200" b="1" dirty="0" smtClean="0">
              <a:solidFill>
                <a:srgbClr val="00B0F0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endParaRPr lang="cs-CZ" sz="2200" b="1" dirty="0">
              <a:solidFill>
                <a:srgbClr val="00B0F0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endParaRPr lang="cs-CZ" sz="2200" b="1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79260640"/>
              </p:ext>
            </p:extLst>
          </p:nvPr>
        </p:nvGraphicFramePr>
        <p:xfrm>
          <a:off x="467544" y="3068960"/>
          <a:ext cx="8280920" cy="1368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9512" y="4581129"/>
            <a:ext cx="87129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defRPr/>
            </a:pPr>
            <a:r>
              <a:rPr lang="cs-CZ" sz="2200" b="1" dirty="0"/>
              <a:t>2. </a:t>
            </a:r>
            <a:r>
              <a:rPr lang="cs-CZ" sz="2200" b="1" dirty="0" smtClean="0"/>
              <a:t>  Z </a:t>
            </a:r>
            <a:r>
              <a:rPr lang="cs-CZ" sz="2200" b="1" dirty="0"/>
              <a:t>hlediska struktury: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018069726"/>
              </p:ext>
            </p:extLst>
          </p:nvPr>
        </p:nvGraphicFramePr>
        <p:xfrm>
          <a:off x="467544" y="4725144"/>
          <a:ext cx="7992690" cy="1709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056903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uiExpand="1" build="p"/>
      <p:bldGraphic spid="2" grpId="0">
        <p:bldAsOne/>
      </p:bldGraphic>
      <p:bldP spid="3" grpId="0"/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Struktura hospodářského výsledku: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4653136"/>
          <a:ext cx="8229600" cy="1872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Zaoblený obdélník 4"/>
          <p:cNvSpPr/>
          <p:nvPr/>
        </p:nvSpPr>
        <p:spPr>
          <a:xfrm>
            <a:off x="644990" y="3027816"/>
            <a:ext cx="8158819" cy="1107167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algn="ctr" defTabSz="1600200">
              <a:lnSpc>
                <a:spcPct val="90000"/>
              </a:lnSpc>
              <a:spcAft>
                <a:spcPct val="35000"/>
              </a:spcAft>
            </a:pPr>
            <a:endParaRPr lang="cs-CZ" sz="36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564904"/>
            <a:ext cx="8480281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Provozní hospodářský výsledek</a:t>
            </a:r>
          </a:p>
          <a:p>
            <a:pPr algn="ctr"/>
            <a:endParaRPr lang="cs-CZ" sz="2000" b="1" dirty="0"/>
          </a:p>
          <a:p>
            <a:pPr algn="ctr"/>
            <a:r>
              <a:rPr lang="cs-CZ" sz="2000" b="1" dirty="0" smtClean="0"/>
              <a:t>+</a:t>
            </a:r>
          </a:p>
          <a:p>
            <a:pPr algn="ctr"/>
            <a:endParaRPr lang="cs-CZ" sz="2000" b="1" dirty="0"/>
          </a:p>
          <a:p>
            <a:pPr algn="ctr"/>
            <a:r>
              <a:rPr lang="cs-CZ" sz="2000" b="1" dirty="0" smtClean="0"/>
              <a:t>Finanční hospodářský výsledek</a:t>
            </a:r>
          </a:p>
          <a:p>
            <a:pPr algn="ctr"/>
            <a:r>
              <a:rPr lang="cs-CZ" sz="2000" b="1" dirty="0" smtClean="0"/>
              <a:t>_____________________________________________</a:t>
            </a:r>
          </a:p>
          <a:p>
            <a:pPr algn="ctr"/>
            <a:endParaRPr lang="cs-CZ" sz="2000" b="1" dirty="0"/>
          </a:p>
          <a:p>
            <a:pPr algn="ctr"/>
            <a:r>
              <a:rPr lang="cs-CZ" sz="2000" b="1" dirty="0" smtClean="0"/>
              <a:t>= Hospodářský výsledek za běžnou činnosti</a:t>
            </a:r>
          </a:p>
          <a:p>
            <a:pPr algn="ctr"/>
            <a:endParaRPr lang="cs-CZ" sz="2000" b="1" dirty="0"/>
          </a:p>
          <a:p>
            <a:pPr algn="ctr"/>
            <a:r>
              <a:rPr lang="cs-CZ" sz="2000" b="1" dirty="0" smtClean="0"/>
              <a:t>+ Mimořádný hospodářský výsledek</a:t>
            </a:r>
          </a:p>
          <a:p>
            <a:pPr algn="ctr"/>
            <a:r>
              <a:rPr lang="cs-CZ" sz="2000" b="1" dirty="0" smtClean="0"/>
              <a:t>______________________________________________</a:t>
            </a:r>
          </a:p>
          <a:p>
            <a:pPr algn="ctr"/>
            <a:endParaRPr lang="cs-CZ" sz="2000" b="1" dirty="0"/>
          </a:p>
          <a:p>
            <a:pPr algn="ctr"/>
            <a:r>
              <a:rPr lang="cs-CZ" sz="2000" b="1" dirty="0" smtClean="0"/>
              <a:t>Hospodářský výsledek účetní jednotky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2892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3131840" y="692696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Schéma zjištění hospodářského výsledku: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2690" y="2503075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</a:t>
            </a:r>
            <a:endParaRPr lang="cs-CZ" dirty="0"/>
          </a:p>
        </p:txBody>
      </p:sp>
      <p:grpSp>
        <p:nvGrpSpPr>
          <p:cNvPr id="7" name="Skupina 3"/>
          <p:cNvGrpSpPr>
            <a:grpSpLocks/>
          </p:cNvGrpSpPr>
          <p:nvPr/>
        </p:nvGrpSpPr>
        <p:grpSpPr bwMode="auto">
          <a:xfrm>
            <a:off x="-18002" y="2555936"/>
            <a:ext cx="2928126" cy="2024061"/>
            <a:chOff x="511966" y="1825857"/>
            <a:chExt cx="3682752" cy="2467239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754658" y="2205310"/>
              <a:ext cx="3168476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353342" y="2205310"/>
              <a:ext cx="0" cy="208778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6"/>
            <p:cNvSpPr txBox="1">
              <a:spLocks noChangeArrowheads="1"/>
            </p:cNvSpPr>
            <p:nvPr/>
          </p:nvSpPr>
          <p:spPr bwMode="auto">
            <a:xfrm>
              <a:off x="2566083" y="2326685"/>
              <a:ext cx="100811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smtClean="0">
                  <a:solidFill>
                    <a:prstClr val="black"/>
                  </a:solidFill>
                </a:rPr>
                <a:t>100</a:t>
              </a:r>
            </a:p>
          </p:txBody>
        </p:sp>
        <p:sp>
          <p:nvSpPr>
            <p:cNvPr id="11" name="Zástupný symbol pro obsah 4"/>
            <p:cNvSpPr txBox="1">
              <a:spLocks/>
            </p:cNvSpPr>
            <p:nvPr/>
          </p:nvSpPr>
          <p:spPr>
            <a:xfrm>
              <a:off x="511966" y="1825857"/>
              <a:ext cx="3682752" cy="444548"/>
            </a:xfrm>
            <a:prstGeom prst="rect">
              <a:avLst/>
            </a:prstGeom>
          </p:spPr>
          <p:txBody>
            <a:bodyPr>
              <a:normAutofit fontScale="70000" lnSpcReduction="20000"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fontAlgn="auto">
                <a:spcAft>
                  <a:spcPts val="0"/>
                </a:spcAft>
                <a:buFont typeface="Arial" pitchFamily="34" charset="0"/>
                <a:buNone/>
                <a:defRPr/>
              </a:pPr>
              <a:r>
                <a:rPr lang="cs-CZ" dirty="0" smtClean="0">
                  <a:solidFill>
                    <a:prstClr val="black"/>
                  </a:solidFill>
                </a:rPr>
                <a:t>  MD   </a:t>
              </a:r>
              <a:r>
                <a:rPr lang="cs-CZ" sz="2000" i="1" dirty="0" smtClean="0">
                  <a:solidFill>
                    <a:prstClr val="black"/>
                  </a:solidFill>
                </a:rPr>
                <a:t>Nákladový účet</a:t>
              </a:r>
              <a:r>
                <a:rPr lang="cs-CZ" dirty="0" smtClean="0">
                  <a:solidFill>
                    <a:prstClr val="black"/>
                  </a:solidFill>
                </a:rPr>
                <a:t>   D</a:t>
              </a:r>
              <a:endParaRPr lang="cs-CZ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7" name="Skupina 8"/>
          <p:cNvGrpSpPr>
            <a:grpSpLocks/>
          </p:cNvGrpSpPr>
          <p:nvPr/>
        </p:nvGrpSpPr>
        <p:grpSpPr bwMode="auto">
          <a:xfrm>
            <a:off x="2867893" y="2504228"/>
            <a:ext cx="3246438" cy="4275226"/>
            <a:chOff x="486296" y="1755123"/>
            <a:chExt cx="3682752" cy="4274969"/>
          </a:xfrm>
        </p:grpSpPr>
        <p:cxnSp>
          <p:nvCxnSpPr>
            <p:cNvPr id="18" name="Přímá spojnice 17"/>
            <p:cNvCxnSpPr/>
            <p:nvPr/>
          </p:nvCxnSpPr>
          <p:spPr>
            <a:xfrm>
              <a:off x="755033" y="2204448"/>
              <a:ext cx="3169507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2354194" y="2204448"/>
              <a:ext cx="0" cy="382564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1"/>
            <p:cNvSpPr txBox="1">
              <a:spLocks noChangeArrowheads="1"/>
            </p:cNvSpPr>
            <p:nvPr/>
          </p:nvSpPr>
          <p:spPr bwMode="auto">
            <a:xfrm>
              <a:off x="2527670" y="2305288"/>
              <a:ext cx="1008111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smtClean="0">
                  <a:solidFill>
                    <a:prstClr val="black"/>
                  </a:solidFill>
                </a:rPr>
                <a:t>150</a:t>
              </a:r>
            </a:p>
          </p:txBody>
        </p:sp>
        <p:sp>
          <p:nvSpPr>
            <p:cNvPr id="21" name="Zástupný symbol pro obsah 4"/>
            <p:cNvSpPr txBox="1">
              <a:spLocks/>
            </p:cNvSpPr>
            <p:nvPr/>
          </p:nvSpPr>
          <p:spPr>
            <a:xfrm>
              <a:off x="486296" y="1755123"/>
              <a:ext cx="3682752" cy="512732"/>
            </a:xfrm>
            <a:prstGeom prst="rect">
              <a:avLst/>
            </a:prstGeom>
          </p:spPr>
          <p:txBody>
            <a:bodyPr>
              <a:normAutofit fontScale="85000" lnSpcReduction="10000"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fontAlgn="auto">
                <a:spcAft>
                  <a:spcPts val="0"/>
                </a:spcAft>
                <a:buFont typeface="Arial" pitchFamily="34" charset="0"/>
                <a:buNone/>
                <a:defRPr/>
              </a:pPr>
              <a:r>
                <a:rPr lang="cs-CZ" dirty="0" smtClean="0">
                  <a:solidFill>
                    <a:prstClr val="black"/>
                  </a:solidFill>
                </a:rPr>
                <a:t>  MD   </a:t>
              </a:r>
              <a:r>
                <a:rPr lang="cs-CZ" sz="2000" i="1" dirty="0" smtClean="0">
                  <a:solidFill>
                    <a:prstClr val="black"/>
                  </a:solidFill>
                </a:rPr>
                <a:t>Účet zisků a ztrát</a:t>
              </a:r>
              <a:r>
                <a:rPr lang="cs-CZ" dirty="0" smtClean="0">
                  <a:solidFill>
                    <a:prstClr val="black"/>
                  </a:solidFill>
                </a:rPr>
                <a:t>   D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22" name="TextovéPole 19"/>
            <p:cNvSpPr txBox="1">
              <a:spLocks noChangeArrowheads="1"/>
            </p:cNvSpPr>
            <p:nvPr/>
          </p:nvSpPr>
          <p:spPr bwMode="auto">
            <a:xfrm>
              <a:off x="1519559" y="2320217"/>
              <a:ext cx="1008111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dirty="0" smtClean="0">
                  <a:solidFill>
                    <a:prstClr val="black"/>
                  </a:solidFill>
                </a:rPr>
                <a:t> 100</a:t>
              </a:r>
            </a:p>
          </p:txBody>
        </p:sp>
      </p:grpSp>
      <p:grpSp>
        <p:nvGrpSpPr>
          <p:cNvPr id="23" name="Skupina 20"/>
          <p:cNvGrpSpPr>
            <a:grpSpLocks/>
          </p:cNvGrpSpPr>
          <p:nvPr/>
        </p:nvGrpSpPr>
        <p:grpSpPr bwMode="auto">
          <a:xfrm>
            <a:off x="1622191" y="3567967"/>
            <a:ext cx="2530475" cy="369889"/>
            <a:chOff x="3347864" y="3645739"/>
            <a:chExt cx="2736304" cy="370127"/>
          </a:xfrm>
        </p:grpSpPr>
        <p:cxnSp>
          <p:nvCxnSpPr>
            <p:cNvPr id="24" name="Přímá spojnice se šipkou 23"/>
            <p:cNvCxnSpPr/>
            <p:nvPr/>
          </p:nvCxnSpPr>
          <p:spPr>
            <a:xfrm>
              <a:off x="3347864" y="4015866"/>
              <a:ext cx="2736304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ovéPole 22"/>
            <p:cNvSpPr txBox="1">
              <a:spLocks noChangeArrowheads="1"/>
            </p:cNvSpPr>
            <p:nvPr/>
          </p:nvSpPr>
          <p:spPr bwMode="auto">
            <a:xfrm>
              <a:off x="3743908" y="3645739"/>
              <a:ext cx="1944216" cy="3695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dirty="0" smtClean="0">
                  <a:solidFill>
                    <a:prstClr val="black"/>
                  </a:solidFill>
                </a:rPr>
                <a:t>Převod nákladů</a:t>
              </a:r>
            </a:p>
          </p:txBody>
        </p:sp>
      </p:grpSp>
      <p:grpSp>
        <p:nvGrpSpPr>
          <p:cNvPr id="27" name="Skupina 13"/>
          <p:cNvGrpSpPr>
            <a:grpSpLocks/>
          </p:cNvGrpSpPr>
          <p:nvPr/>
        </p:nvGrpSpPr>
        <p:grpSpPr bwMode="auto">
          <a:xfrm>
            <a:off x="6157373" y="2512918"/>
            <a:ext cx="3035300" cy="2533650"/>
            <a:chOff x="511967" y="1760375"/>
            <a:chExt cx="3682752" cy="2532721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754659" y="2204712"/>
              <a:ext cx="3168477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2353343" y="2204712"/>
              <a:ext cx="0" cy="2088384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ovéPole 16"/>
            <p:cNvSpPr txBox="1">
              <a:spLocks noChangeArrowheads="1"/>
            </p:cNvSpPr>
            <p:nvPr/>
          </p:nvSpPr>
          <p:spPr bwMode="auto">
            <a:xfrm>
              <a:off x="1457289" y="2301905"/>
              <a:ext cx="100811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smtClean="0">
                  <a:solidFill>
                    <a:prstClr val="black"/>
                  </a:solidFill>
                </a:rPr>
                <a:t>150</a:t>
              </a:r>
            </a:p>
          </p:txBody>
        </p:sp>
        <p:sp>
          <p:nvSpPr>
            <p:cNvPr id="31" name="Zástupný symbol pro obsah 4"/>
            <p:cNvSpPr txBox="1">
              <a:spLocks/>
            </p:cNvSpPr>
            <p:nvPr/>
          </p:nvSpPr>
          <p:spPr>
            <a:xfrm>
              <a:off x="511967" y="1760375"/>
              <a:ext cx="3682752" cy="515749"/>
            </a:xfrm>
            <a:prstGeom prst="rect">
              <a:avLst/>
            </a:prstGeom>
          </p:spPr>
          <p:txBody>
            <a:bodyPr>
              <a:normAutofit fontScale="85000" lnSpcReduction="10000"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fontAlgn="auto">
                <a:spcAft>
                  <a:spcPts val="0"/>
                </a:spcAft>
                <a:buFont typeface="Arial" pitchFamily="34" charset="0"/>
                <a:buNone/>
                <a:defRPr/>
              </a:pPr>
              <a:r>
                <a:rPr lang="cs-CZ" dirty="0" smtClean="0">
                  <a:solidFill>
                    <a:prstClr val="black"/>
                  </a:solidFill>
                </a:rPr>
                <a:t>  MD   </a:t>
              </a:r>
              <a:r>
                <a:rPr lang="cs-CZ" sz="2000" i="1" dirty="0" smtClean="0">
                  <a:solidFill>
                    <a:prstClr val="black"/>
                  </a:solidFill>
                </a:rPr>
                <a:t>Výnosový účet</a:t>
              </a:r>
              <a:r>
                <a:rPr lang="cs-CZ" dirty="0" smtClean="0">
                  <a:solidFill>
                    <a:prstClr val="black"/>
                  </a:solidFill>
                </a:rPr>
                <a:t>     D</a:t>
              </a:r>
              <a:endParaRPr lang="cs-CZ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4" name="Skupina 20"/>
          <p:cNvGrpSpPr>
            <a:grpSpLocks/>
          </p:cNvGrpSpPr>
          <p:nvPr/>
        </p:nvGrpSpPr>
        <p:grpSpPr bwMode="auto">
          <a:xfrm>
            <a:off x="4983586" y="3579864"/>
            <a:ext cx="2530475" cy="369888"/>
            <a:chOff x="3347864" y="3645739"/>
            <a:chExt cx="2736304" cy="370127"/>
          </a:xfrm>
        </p:grpSpPr>
        <p:cxnSp>
          <p:nvCxnSpPr>
            <p:cNvPr id="45" name="Přímá spojnice se šipkou 44"/>
            <p:cNvCxnSpPr/>
            <p:nvPr/>
          </p:nvCxnSpPr>
          <p:spPr>
            <a:xfrm>
              <a:off x="3347864" y="4015866"/>
              <a:ext cx="2736304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ovéPole 22"/>
            <p:cNvSpPr txBox="1">
              <a:spLocks noChangeArrowheads="1"/>
            </p:cNvSpPr>
            <p:nvPr/>
          </p:nvSpPr>
          <p:spPr bwMode="auto">
            <a:xfrm>
              <a:off x="3743908" y="3645739"/>
              <a:ext cx="194421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dirty="0" smtClean="0">
                  <a:solidFill>
                    <a:prstClr val="black"/>
                  </a:solidFill>
                </a:rPr>
                <a:t>Převod výnosů</a:t>
              </a:r>
            </a:p>
          </p:txBody>
        </p:sp>
      </p:grpSp>
      <p:grpSp>
        <p:nvGrpSpPr>
          <p:cNvPr id="26" name="Skupina 28"/>
          <p:cNvGrpSpPr>
            <a:grpSpLocks/>
          </p:cNvGrpSpPr>
          <p:nvPr/>
        </p:nvGrpSpPr>
        <p:grpSpPr bwMode="auto">
          <a:xfrm>
            <a:off x="-114179" y="4878170"/>
            <a:ext cx="4460207" cy="1911002"/>
            <a:chOff x="511966" y="1825857"/>
            <a:chExt cx="5357239" cy="2467239"/>
          </a:xfrm>
        </p:grpSpPr>
        <p:cxnSp>
          <p:nvCxnSpPr>
            <p:cNvPr id="32" name="Přímá spojnice 31"/>
            <p:cNvCxnSpPr/>
            <p:nvPr/>
          </p:nvCxnSpPr>
          <p:spPr>
            <a:xfrm>
              <a:off x="754689" y="2205311"/>
              <a:ext cx="3168881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2353577" y="2205311"/>
              <a:ext cx="0" cy="2087785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ovéPole 31"/>
            <p:cNvSpPr txBox="1">
              <a:spLocks noChangeArrowheads="1"/>
            </p:cNvSpPr>
            <p:nvPr/>
          </p:nvSpPr>
          <p:spPr bwMode="auto">
            <a:xfrm>
              <a:off x="2543192" y="2348217"/>
              <a:ext cx="100811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smtClean="0">
                  <a:solidFill>
                    <a:prstClr val="black"/>
                  </a:solidFill>
                </a:rPr>
                <a:t>50</a:t>
              </a:r>
            </a:p>
          </p:txBody>
        </p:sp>
        <p:sp>
          <p:nvSpPr>
            <p:cNvPr id="35" name="Zástupný symbol pro obsah 4"/>
            <p:cNvSpPr txBox="1">
              <a:spLocks/>
            </p:cNvSpPr>
            <p:nvPr/>
          </p:nvSpPr>
          <p:spPr>
            <a:xfrm>
              <a:off x="511966" y="1825857"/>
              <a:ext cx="3683222" cy="444548"/>
            </a:xfrm>
            <a:prstGeom prst="rect">
              <a:avLst/>
            </a:prstGeom>
          </p:spPr>
          <p:txBody>
            <a:bodyPr>
              <a:normAutofit fontScale="62500" lnSpcReduction="20000"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fontAlgn="auto">
                <a:spcAft>
                  <a:spcPts val="0"/>
                </a:spcAft>
                <a:buFont typeface="Arial" pitchFamily="34" charset="0"/>
                <a:buNone/>
                <a:defRPr/>
              </a:pPr>
              <a:r>
                <a:rPr lang="cs-CZ" dirty="0" smtClean="0">
                  <a:solidFill>
                    <a:prstClr val="black"/>
                  </a:solidFill>
                </a:rPr>
                <a:t>  MD   </a:t>
              </a:r>
              <a:r>
                <a:rPr lang="cs-CZ" sz="2000" i="1" dirty="0" smtClean="0">
                  <a:solidFill>
                    <a:prstClr val="black"/>
                  </a:solidFill>
                </a:rPr>
                <a:t>Konečný účet </a:t>
              </a:r>
              <a:r>
                <a:rPr lang="cs-CZ" sz="2000" i="1" dirty="0" err="1" smtClean="0">
                  <a:solidFill>
                    <a:prstClr val="black"/>
                  </a:solidFill>
                </a:rPr>
                <a:t>rozvažný</a:t>
              </a:r>
              <a:r>
                <a:rPr lang="cs-CZ" sz="2000" dirty="0" smtClean="0">
                  <a:solidFill>
                    <a:prstClr val="black"/>
                  </a:solidFill>
                </a:rPr>
                <a:t>   </a:t>
              </a:r>
              <a:r>
                <a:rPr lang="cs-CZ" dirty="0" smtClean="0">
                  <a:solidFill>
                    <a:prstClr val="black"/>
                  </a:solidFill>
                </a:rPr>
                <a:t>D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36" name="TextovéPole 37"/>
            <p:cNvSpPr txBox="1">
              <a:spLocks noChangeArrowheads="1"/>
            </p:cNvSpPr>
            <p:nvPr/>
          </p:nvSpPr>
          <p:spPr bwMode="auto">
            <a:xfrm>
              <a:off x="4861093" y="2348217"/>
              <a:ext cx="1008112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smtClean="0">
                  <a:solidFill>
                    <a:prstClr val="black"/>
                  </a:solidFill>
                </a:rPr>
                <a:t>      50</a:t>
              </a:r>
            </a:p>
          </p:txBody>
        </p:sp>
      </p:grpSp>
      <p:grpSp>
        <p:nvGrpSpPr>
          <p:cNvPr id="43" name="Skupina 33"/>
          <p:cNvGrpSpPr>
            <a:grpSpLocks/>
          </p:cNvGrpSpPr>
          <p:nvPr/>
        </p:nvGrpSpPr>
        <p:grpSpPr bwMode="auto">
          <a:xfrm>
            <a:off x="1780894" y="5396248"/>
            <a:ext cx="2294599" cy="369332"/>
            <a:chOff x="3347864" y="3444127"/>
            <a:chExt cx="2736304" cy="592834"/>
          </a:xfrm>
        </p:grpSpPr>
        <p:cxnSp>
          <p:nvCxnSpPr>
            <p:cNvPr id="47" name="Přímá spojnice se šipkou 46"/>
            <p:cNvCxnSpPr/>
            <p:nvPr/>
          </p:nvCxnSpPr>
          <p:spPr>
            <a:xfrm>
              <a:off x="3347864" y="4015866"/>
              <a:ext cx="2736304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TextovéPole 35"/>
            <p:cNvSpPr txBox="1">
              <a:spLocks noChangeArrowheads="1"/>
            </p:cNvSpPr>
            <p:nvPr/>
          </p:nvSpPr>
          <p:spPr bwMode="auto">
            <a:xfrm>
              <a:off x="3743908" y="3444127"/>
              <a:ext cx="1887311" cy="5928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dirty="0" smtClean="0">
                  <a:solidFill>
                    <a:prstClr val="black"/>
                  </a:solidFill>
                </a:rPr>
                <a:t>Převod zisku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05694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Postup při účetní uzávěrce – shrnutí: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4653136"/>
          <a:ext cx="8229600" cy="1872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Zaoblený obdélník 4"/>
          <p:cNvSpPr/>
          <p:nvPr/>
        </p:nvSpPr>
        <p:spPr>
          <a:xfrm>
            <a:off x="644990" y="3027816"/>
            <a:ext cx="8158819" cy="1107167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algn="ctr" defTabSz="1600200">
              <a:lnSpc>
                <a:spcPct val="90000"/>
              </a:lnSpc>
              <a:spcAft>
                <a:spcPct val="35000"/>
              </a:spcAft>
            </a:pPr>
            <a:endParaRPr lang="cs-CZ" sz="36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" name="Diagram 1"/>
          <p:cNvGraphicFramePr/>
          <p:nvPr>
            <p:extLst/>
          </p:nvPr>
        </p:nvGraphicFramePr>
        <p:xfrm>
          <a:off x="467545" y="2564904"/>
          <a:ext cx="833626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2564904"/>
            <a:ext cx="91440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Po zaúčtování všech účetních operací do správného účetního období následuje:</a:t>
            </a:r>
          </a:p>
          <a:p>
            <a:endParaRPr lang="cs-CZ" b="1" dirty="0" smtClean="0">
              <a:solidFill>
                <a:prstClr val="black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Zjištění obratů stran MD a D jednotlivých syntetických účtů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2000" dirty="0" smtClean="0">
              <a:solidFill>
                <a:prstClr val="black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Zjištění konečného stavu aktivních a pasivních účtů a převod jejich konečných stavů na účet </a:t>
            </a:r>
            <a:r>
              <a:rPr lang="cs-CZ" sz="2000" b="1" dirty="0" smtClean="0">
                <a:solidFill>
                  <a:srgbClr val="C00000"/>
                </a:solidFill>
              </a:rPr>
              <a:t>702 – konečný účet </a:t>
            </a:r>
            <a:r>
              <a:rPr lang="cs-CZ" sz="2000" b="1" dirty="0" err="1" smtClean="0">
                <a:solidFill>
                  <a:srgbClr val="C00000"/>
                </a:solidFill>
              </a:rPr>
              <a:t>rozvažný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Zjištění konečných stavů nákladových a výnosových účtů a jejich převod na účet </a:t>
            </a:r>
            <a:r>
              <a:rPr lang="cs-CZ" sz="2000" b="1" dirty="0" smtClean="0">
                <a:solidFill>
                  <a:srgbClr val="C00000"/>
                </a:solidFill>
              </a:rPr>
              <a:t>710 – Účet zisků a ztrát </a:t>
            </a:r>
            <a:r>
              <a:rPr lang="cs-CZ" sz="2000" dirty="0" smtClean="0">
                <a:solidFill>
                  <a:prstClr val="black"/>
                </a:solidFill>
              </a:rPr>
              <a:t>– zde se zjistí účetní hospodářský výsledek členěný na </a:t>
            </a:r>
            <a:r>
              <a:rPr lang="cs-CZ" sz="2000" b="1" dirty="0" smtClean="0">
                <a:solidFill>
                  <a:srgbClr val="00B0F0"/>
                </a:solidFill>
              </a:rPr>
              <a:t>provozní, finanční a mimořádný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Po transformaci HV na základ daně z příjmu a zaúčtování daňové povinnosti převod čistého HV (tzn. po zdanění) na účet 702 – konečný účet </a:t>
            </a:r>
            <a:r>
              <a:rPr lang="cs-CZ" sz="2000" dirty="0" err="1" smtClean="0">
                <a:solidFill>
                  <a:prstClr val="black"/>
                </a:solidFill>
              </a:rPr>
              <a:t>rozvažný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3026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Zaúčtování daňové povinnosti v s.r.o. a a.s.: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4653136"/>
          <a:ext cx="8229600" cy="1872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Zaoblený obdélník 4"/>
          <p:cNvSpPr/>
          <p:nvPr/>
        </p:nvSpPr>
        <p:spPr>
          <a:xfrm>
            <a:off x="644990" y="3027816"/>
            <a:ext cx="8158819" cy="1107167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algn="ctr" defTabSz="1600200">
              <a:lnSpc>
                <a:spcPct val="90000"/>
              </a:lnSpc>
              <a:spcAft>
                <a:spcPct val="35000"/>
              </a:spcAft>
            </a:pPr>
            <a:endParaRPr lang="cs-CZ" sz="36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225234"/>
              </p:ext>
            </p:extLst>
          </p:nvPr>
        </p:nvGraphicFramePr>
        <p:xfrm>
          <a:off x="7071791" y="7813711"/>
          <a:ext cx="5898194" cy="23979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-7663" y="2492896"/>
            <a:ext cx="582729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Účetní (hrubý) hospodářský výsledek je transformován na základ daně z příjmů právnických osob a výsledná daňová povinnost je zaúčtována MD 591 – Daň z příjmů z běžné činnosti – splatná (popř. MD 593 – Daň z příjmů z mimořádné činnosti – splatná) / D 341 Daň z příjmů</a:t>
            </a:r>
          </a:p>
          <a:p>
            <a:endParaRPr lang="cs-CZ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Disponibilní (čistý) hospodářský výsledek = hrubý – daň z příjmů PO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i="1" dirty="0" smtClean="0"/>
              <a:t>Poznámka: Je-li účetní jednotkou fyzická osoba, započítá se hospodářský výsledek zjištěný v účetnictví do příjmů dle §7 – Příjmy z podnikání a spolu s ostatními příjmy se transformuje na daň z příjmů fyzické osoby</a:t>
            </a:r>
            <a:endParaRPr lang="cs-CZ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6208162"/>
            <a:ext cx="100811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č. 1</a:t>
            </a:r>
            <a:endParaRPr lang="cs-CZ" sz="10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9909" y="3356992"/>
            <a:ext cx="3208437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435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Otevírání účetních knih na počátku dalšího účetního období: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4653136"/>
          <a:ext cx="8229600" cy="1872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Zaoblený obdélník 4"/>
          <p:cNvSpPr/>
          <p:nvPr/>
        </p:nvSpPr>
        <p:spPr>
          <a:xfrm>
            <a:off x="644990" y="3027816"/>
            <a:ext cx="8158819" cy="1107167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algn="ctr" defTabSz="1600200">
              <a:lnSpc>
                <a:spcPct val="90000"/>
              </a:lnSpc>
              <a:spcAft>
                <a:spcPct val="35000"/>
              </a:spcAft>
            </a:pPr>
            <a:endParaRPr lang="cs-CZ" sz="36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125183" y="2492896"/>
            <a:ext cx="892899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Při účetní uzávěrce dojde k vyrovnání zůstatků všech účtů včetně účtu 710 a 702</a:t>
            </a:r>
          </a:p>
          <a:p>
            <a:endParaRPr lang="cs-CZ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rgbClr val="990033"/>
                </a:solidFill>
              </a:rPr>
              <a:t>Konečné stavy účtů aktivních a pasivních = počátečním stavům na počátku dalšího účetního období a otevírají se prostřednictvím účtu 701 – Počáteční účet </a:t>
            </a:r>
            <a:r>
              <a:rPr lang="cs-CZ" b="1" dirty="0" err="1" smtClean="0">
                <a:solidFill>
                  <a:srgbClr val="990033"/>
                </a:solidFill>
              </a:rPr>
              <a:t>rozvažný</a:t>
            </a:r>
            <a:endParaRPr lang="cs-CZ" b="1" dirty="0" smtClean="0">
              <a:solidFill>
                <a:srgbClr val="990033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Položka disponibilního zisku je uvedena k 31.12. zaúčtována 710/702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rgbClr val="00B0F0"/>
                </a:solidFill>
              </a:rPr>
              <a:t>V počátečních stavech k 1.1. je disponibilní zisk z minulého roku zaúčtován 701/431 – hospodářský výsledek ve schvalovacím řízení (zdroj krytí podniku)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b="1" dirty="0">
              <a:solidFill>
                <a:srgbClr val="00B0F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Na účtu 431 je HV až do rozhodnutí valné hromady o jeho rozdělení (příděly do fondů, výplata podílů společníkům či akcionářům, převod na účet 428 – Nerozdělený zisk z minulých let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5894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Otázky a úkoly: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4653136"/>
          <a:ext cx="8229600" cy="1872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Zaoblený obdélník 4"/>
          <p:cNvSpPr/>
          <p:nvPr/>
        </p:nvSpPr>
        <p:spPr>
          <a:xfrm>
            <a:off x="644990" y="3027816"/>
            <a:ext cx="8158819" cy="1107167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algn="ctr" defTabSz="1600200">
              <a:lnSpc>
                <a:spcPct val="90000"/>
              </a:lnSpc>
              <a:spcAft>
                <a:spcPct val="35000"/>
              </a:spcAft>
            </a:pPr>
            <a:endParaRPr lang="cs-CZ" sz="36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66133" y="2573287"/>
            <a:ext cx="862429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/>
              <a:t>Zaúčtujte hospodářský výsledek v s.r.o. včetně jeho daňové povinnosti na konci účetního období i na počátku dalšího účetního období, pokud: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celkové náklady byly 180 mil. Kč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c</a:t>
            </a:r>
            <a:r>
              <a:rPr lang="cs-CZ" b="1" dirty="0" smtClean="0"/>
              <a:t>elkové výnosy byly 145 mil. Kč </a:t>
            </a:r>
          </a:p>
          <a:p>
            <a:endParaRPr lang="cs-CZ" b="1" dirty="0"/>
          </a:p>
          <a:p>
            <a:r>
              <a:rPr lang="cs-CZ" b="1" i="1" dirty="0" smtClean="0">
                <a:solidFill>
                  <a:srgbClr val="990033"/>
                </a:solidFill>
              </a:rPr>
              <a:t>Řešení:</a:t>
            </a:r>
          </a:p>
          <a:p>
            <a:endParaRPr lang="cs-CZ" b="1" i="1" dirty="0">
              <a:solidFill>
                <a:srgbClr val="990033"/>
              </a:solidFill>
            </a:endParaRPr>
          </a:p>
          <a:p>
            <a:r>
              <a:rPr lang="cs-CZ" b="1" i="1" dirty="0" smtClean="0">
                <a:solidFill>
                  <a:srgbClr val="990033"/>
                </a:solidFill>
              </a:rPr>
              <a:t>Účtování 31.12.: hospodářský výsledek = ztráta 35 mil. Kč…………….702/710</a:t>
            </a:r>
          </a:p>
          <a:p>
            <a:r>
              <a:rPr lang="cs-CZ" b="1" i="1" dirty="0">
                <a:solidFill>
                  <a:srgbClr val="990033"/>
                </a:solidFill>
              </a:rPr>
              <a:t> </a:t>
            </a:r>
            <a:r>
              <a:rPr lang="cs-CZ" b="1" i="1" dirty="0" smtClean="0">
                <a:solidFill>
                  <a:srgbClr val="990033"/>
                </a:solidFill>
              </a:rPr>
              <a:t>                           daň z příjmů PO se neodvádí</a:t>
            </a:r>
          </a:p>
          <a:p>
            <a:r>
              <a:rPr lang="cs-CZ" b="1" i="1" dirty="0">
                <a:solidFill>
                  <a:srgbClr val="990033"/>
                </a:solidFill>
              </a:rPr>
              <a:t> </a:t>
            </a:r>
            <a:r>
              <a:rPr lang="cs-CZ" b="1" i="1" dirty="0" smtClean="0">
                <a:solidFill>
                  <a:srgbClr val="990033"/>
                </a:solidFill>
              </a:rPr>
              <a:t>                           </a:t>
            </a:r>
          </a:p>
          <a:p>
            <a:r>
              <a:rPr lang="cs-CZ" b="1" i="1" dirty="0" smtClean="0">
                <a:solidFill>
                  <a:srgbClr val="990033"/>
                </a:solidFill>
              </a:rPr>
              <a:t>Účtování 1.1.: otevírání účetních knih (počáteční stavy) 35 mil. Kč…..431/701</a:t>
            </a:r>
          </a:p>
          <a:p>
            <a:r>
              <a:rPr lang="cs-CZ" b="1" i="1" dirty="0">
                <a:solidFill>
                  <a:srgbClr val="990033"/>
                </a:solidFill>
              </a:rPr>
              <a:t> </a:t>
            </a:r>
            <a:r>
              <a:rPr lang="cs-CZ" b="1" i="1" dirty="0" smtClean="0">
                <a:solidFill>
                  <a:srgbClr val="990033"/>
                </a:solidFill>
              </a:rPr>
              <a:t>                        (po rozhodnutí valné hromady o úhradě ztráty možnosti </a:t>
            </a:r>
          </a:p>
          <a:p>
            <a:r>
              <a:rPr lang="cs-CZ" b="1" i="1" dirty="0">
                <a:solidFill>
                  <a:srgbClr val="990033"/>
                </a:solidFill>
              </a:rPr>
              <a:t> </a:t>
            </a:r>
            <a:r>
              <a:rPr lang="cs-CZ" b="1" i="1" dirty="0" smtClean="0">
                <a:solidFill>
                  <a:srgbClr val="990033"/>
                </a:solidFill>
              </a:rPr>
              <a:t>                        účtování 429 – neuhrazená ztráta minulých let/431, 428/431..)</a:t>
            </a:r>
            <a:endParaRPr lang="cs-CZ" b="1" i="1" dirty="0">
              <a:solidFill>
                <a:srgbClr val="9900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231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200" b="1" smtClean="0">
                <a:latin typeface="Arial" charset="0"/>
                <a:cs typeface="Arial" charset="0"/>
              </a:rPr>
              <a:t>Zdroje, autorská práva: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79512" y="2420888"/>
            <a:ext cx="8569201" cy="4176713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Knihy: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ŠTOHL, Pavel. Učebnice účetnictví 2.díl. Znojmo: </a:t>
            </a:r>
            <a:r>
              <a:rPr lang="cs-CZ" sz="1200" dirty="0" err="1">
                <a:latin typeface="Arial" pitchFamily="34" charset="0"/>
                <a:cs typeface="Arial" pitchFamily="34" charset="0"/>
              </a:rPr>
              <a:t>Štohl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, vzdělávací středisko Znojmo, 2012,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ISBN 978-80-87237-24-3.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ŠTOHL, Pavel.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Sbírka řešených příkladů z účetnictví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 Znojmo: SVŠE Znojmo, 2010, ISBN 978-80-87314-09-8. 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Obrázky a online zdroje: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Obr.č.1: </a:t>
            </a:r>
            <a:r>
              <a:rPr lang="cs-CZ" altLang="cs-CZ" sz="1200" dirty="0">
                <a:latin typeface="Arial" panose="020B0604020202020204" pitchFamily="34" charset="0"/>
                <a:cs typeface="Arial" panose="020B0604020202020204" pitchFamily="34" charset="0"/>
              </a:rPr>
              <a:t>program Microsoft PowerPoint – KLIPART: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www.oficce.microsoft.com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škola školských zařízení. Jakékoliv další využití podléhá autorskému zákonu.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ky</a:t>
            </a:r>
            <a:r>
              <a:rPr lang="ru-RU" sz="1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400" dirty="0" smtClean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MS Office.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1527</TotalTime>
  <Words>761</Words>
  <Application>Microsoft Office PowerPoint</Application>
  <PresentationFormat>Předvádění na obrazovce (4:3)</PresentationFormat>
  <Paragraphs>145</Paragraphs>
  <Slides>11</Slides>
  <Notes>11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Calibri</vt:lpstr>
      <vt:lpstr>Wingdings</vt:lpstr>
      <vt:lpstr>Motiv sady Office</vt:lpstr>
      <vt:lpstr>Obchodní akademie, Střední odborná škola  a Jazyková škola s právem státní jazykové zkoušky,  Hradec Králové</vt:lpstr>
      <vt:lpstr>Opakování pojmu – fáze účetní uzávěrky:</vt:lpstr>
      <vt:lpstr>Zjištění hospodářského výsledku:</vt:lpstr>
      <vt:lpstr>Členění hospodářského výsledku:</vt:lpstr>
      <vt:lpstr>Struktura hospodářského výsledku:</vt:lpstr>
      <vt:lpstr>Schéma zjištění hospodářského výsledku:</vt:lpstr>
      <vt:lpstr>Postup při účetní uzávěrce – shrnutí:</vt:lpstr>
      <vt:lpstr>Zaúčtování daňové povinnosti v s.r.o. a a.s.:</vt:lpstr>
      <vt:lpstr>Otevírání účetních knih na počátku dalšího účetního období:</vt:lpstr>
      <vt:lpstr>Otázky a úkoly:</vt:lpstr>
      <vt:lpstr>Zdroje, autorská práva: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Petra Kábrtová</cp:lastModifiedBy>
  <cp:revision>147</cp:revision>
  <dcterms:created xsi:type="dcterms:W3CDTF">2012-11-30T22:17:21Z</dcterms:created>
  <dcterms:modified xsi:type="dcterms:W3CDTF">2014-08-25T19:50:40Z</dcterms:modified>
</cp:coreProperties>
</file>