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3" r:id="rId3"/>
    <p:sldId id="275" r:id="rId4"/>
    <p:sldId id="277" r:id="rId5"/>
    <p:sldId id="278" r:id="rId6"/>
    <p:sldId id="279" r:id="rId7"/>
    <p:sldId id="280" r:id="rId8"/>
    <p:sldId id="281" r:id="rId9"/>
    <p:sldId id="282" r:id="rId10"/>
    <p:sldId id="274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587" autoAdjust="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AAFE6BB-3520-4D59-AF4D-5633DA43189A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B61B07-D993-46DE-BECD-8F5A1B5517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4198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4E9946-2D82-45C2-B79C-9B3F525C1CBB}" type="slidenum">
              <a:rPr lang="cs-CZ" smtClean="0"/>
              <a:pPr/>
              <a:t>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841954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2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1010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3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215142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5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6442346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6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169148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7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942250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8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104351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9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910435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C82A072-B9A0-4519-A354-AACEC8A5D625}" type="slidenum">
              <a:rPr lang="cs-CZ" smtClean="0"/>
              <a:pPr/>
              <a:t>10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04160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0E34D-F3F8-4B81-B48A-252701244F82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05BA5-EA6A-4D24-9E52-D94593E796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169A9-F060-4C00-B0D2-6668F2E2701D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C93F9-4874-4156-AB41-5C08C87379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08441-9F23-48F8-86DA-657B28C0F2B9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4525-209B-4260-8DFC-94D8EC966E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321DC-08B7-4677-A7F0-C1DB096A691E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C0679-458E-4138-AF93-BF96A88725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F0A0F-E8E6-41B5-B9CE-D45E0F26AF36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062AF-7BDC-4D2F-9127-89FC93AF1D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16F19-F09C-43DC-83AC-1E82682B9297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2B661-999D-4704-BCE9-6C629ED08B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BA551-5D54-4D07-936D-9EB3E2D0DEBC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60E1B-8B91-477E-8501-57A10974D3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B24E5-C6C0-465C-A5A7-C5589124B1A1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D5039-E3B7-471B-B61C-9B8B0F4259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D97B2-6C81-418A-8498-890A244716AD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F0ECF-5DC0-4EAC-A1B5-31FD5329EE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0D147-2104-440E-B032-5635D81AA603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6AE79-0265-4E1E-AB07-01A47408BC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9CB13-B585-43EE-9165-CD9368203108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B918F-B12E-42B8-AF59-EA9FC6947B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650E0B-20C3-4257-8578-859A584DABDE}" type="datetimeFigureOut">
              <a:rPr lang="cs-CZ"/>
              <a:pPr>
                <a:defRPr/>
              </a:pPr>
              <a:t>25. 8. 2014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F102F7-DEF6-4EF6-8F8E-7EE5390437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Category:Accounting#mediaviewer/File:Analyzing_Financial_Data_(5099605109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595648"/>
              </p:ext>
            </p:extLst>
          </p:nvPr>
        </p:nvGraphicFramePr>
        <p:xfrm>
          <a:off x="107504" y="2611228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Ing. Petra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Kábrtová</a:t>
                      </a:r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Máchová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VY_32_INOVACE_12_DANE_A_FINANCE_09</a:t>
                      </a:r>
                    </a:p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Rozdělování hospodářského výsledku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Daně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finance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lyceum, 4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 ročník, Obchodní akademie, 4. </a:t>
                      </a:r>
                      <a:r>
                        <a:rPr lang="cs-CZ" sz="18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Vymezení základních pojmů, schéma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účtování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 na rozdělování zisku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úhradu ztráty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příklady účtování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dirty="0" smtClean="0">
                <a:latin typeface="Arial" charset="0"/>
                <a:cs typeface="Arial" charset="0"/>
              </a:rPr>
              <a:t>Účtování hospodářského výsledku – opakování: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14287" y="2564905"/>
            <a:ext cx="8892480" cy="1008111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cs-CZ" sz="20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Na konci účetního období:</a:t>
            </a:r>
          </a:p>
          <a:p>
            <a:pPr algn="ctr" eaLnBrk="1" hangingPunct="1">
              <a:buFont typeface="Arial" charset="0"/>
              <a:buNone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Účtuje se čistý (disponibilní) hospodářský výsledek 710/702</a:t>
            </a:r>
          </a:p>
        </p:txBody>
      </p:sp>
      <p:sp>
        <p:nvSpPr>
          <p:cNvPr id="2" name="Šipka dolů 1"/>
          <p:cNvSpPr/>
          <p:nvPr/>
        </p:nvSpPr>
        <p:spPr>
          <a:xfrm>
            <a:off x="3779912" y="3717032"/>
            <a:ext cx="1220675" cy="1152526"/>
          </a:xfrm>
          <a:prstGeom prst="downArrow">
            <a:avLst/>
          </a:prstGeom>
          <a:ln>
            <a:solidFill>
              <a:srgbClr val="9900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229200"/>
            <a:ext cx="84247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C00000"/>
                </a:solidFill>
              </a:rPr>
              <a:t>Na počátku dalšího účetního období:</a:t>
            </a:r>
          </a:p>
          <a:p>
            <a:pPr algn="ctr"/>
            <a:r>
              <a:rPr lang="cs-CZ" sz="2000" b="1" dirty="0" smtClean="0"/>
              <a:t>Otevírání počátečních stavů rozvahových účtů – hospodářský výsledek z minulého roku 701/431: Hospodářský výsledek ve schvalovacím řízení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dirty="0" smtClean="0">
                <a:latin typeface="Arial" charset="0"/>
                <a:cs typeface="Arial" charset="0"/>
              </a:rPr>
              <a:t>Rozdělení hospodářského výsledku: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14287" y="2564905"/>
            <a:ext cx="8892480" cy="1008111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cs-CZ" sz="2200" b="1" dirty="0" smtClean="0">
                <a:latin typeface="Arial" charset="0"/>
                <a:cs typeface="Arial" charset="0"/>
              </a:rPr>
              <a:t>Hospodářský výsledek ve schvalovacím řízení = přechodná forma vlastního zdroje krytí </a:t>
            </a:r>
          </a:p>
          <a:p>
            <a:pPr algn="ctr" eaLnBrk="1" hangingPunct="1">
              <a:buFont typeface="Arial" charset="0"/>
              <a:buNone/>
              <a:defRPr/>
            </a:pPr>
            <a:endParaRPr lang="cs-CZ" sz="2000" b="1" dirty="0" smtClean="0">
              <a:latin typeface="Arial" charset="0"/>
              <a:cs typeface="Arial" charset="0"/>
            </a:endParaRPr>
          </a:p>
          <a:p>
            <a:pPr algn="ctr" eaLnBrk="1" hangingPunct="1">
              <a:buNone/>
              <a:defRPr/>
            </a:pPr>
            <a:r>
              <a:rPr lang="cs-CZ" sz="2200" b="1" dirty="0">
                <a:solidFill>
                  <a:srgbClr val="00B0F0"/>
                </a:solidFill>
                <a:latin typeface="Arial" charset="0"/>
                <a:cs typeface="Arial" charset="0"/>
              </a:rPr>
              <a:t>O rozdělení hospodářského výsledku (popř. o úhradě ztráty) rozhoduje VALNÁ HROMADA dle pravidel Obchodního zákoníku</a:t>
            </a:r>
          </a:p>
          <a:p>
            <a:pPr algn="ctr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algn="ctr" eaLnBrk="1" hangingPunct="1">
              <a:buFont typeface="Arial" charset="0"/>
              <a:buNone/>
              <a:defRPr/>
            </a:pPr>
            <a:r>
              <a:rPr lang="cs-CZ" sz="2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Rozdělení zisku musí být zaúčtováno do konce následujícího účetního období po období, kdy byl vytvořen – k 31.12. musí být zůstatek na účtu 431 vždy 0 </a:t>
            </a:r>
          </a:p>
        </p:txBody>
      </p:sp>
    </p:spTree>
    <p:extLst>
      <p:ext uri="{BB962C8B-B14F-4D97-AF65-F5344CB8AC3E}">
        <p14:creationId xmlns:p14="http://schemas.microsoft.com/office/powerpoint/2010/main" val="72119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879" y="48991"/>
            <a:ext cx="8229600" cy="1143000"/>
          </a:xfrm>
        </p:spPr>
        <p:txBody>
          <a:bodyPr/>
          <a:lstStyle/>
          <a:p>
            <a:r>
              <a:rPr lang="cs-CZ" sz="4000" b="1" dirty="0" smtClean="0"/>
              <a:t>Schéma účtování rozdělení hospodářského výsledku:</a:t>
            </a:r>
            <a:endParaRPr lang="cs-CZ" sz="4000" b="1" dirty="0"/>
          </a:p>
        </p:txBody>
      </p:sp>
      <p:grpSp>
        <p:nvGrpSpPr>
          <p:cNvPr id="3" name="Skupina 8"/>
          <p:cNvGrpSpPr>
            <a:grpSpLocks/>
          </p:cNvGrpSpPr>
          <p:nvPr/>
        </p:nvGrpSpPr>
        <p:grpSpPr bwMode="auto">
          <a:xfrm>
            <a:off x="5879188" y="1405181"/>
            <a:ext cx="3085300" cy="4561330"/>
            <a:chOff x="512818" y="1796828"/>
            <a:chExt cx="3682752" cy="4233264"/>
          </a:xfrm>
        </p:grpSpPr>
        <p:cxnSp>
          <p:nvCxnSpPr>
            <p:cNvPr id="4" name="Přímá spojnice 3"/>
            <p:cNvCxnSpPr/>
            <p:nvPr/>
          </p:nvCxnSpPr>
          <p:spPr>
            <a:xfrm>
              <a:off x="755033" y="2204448"/>
              <a:ext cx="3169507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Přímá spojnice 4"/>
            <p:cNvCxnSpPr/>
            <p:nvPr/>
          </p:nvCxnSpPr>
          <p:spPr>
            <a:xfrm>
              <a:off x="2354194" y="2204448"/>
              <a:ext cx="0" cy="382564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Zástupný symbol pro obsah 4"/>
            <p:cNvSpPr txBox="1">
              <a:spLocks/>
            </p:cNvSpPr>
            <p:nvPr/>
          </p:nvSpPr>
          <p:spPr>
            <a:xfrm>
              <a:off x="512818" y="1796828"/>
              <a:ext cx="3682752" cy="512732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sz="2400" b="1" dirty="0" smtClean="0"/>
                <a:t>  MD         </a:t>
              </a:r>
              <a:r>
                <a:rPr lang="cs-CZ" sz="2400" b="1" i="1" dirty="0" smtClean="0"/>
                <a:t>431           </a:t>
              </a:r>
              <a:r>
                <a:rPr lang="cs-CZ" sz="2400" b="1" dirty="0" smtClean="0"/>
                <a:t>D</a:t>
              </a:r>
              <a:endParaRPr lang="cs-CZ" sz="2400" b="1" dirty="0"/>
            </a:p>
          </p:txBody>
        </p:sp>
      </p:grpSp>
      <p:grpSp>
        <p:nvGrpSpPr>
          <p:cNvPr id="7" name="Skupina 33"/>
          <p:cNvGrpSpPr>
            <a:grpSpLocks/>
          </p:cNvGrpSpPr>
          <p:nvPr/>
        </p:nvGrpSpPr>
        <p:grpSpPr bwMode="auto">
          <a:xfrm>
            <a:off x="3233369" y="1793925"/>
            <a:ext cx="2528888" cy="369888"/>
            <a:chOff x="3347864" y="3645739"/>
            <a:chExt cx="2736304" cy="370127"/>
          </a:xfrm>
        </p:grpSpPr>
        <p:cxnSp>
          <p:nvCxnSpPr>
            <p:cNvPr id="8" name="Přímá spojnice se šipkou 7"/>
            <p:cNvCxnSpPr/>
            <p:nvPr/>
          </p:nvCxnSpPr>
          <p:spPr>
            <a:xfrm>
              <a:off x="3347864" y="4015866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ovéPole 35"/>
            <p:cNvSpPr txBox="1">
              <a:spLocks noChangeArrowheads="1"/>
            </p:cNvSpPr>
            <p:nvPr/>
          </p:nvSpPr>
          <p:spPr bwMode="auto">
            <a:xfrm>
              <a:off x="3743908" y="3645739"/>
              <a:ext cx="2091686" cy="369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i="1" dirty="0" smtClean="0">
                  <a:latin typeface="Arial" panose="020B0604020202020204" pitchFamily="34" charset="0"/>
                </a:rPr>
                <a:t>příděly do fondů</a:t>
              </a:r>
              <a:endParaRPr lang="cs-CZ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Skupina 33"/>
          <p:cNvGrpSpPr>
            <a:grpSpLocks/>
          </p:cNvGrpSpPr>
          <p:nvPr/>
        </p:nvGrpSpPr>
        <p:grpSpPr bwMode="auto">
          <a:xfrm>
            <a:off x="3253790" y="3885854"/>
            <a:ext cx="2671739" cy="646331"/>
            <a:chOff x="3356445" y="3530376"/>
            <a:chExt cx="2890873" cy="646749"/>
          </a:xfrm>
        </p:grpSpPr>
        <p:cxnSp>
          <p:nvCxnSpPr>
            <p:cNvPr id="11" name="Přímá spojnice se šipkou 10"/>
            <p:cNvCxnSpPr/>
            <p:nvPr/>
          </p:nvCxnSpPr>
          <p:spPr>
            <a:xfrm>
              <a:off x="3356445" y="3873059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35"/>
            <p:cNvSpPr txBox="1">
              <a:spLocks noChangeArrowheads="1"/>
            </p:cNvSpPr>
            <p:nvPr/>
          </p:nvSpPr>
          <p:spPr bwMode="auto">
            <a:xfrm>
              <a:off x="3643842" y="3530376"/>
              <a:ext cx="2603476" cy="646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cs-CZ" i="1" dirty="0">
                  <a:latin typeface="Arial" panose="020B0604020202020204" pitchFamily="34" charset="0"/>
                </a:rPr>
                <a:t>z</a:t>
              </a:r>
              <a:r>
                <a:rPr lang="cs-CZ" i="1" dirty="0" smtClean="0">
                  <a:latin typeface="Arial" panose="020B0604020202020204" pitchFamily="34" charset="0"/>
                </a:rPr>
                <a:t>výšení základního kapitálu</a:t>
              </a:r>
              <a:endParaRPr lang="cs-CZ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3" name="Skupina 33"/>
          <p:cNvGrpSpPr>
            <a:grpSpLocks/>
          </p:cNvGrpSpPr>
          <p:nvPr/>
        </p:nvGrpSpPr>
        <p:grpSpPr bwMode="auto">
          <a:xfrm>
            <a:off x="3233369" y="2887616"/>
            <a:ext cx="2528888" cy="646331"/>
            <a:chOff x="3347864" y="3673627"/>
            <a:chExt cx="2736304" cy="646749"/>
          </a:xfrm>
        </p:grpSpPr>
        <p:cxnSp>
          <p:nvCxnSpPr>
            <p:cNvPr id="14" name="Přímá spojnice se šipkou 13"/>
            <p:cNvCxnSpPr/>
            <p:nvPr/>
          </p:nvCxnSpPr>
          <p:spPr>
            <a:xfrm>
              <a:off x="3347864" y="4015866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ovéPole 35"/>
            <p:cNvSpPr txBox="1">
              <a:spLocks noChangeArrowheads="1"/>
            </p:cNvSpPr>
            <p:nvPr/>
          </p:nvSpPr>
          <p:spPr bwMode="auto">
            <a:xfrm>
              <a:off x="3546725" y="3673627"/>
              <a:ext cx="2510553" cy="646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cs-CZ" i="1" dirty="0">
                  <a:latin typeface="Arial" panose="020B0604020202020204" pitchFamily="34" charset="0"/>
                </a:rPr>
                <a:t>p</a:t>
              </a:r>
              <a:r>
                <a:rPr lang="cs-CZ" i="1" dirty="0" smtClean="0">
                  <a:latin typeface="Arial" panose="020B0604020202020204" pitchFamily="34" charset="0"/>
                </a:rPr>
                <a:t>odíl společníků na zisku</a:t>
              </a:r>
              <a:endParaRPr lang="cs-CZ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" name="Skupina 3"/>
          <p:cNvGrpSpPr>
            <a:grpSpLocks/>
          </p:cNvGrpSpPr>
          <p:nvPr/>
        </p:nvGrpSpPr>
        <p:grpSpPr bwMode="auto">
          <a:xfrm>
            <a:off x="106752" y="2373180"/>
            <a:ext cx="3327607" cy="1131517"/>
            <a:chOff x="395404" y="1805050"/>
            <a:chExt cx="4061302" cy="1333414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754658" y="2205310"/>
              <a:ext cx="31684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 flipH="1">
              <a:off x="2351054" y="2205310"/>
              <a:ext cx="2288" cy="93315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Zástupný symbol pro obsah 4"/>
            <p:cNvSpPr txBox="1">
              <a:spLocks/>
            </p:cNvSpPr>
            <p:nvPr/>
          </p:nvSpPr>
          <p:spPr>
            <a:xfrm>
              <a:off x="395404" y="1805050"/>
              <a:ext cx="4061302" cy="53235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MD </a:t>
              </a:r>
              <a:r>
                <a:rPr lang="cs-CZ" sz="18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364 Závazky ke </a:t>
              </a:r>
              <a:r>
                <a:rPr lang="cs-CZ" sz="1800" i="1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společ</a:t>
              </a:r>
              <a:r>
                <a:rPr lang="cs-CZ" sz="18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cs-CZ" sz="1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Skupina 33"/>
          <p:cNvGrpSpPr>
            <a:grpSpLocks/>
          </p:cNvGrpSpPr>
          <p:nvPr/>
        </p:nvGrpSpPr>
        <p:grpSpPr bwMode="auto">
          <a:xfrm>
            <a:off x="3312836" y="6035477"/>
            <a:ext cx="2528888" cy="369332"/>
            <a:chOff x="3347864" y="3669109"/>
            <a:chExt cx="2736304" cy="369570"/>
          </a:xfrm>
        </p:grpSpPr>
        <p:cxnSp>
          <p:nvCxnSpPr>
            <p:cNvPr id="21" name="Přímá spojnice se šipkou 20"/>
            <p:cNvCxnSpPr/>
            <p:nvPr/>
          </p:nvCxnSpPr>
          <p:spPr>
            <a:xfrm>
              <a:off x="3347864" y="4015866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ovéPole 35"/>
            <p:cNvSpPr txBox="1">
              <a:spLocks noChangeArrowheads="1"/>
            </p:cNvSpPr>
            <p:nvPr/>
          </p:nvSpPr>
          <p:spPr bwMode="auto">
            <a:xfrm>
              <a:off x="3854446" y="3669109"/>
              <a:ext cx="1944215" cy="369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i="1" dirty="0">
                  <a:latin typeface="Arial" panose="020B0604020202020204" pitchFamily="34" charset="0"/>
                </a:rPr>
                <a:t>ú</a:t>
              </a:r>
              <a:r>
                <a:rPr lang="cs-CZ" i="1" dirty="0" smtClean="0">
                  <a:latin typeface="Arial" panose="020B0604020202020204" pitchFamily="34" charset="0"/>
                </a:rPr>
                <a:t>hrada ztráty </a:t>
              </a:r>
              <a:endParaRPr lang="cs-CZ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23" name="Skupina 3"/>
          <p:cNvGrpSpPr>
            <a:grpSpLocks/>
          </p:cNvGrpSpPr>
          <p:nvPr/>
        </p:nvGrpSpPr>
        <p:grpSpPr bwMode="auto">
          <a:xfrm>
            <a:off x="47071" y="5687441"/>
            <a:ext cx="3120463" cy="1101093"/>
            <a:chOff x="517324" y="1812214"/>
            <a:chExt cx="3803752" cy="1366715"/>
          </a:xfrm>
        </p:grpSpPr>
        <p:cxnSp>
          <p:nvCxnSpPr>
            <p:cNvPr id="24" name="Přímá spojnice 23"/>
            <p:cNvCxnSpPr/>
            <p:nvPr/>
          </p:nvCxnSpPr>
          <p:spPr>
            <a:xfrm>
              <a:off x="754658" y="2205310"/>
              <a:ext cx="31684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24"/>
            <p:cNvCxnSpPr/>
            <p:nvPr/>
          </p:nvCxnSpPr>
          <p:spPr>
            <a:xfrm>
              <a:off x="2326375" y="2205310"/>
              <a:ext cx="300" cy="97361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Zástupný symbol pro obsah 4"/>
            <p:cNvSpPr txBox="1">
              <a:spLocks/>
            </p:cNvSpPr>
            <p:nvPr/>
          </p:nvSpPr>
          <p:spPr>
            <a:xfrm>
              <a:off x="517324" y="1812214"/>
              <a:ext cx="3803752" cy="53235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MD </a:t>
              </a:r>
              <a:r>
                <a:rPr lang="cs-CZ" sz="18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428Neuhrazená ztráta </a:t>
              </a: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cs-CZ" sz="1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7" name="Skupina 3"/>
          <p:cNvGrpSpPr>
            <a:grpSpLocks/>
          </p:cNvGrpSpPr>
          <p:nvPr/>
        </p:nvGrpSpPr>
        <p:grpSpPr bwMode="auto">
          <a:xfrm>
            <a:off x="0" y="1268760"/>
            <a:ext cx="3083487" cy="953567"/>
            <a:chOff x="511966" y="1825857"/>
            <a:chExt cx="3682752" cy="1034591"/>
          </a:xfrm>
        </p:grpSpPr>
        <p:cxnSp>
          <p:nvCxnSpPr>
            <p:cNvPr id="28" name="Přímá spojnice 27"/>
            <p:cNvCxnSpPr/>
            <p:nvPr/>
          </p:nvCxnSpPr>
          <p:spPr>
            <a:xfrm>
              <a:off x="754658" y="2205310"/>
              <a:ext cx="31684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28"/>
            <p:cNvCxnSpPr/>
            <p:nvPr/>
          </p:nvCxnSpPr>
          <p:spPr>
            <a:xfrm flipH="1">
              <a:off x="2353341" y="2205310"/>
              <a:ext cx="1" cy="65513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Zástupný symbol pro obsah 4"/>
            <p:cNvSpPr txBox="1">
              <a:spLocks/>
            </p:cNvSpPr>
            <p:nvPr/>
          </p:nvSpPr>
          <p:spPr>
            <a:xfrm>
              <a:off x="511966" y="1825857"/>
              <a:ext cx="3682752" cy="444548"/>
            </a:xfrm>
            <a:prstGeom prst="rect">
              <a:avLst/>
            </a:prstGeom>
          </p:spPr>
          <p:txBody>
            <a:bodyPr>
              <a:normAutofit fontScale="70000" lnSpcReduction="2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dirty="0" smtClean="0"/>
                <a:t>  </a:t>
              </a:r>
              <a:r>
                <a:rPr lang="cs-CZ" sz="29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MD   </a:t>
              </a:r>
              <a:r>
                <a:rPr lang="cs-CZ" sz="29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42x Fondy         </a:t>
              </a:r>
              <a:r>
                <a:rPr lang="cs-CZ" sz="29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cs-CZ" sz="2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1" name="Skupina 33"/>
          <p:cNvGrpSpPr>
            <a:grpSpLocks/>
          </p:cNvGrpSpPr>
          <p:nvPr/>
        </p:nvGrpSpPr>
        <p:grpSpPr bwMode="auto">
          <a:xfrm>
            <a:off x="3337348" y="5016531"/>
            <a:ext cx="2528888" cy="369332"/>
            <a:chOff x="3347864" y="3646534"/>
            <a:chExt cx="2736304" cy="369570"/>
          </a:xfrm>
        </p:grpSpPr>
        <p:cxnSp>
          <p:nvCxnSpPr>
            <p:cNvPr id="32" name="Přímá spojnice se šipkou 31"/>
            <p:cNvCxnSpPr/>
            <p:nvPr/>
          </p:nvCxnSpPr>
          <p:spPr>
            <a:xfrm>
              <a:off x="3347864" y="4015866"/>
              <a:ext cx="2736304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ovéPole 35"/>
            <p:cNvSpPr txBox="1">
              <a:spLocks noChangeArrowheads="1"/>
            </p:cNvSpPr>
            <p:nvPr/>
          </p:nvSpPr>
          <p:spPr bwMode="auto">
            <a:xfrm>
              <a:off x="3537010" y="3646534"/>
              <a:ext cx="2277408" cy="369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cs-CZ" i="1" dirty="0">
                  <a:latin typeface="Arial" panose="020B0604020202020204" pitchFamily="34" charset="0"/>
                </a:rPr>
                <a:t>n</a:t>
              </a:r>
              <a:r>
                <a:rPr lang="cs-CZ" i="1" dirty="0" smtClean="0">
                  <a:latin typeface="Arial" panose="020B0604020202020204" pitchFamily="34" charset="0"/>
                </a:rPr>
                <a:t>erozdělený zisk</a:t>
              </a:r>
              <a:endParaRPr lang="cs-CZ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4" name="Skupina 3"/>
          <p:cNvGrpSpPr>
            <a:grpSpLocks/>
          </p:cNvGrpSpPr>
          <p:nvPr/>
        </p:nvGrpSpPr>
        <p:grpSpPr bwMode="auto">
          <a:xfrm>
            <a:off x="-31090" y="3459780"/>
            <a:ext cx="3116585" cy="1103036"/>
            <a:chOff x="486927" y="1838613"/>
            <a:chExt cx="3803752" cy="1299851"/>
          </a:xfrm>
        </p:grpSpPr>
        <p:cxnSp>
          <p:nvCxnSpPr>
            <p:cNvPr id="35" name="Přímá spojnice 34"/>
            <p:cNvCxnSpPr/>
            <p:nvPr/>
          </p:nvCxnSpPr>
          <p:spPr>
            <a:xfrm>
              <a:off x="754658" y="2205310"/>
              <a:ext cx="31684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 flipH="1">
              <a:off x="2351054" y="2205310"/>
              <a:ext cx="2288" cy="93315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Zástupný symbol pro obsah 4"/>
            <p:cNvSpPr txBox="1">
              <a:spLocks/>
            </p:cNvSpPr>
            <p:nvPr/>
          </p:nvSpPr>
          <p:spPr>
            <a:xfrm>
              <a:off x="486927" y="1838613"/>
              <a:ext cx="3803752" cy="53235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MD </a:t>
              </a:r>
              <a:r>
                <a:rPr lang="cs-CZ" sz="16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419 Změny zákl. kapitálu  </a:t>
              </a:r>
              <a:r>
                <a:rPr lang="cs-CZ" sz="16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cs-CZ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Skupina 3"/>
          <p:cNvGrpSpPr>
            <a:grpSpLocks/>
          </p:cNvGrpSpPr>
          <p:nvPr/>
        </p:nvGrpSpPr>
        <p:grpSpPr bwMode="auto">
          <a:xfrm>
            <a:off x="168503" y="4552691"/>
            <a:ext cx="3120463" cy="1079825"/>
            <a:chOff x="486927" y="1838613"/>
            <a:chExt cx="3803752" cy="1340316"/>
          </a:xfrm>
        </p:grpSpPr>
        <p:cxnSp>
          <p:nvCxnSpPr>
            <p:cNvPr id="40" name="Přímá spojnice 39"/>
            <p:cNvCxnSpPr/>
            <p:nvPr/>
          </p:nvCxnSpPr>
          <p:spPr>
            <a:xfrm>
              <a:off x="754658" y="2205310"/>
              <a:ext cx="31684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2326375" y="2205310"/>
              <a:ext cx="300" cy="97361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Zástupný symbol pro obsah 4"/>
            <p:cNvSpPr txBox="1">
              <a:spLocks/>
            </p:cNvSpPr>
            <p:nvPr/>
          </p:nvSpPr>
          <p:spPr>
            <a:xfrm>
              <a:off x="486927" y="1838613"/>
              <a:ext cx="3803752" cy="532354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fontAlgn="auto">
                <a:spcAft>
                  <a:spcPts val="0"/>
                </a:spcAft>
                <a:buFont typeface="Arial" pitchFamily="34" charset="0"/>
                <a:buNone/>
                <a:defRPr/>
              </a:pP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MD </a:t>
              </a:r>
              <a:r>
                <a:rPr lang="cs-CZ" sz="18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428 Nerozdělený zisk  </a:t>
              </a:r>
              <a:r>
                <a:rPr lang="cs-CZ" sz="1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cs-CZ" sz="1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7607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dirty="0" smtClean="0">
                <a:latin typeface="Arial" charset="0"/>
                <a:cs typeface="Arial" charset="0"/>
              </a:rPr>
              <a:t>Fondy tvořené ze zisku: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107504" y="2564904"/>
            <a:ext cx="8892480" cy="4293096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cs-CZ" sz="2200" b="1" dirty="0" smtClean="0">
                <a:latin typeface="Arial" charset="0"/>
                <a:cs typeface="Arial" charset="0"/>
              </a:rPr>
              <a:t>Dělí se na:</a:t>
            </a: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cs-CZ" sz="2200" b="1" dirty="0" smtClean="0">
                <a:latin typeface="Arial" charset="0"/>
                <a:cs typeface="Arial" charset="0"/>
              </a:rPr>
              <a:t>ZÁKONNÉ FONDY – tzn. jejich tvorba je povinná, upravená Obchodním zákoníkem, patří sem </a:t>
            </a:r>
            <a:r>
              <a:rPr lang="cs-CZ" sz="2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Zákonný rezervní fond</a:t>
            </a:r>
            <a:r>
              <a:rPr lang="cs-CZ" sz="2200" b="1" dirty="0" smtClean="0">
                <a:latin typeface="Arial" charset="0"/>
                <a:cs typeface="Arial" charset="0"/>
              </a:rPr>
              <a:t> </a:t>
            </a:r>
            <a:r>
              <a:rPr lang="cs-CZ" sz="2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(421)</a:t>
            </a:r>
            <a:r>
              <a:rPr lang="cs-CZ" sz="2200" b="1" dirty="0" smtClean="0">
                <a:latin typeface="Arial" charset="0"/>
                <a:cs typeface="Arial" charset="0"/>
              </a:rPr>
              <a:t>,</a:t>
            </a:r>
            <a:r>
              <a:rPr lang="cs-CZ" sz="2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 </a:t>
            </a:r>
            <a:r>
              <a:rPr lang="cs-CZ" sz="2200" b="1" dirty="0" smtClean="0">
                <a:latin typeface="Arial" charset="0"/>
                <a:cs typeface="Arial" charset="0"/>
              </a:rPr>
              <a:t>resp</a:t>
            </a:r>
            <a:r>
              <a:rPr lang="cs-CZ" sz="2200" b="1" smtClean="0">
                <a:latin typeface="Arial" charset="0"/>
                <a:cs typeface="Arial" charset="0"/>
              </a:rPr>
              <a:t>. nedělitelný </a:t>
            </a:r>
            <a:r>
              <a:rPr lang="cs-CZ" sz="2200" b="1" dirty="0" smtClean="0">
                <a:latin typeface="Arial" charset="0"/>
                <a:cs typeface="Arial" charset="0"/>
              </a:rPr>
              <a:t>fond u družstev (422)</a:t>
            </a: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cs-CZ" sz="2000" b="1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U s.r.o. je společnost povinna vytvořit Zákonný rezervní fond z čistého zisku v roce, kdy byl poprvé vytvořen, a to ve výši nejméně 10% z čistého zisku, avšak ne více než 5% z hodnoty základního kapitálu.</a:t>
            </a:r>
            <a:r>
              <a:rPr lang="cs-CZ" sz="2000" b="1" i="1" dirty="0">
                <a:solidFill>
                  <a:srgbClr val="990033"/>
                </a:solidFill>
                <a:latin typeface="Arial" charset="0"/>
                <a:cs typeface="Arial" charset="0"/>
              </a:rPr>
              <a:t>	</a:t>
            </a:r>
            <a:endParaRPr lang="cs-CZ" sz="2000" b="1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000" b="1" i="1" dirty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cs-CZ" sz="2200" b="1" dirty="0" smtClean="0">
                <a:latin typeface="Arial" charset="0"/>
                <a:cs typeface="Arial" charset="0"/>
              </a:rPr>
              <a:t>2.   OSTATNÍ FONDY – dobrovolné, např. </a:t>
            </a:r>
            <a:r>
              <a:rPr lang="cs-CZ" sz="22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Fond kulturních a   sociálních potřeb, Statutární fond </a:t>
            </a:r>
            <a:r>
              <a:rPr lang="cs-CZ" sz="2200" b="1" dirty="0" smtClean="0">
                <a:latin typeface="Arial" charset="0"/>
                <a:cs typeface="Arial" charset="0"/>
              </a:rPr>
              <a:t>apod.</a:t>
            </a: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65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dirty="0" smtClean="0">
                <a:latin typeface="Arial" charset="0"/>
                <a:cs typeface="Arial" charset="0"/>
              </a:rPr>
              <a:t>Podíly vyplácené ze zisku: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0" y="2558058"/>
            <a:ext cx="8892480" cy="4293096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cs-CZ" sz="2200" b="1" dirty="0" smtClean="0">
                <a:latin typeface="Arial" charset="0"/>
                <a:cs typeface="Arial" charset="0"/>
              </a:rPr>
              <a:t>Podíly společníkům vyplácené ze zisku v s.r.o. (v a.s. dividendy) jsou dle Zákona o dani z příjmu zdaňovány tzv. srážkovou daní u zdroje ve výši 15%.</a:t>
            </a:r>
          </a:p>
          <a:p>
            <a:pPr marL="0" indent="0" algn="ctr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cs-CZ" sz="2200" b="1" i="1" dirty="0" smtClean="0">
                <a:latin typeface="Arial" charset="0"/>
                <a:cs typeface="Arial" charset="0"/>
              </a:rPr>
              <a:t>Účtování: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200" b="1" i="1" dirty="0" smtClean="0">
                <a:latin typeface="Arial" charset="0"/>
                <a:cs typeface="Arial" charset="0"/>
              </a:rPr>
              <a:t>Podíly na zisku společníkům např. 100 000,- MD 431 / D 364 Závazky ke společníkům při rozdělování zisku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200" b="1" i="1" dirty="0" smtClean="0">
                <a:latin typeface="Arial" charset="0"/>
                <a:cs typeface="Arial" charset="0"/>
              </a:rPr>
              <a:t>Srážková daň ve výši 15%: 15 000,- MD 364 / D 342 Ostatní přímé daně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200" b="1" i="1" dirty="0" smtClean="0">
                <a:latin typeface="Arial" charset="0"/>
                <a:cs typeface="Arial" charset="0"/>
              </a:rPr>
              <a:t>Výplata čistých podílů na zisku společníkům: </a:t>
            </a:r>
          </a:p>
          <a:p>
            <a:pPr marL="0" indent="0" eaLnBrk="1" hangingPunct="1">
              <a:buNone/>
              <a:defRPr/>
            </a:pPr>
            <a:r>
              <a:rPr lang="cs-CZ" sz="2200" b="1" i="1" dirty="0">
                <a:latin typeface="Arial" charset="0"/>
                <a:cs typeface="Arial" charset="0"/>
              </a:rPr>
              <a:t> </a:t>
            </a:r>
            <a:r>
              <a:rPr lang="cs-CZ" sz="2200" b="1" i="1" dirty="0" smtClean="0">
                <a:latin typeface="Arial" charset="0"/>
                <a:cs typeface="Arial" charset="0"/>
              </a:rPr>
              <a:t>   85 000,- MD 364/ D 221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dirty="0" smtClean="0">
                <a:latin typeface="Arial" charset="0"/>
                <a:cs typeface="Arial" charset="0"/>
              </a:rPr>
              <a:t>Vypořádání ztráty: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0" y="2558058"/>
            <a:ext cx="9036496" cy="4293096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Pokud účetní jednotka hospodařila se ztrátou, účet 431 má k 1.1. zůstatek na straně MD.</a:t>
            </a:r>
          </a:p>
          <a:p>
            <a:pPr marL="0" indent="0" algn="ctr" eaLnBrk="1" hangingPunct="1">
              <a:buNone/>
              <a:defRPr/>
            </a:pPr>
            <a:endParaRPr lang="cs-CZ" sz="20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Možnosti vypořádání ztráty: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Ze zákonného rezervního fondu 421/431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Z nerozděleného zisku z minulých let 428/431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Předpisem pohledávky za společníky 354/431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cs-CZ" sz="2000" b="1" dirty="0" smtClean="0">
                <a:latin typeface="Arial" charset="0"/>
                <a:cs typeface="Arial" charset="0"/>
              </a:rPr>
              <a:t>Převodem na účet 429 – Neuhrazená ztráta minulých let (v případě, že účetní jednotka nemá dostatek zdrojů na úhradu ztráty): 429/431</a:t>
            </a:r>
          </a:p>
          <a:p>
            <a:pPr marL="0" indent="0" eaLnBrk="1" hangingPunct="1">
              <a:buNone/>
              <a:defRPr/>
            </a:pPr>
            <a:endParaRPr lang="cs-CZ" sz="20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r>
              <a:rPr lang="cs-CZ" sz="1800" b="1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Poznámka: Dle §34 ZDP lze ztrátu v 5 následujících obdobích možno odečíst ze základu daně z příjmu právnické osoby jako odčitatelnou položku.</a:t>
            </a:r>
          </a:p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74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smtClean="0">
                <a:latin typeface="Arial" charset="0"/>
                <a:cs typeface="Arial" charset="0"/>
              </a:rPr>
              <a:t>Příklad:</a:t>
            </a:r>
            <a:endParaRPr lang="cs-CZ" sz="2200" b="1" dirty="0" smtClean="0">
              <a:latin typeface="Arial" charset="0"/>
              <a:cs typeface="Arial" charset="0"/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0" y="2558058"/>
            <a:ext cx="9036496" cy="4293096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610683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/>
              <a:t>Podnik (s.r.o.) měl v roce 2013 celkové výnosy 888 000,- , celkové náklady 645 000,-. Po transformaci HV na základ daně a výpočtu daňové povinnosti byla stanovena daň z příjmu právnických osob na 20 500,- Kč. Zaúčtujte daňovou povinnost a disponibilní zisk k 31.12.</a:t>
            </a:r>
          </a:p>
          <a:p>
            <a:pPr marL="342900" indent="-342900"/>
            <a:endParaRPr lang="cs-CZ" dirty="0" smtClean="0"/>
          </a:p>
          <a:p>
            <a:pPr marL="342900" indent="-342900"/>
            <a:r>
              <a:rPr lang="cs-CZ" b="1" i="1" dirty="0" smtClean="0">
                <a:solidFill>
                  <a:srgbClr val="990033"/>
                </a:solidFill>
              </a:rPr>
              <a:t>Řešení:     20 500,-      591/341</a:t>
            </a:r>
          </a:p>
          <a:p>
            <a:pPr marL="342900" indent="-342900"/>
            <a:r>
              <a:rPr lang="cs-CZ" b="1" i="1" dirty="0" smtClean="0">
                <a:solidFill>
                  <a:srgbClr val="990033"/>
                </a:solidFill>
              </a:rPr>
              <a:t>               222 500,-      710/702</a:t>
            </a:r>
          </a:p>
          <a:p>
            <a:pPr marL="342900" indent="-342900"/>
            <a:endParaRPr lang="cs-CZ" i="1" dirty="0" smtClean="0">
              <a:solidFill>
                <a:srgbClr val="990033"/>
              </a:solidFill>
            </a:endParaRPr>
          </a:p>
          <a:p>
            <a:pPr marL="342900" indent="-342900">
              <a:buAutoNum type="arabicPeriod" startAt="2"/>
            </a:pPr>
            <a:r>
              <a:rPr lang="cs-CZ" b="1" dirty="0" smtClean="0"/>
              <a:t>V následujícím roce zapište počáteční stav zisku z minulého roku a na základě rozhodnutí valné hromady zaúčtujte následující rozdělení zisku:</a:t>
            </a:r>
          </a:p>
          <a:p>
            <a:pPr marL="342900" indent="-342900"/>
            <a:endParaRPr lang="cs-CZ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25 000,- povinný příděl do rezervního fondu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120 000,- výplata podílů společníkům (předpis, včetně srážkové daně)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dirty="0" smtClean="0"/>
              <a:t>zbytek ponechán nerozdělen ve společnosti</a:t>
            </a:r>
          </a:p>
          <a:p>
            <a:pPr marL="342900" indent="-34290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920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smtClean="0">
                <a:latin typeface="Arial" charset="0"/>
                <a:cs typeface="Arial" charset="0"/>
              </a:rPr>
              <a:t>Příklad:</a:t>
            </a:r>
            <a:endParaRPr lang="cs-CZ" sz="2200" b="1" dirty="0" smtClean="0">
              <a:latin typeface="Arial" charset="0"/>
              <a:cs typeface="Arial" charset="0"/>
            </a:endParaRP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0" y="2558058"/>
            <a:ext cx="9036496" cy="4293096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cs-CZ" sz="2200" b="1" dirty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None/>
              <a:defRPr/>
            </a:pPr>
            <a:endParaRPr lang="cs-CZ" sz="2200" b="1" dirty="0" smtClean="0">
              <a:latin typeface="Arial" charset="0"/>
              <a:cs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610683"/>
            <a:ext cx="88924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/>
              <a:t>Řešení:</a:t>
            </a:r>
          </a:p>
          <a:p>
            <a:pPr marL="342900" indent="-342900"/>
            <a:endParaRPr lang="cs-CZ" b="1" i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990033"/>
                </a:solidFill>
              </a:rPr>
              <a:t>Počáteční stav zisku 222 500,- 			701/431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990033"/>
                </a:solidFill>
              </a:rPr>
              <a:t>Příděl do rezervního fondu 25 000,- 			431/ 421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990033"/>
                </a:solidFill>
              </a:rPr>
              <a:t>Předpis podílů na zisku společníkům 120 000,-		431/364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990033"/>
                </a:solidFill>
              </a:rPr>
              <a:t>Předpis srážkové daně 15%: 18 000,-			364/342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b="1" i="1" dirty="0" smtClean="0">
                <a:solidFill>
                  <a:srgbClr val="990033"/>
                </a:solidFill>
              </a:rPr>
              <a:t>Zbytek ponechán nerozdělen ve společnosti  77500,-	431/428			</a:t>
            </a:r>
          </a:p>
          <a:p>
            <a:pPr marL="342900" indent="-342900"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809009" y="6237312"/>
            <a:ext cx="7657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Obr.č.1</a:t>
            </a:r>
            <a:endParaRPr lang="cs-CZ" sz="1000" dirty="0"/>
          </a:p>
        </p:txBody>
      </p:sp>
      <p:pic>
        <p:nvPicPr>
          <p:cNvPr id="1028" name="Picture 4" descr="http://upload.wikimedia.org/wikipedia/commons/thumb/e/eb/Analyzing_Financial_Data_%285099605109%29.jpg/1024px-Analyzing_Financial_Data_%285099605109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33946"/>
            <a:ext cx="2664296" cy="1777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20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5903912" cy="1439862"/>
          </a:xfrm>
        </p:spPr>
        <p:txBody>
          <a:bodyPr anchor="b"/>
          <a:lstStyle/>
          <a:p>
            <a:pPr algn="r" eaLnBrk="1" hangingPunct="1"/>
            <a:r>
              <a:rPr lang="cs-CZ" sz="2200" b="1" smtClean="0">
                <a:latin typeface="Arial" charset="0"/>
                <a:cs typeface="Arial" charset="0"/>
              </a:rPr>
              <a:t>Zdroje, autorská práva: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14287" y="2564904"/>
            <a:ext cx="8892480" cy="4176713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Knihy:</a:t>
            </a:r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ŠTOHL, Pavel. Učebnice účetnictví 2.díl. Znojmo: </a:t>
            </a:r>
            <a:r>
              <a:rPr lang="cs-CZ" sz="1200" dirty="0" err="1">
                <a:latin typeface="Arial" pitchFamily="34" charset="0"/>
                <a:cs typeface="Arial" pitchFamily="34" charset="0"/>
              </a:rPr>
              <a:t>Štohl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, vzdělávací středisko Znojmo, 2012, ISBN 978-80-87237-24-3.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ŠTOHL, Pavel. </a:t>
            </a:r>
            <a:r>
              <a:rPr lang="cs-CZ" sz="1200" i="1" dirty="0" smtClean="0">
                <a:latin typeface="Arial" pitchFamily="34" charset="0"/>
                <a:cs typeface="Arial" pitchFamily="34" charset="0"/>
              </a:rPr>
              <a:t>Sbírka řešených příkladů z účetnictví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. Znojmo: SVŠE Znojmo, 2010, ISBN 978-80-87314-09-8. 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Obrázky a online zdroje:</a:t>
            </a:r>
          </a:p>
          <a:p>
            <a:pPr eaLnBrk="1" hangingPunct="1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Obr.č.1</a:t>
            </a: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pt-BR" sz="1400" dirty="0"/>
              <a:t>AINALI. </a:t>
            </a:r>
            <a:r>
              <a:rPr lang="pt-BR" sz="1400" i="1" dirty="0"/>
              <a:t>wikimedia commons</a:t>
            </a:r>
            <a:r>
              <a:rPr lang="pt-BR" sz="1400" dirty="0"/>
              <a:t> [online]. [cit. 25.8.2014]. Dostupný na WWW: </a:t>
            </a:r>
            <a:r>
              <a:rPr lang="pt-BR" sz="1400" dirty="0">
                <a:hlinkClick r:id="rId4"/>
              </a:rPr>
              <a:t>http://commons.wikimedia.org/wiki/Category:Accounting#mediaviewer/File:Analyzing_Financial_Data_(5099605109).</a:t>
            </a:r>
            <a:r>
              <a:rPr lang="pt-BR" sz="1400" dirty="0" smtClean="0">
                <a:hlinkClick r:id="rId4"/>
              </a:rPr>
              <a:t>jpg</a:t>
            </a:r>
            <a:endParaRPr lang="cs-CZ" sz="1400" dirty="0" smtClean="0"/>
          </a:p>
          <a:p>
            <a:pPr eaLnBrk="1" hangingPunct="1">
              <a:buNone/>
              <a:defRPr/>
            </a:pP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Dílo smí být dále šířeno pod licencí CC BY-SA.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Materiály jsou určeny pro bezplatné používání pro potřeby výuky a vzdělávání na všech typech škola školských zařízení. Jakékoliv další využití podléhá autorskému zákonu.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Všechna neocitovaná autorská díla jsou dílem autor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ky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109728" indent="0" algn="ctr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MS Office.</a:t>
            </a:r>
            <a:endParaRPr lang="cs-CZ" sz="12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06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1912</TotalTime>
  <Words>636</Words>
  <Application>Microsoft Office PowerPoint</Application>
  <PresentationFormat>Předvádění na obrazovce (4:3)</PresentationFormat>
  <Paragraphs>113</Paragraphs>
  <Slides>10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</vt:lpstr>
      <vt:lpstr>Motiv sady Office</vt:lpstr>
      <vt:lpstr>Obchodní akademie, Střední odborná škola  a Jazyková škola s právem státní jazykové zkoušky,  Hradec Králové</vt:lpstr>
      <vt:lpstr>Účtování hospodářského výsledku – opakování:</vt:lpstr>
      <vt:lpstr>Rozdělení hospodářského výsledku:</vt:lpstr>
      <vt:lpstr>Schéma účtování rozdělení hospodářského výsledku:</vt:lpstr>
      <vt:lpstr>Fondy tvořené ze zisku:</vt:lpstr>
      <vt:lpstr>Podíly vyplácené ze zisku:</vt:lpstr>
      <vt:lpstr>Vypořádání ztráty:</vt:lpstr>
      <vt:lpstr>Příklad:</vt:lpstr>
      <vt:lpstr>Příklad:</vt:lpstr>
      <vt:lpstr>Zdroje, autorská práva: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Petra Kábrtová</cp:lastModifiedBy>
  <cp:revision>190</cp:revision>
  <dcterms:created xsi:type="dcterms:W3CDTF">2012-11-30T22:17:21Z</dcterms:created>
  <dcterms:modified xsi:type="dcterms:W3CDTF">2014-08-25T19:54:29Z</dcterms:modified>
</cp:coreProperties>
</file>