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90" autoAdjust="0"/>
    <p:restoredTop sz="94660"/>
  </p:normalViewPr>
  <p:slideViewPr>
    <p:cSldViewPr>
      <p:cViewPr varScale="1">
        <p:scale>
          <a:sx n="40" d="100"/>
          <a:sy n="40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5D171-F9BB-4C83-80FA-C19847198999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FEC31-2C45-463A-BE41-B0E63E778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BF43B-C4BB-46C4-8843-171258736435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55E61-09B4-4EF3-B91B-3886F6413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28C4C-2725-42FA-97D2-00FE73B3AD14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D8FB3-D8DC-4B5E-A49A-3A555FC405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0BF79-43EC-48EA-9973-16E03489CBD4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58099-C296-45B0-A722-B3D1F2A5D4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F7617-3D09-47B4-BD86-951FDEEC5F79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7AB46-8A44-410C-A060-CBE409FF1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33058-0CB9-47DF-BB8B-504B47FD6DA6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9559C-5DBF-4B6A-B145-1F1AB39B5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1102A-8CBD-457E-9283-43D43C88CF55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88FD3-E1AA-4712-B64E-91BD0FD27A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32960-E25A-43C0-8B10-2B7602C11ECA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A3CFE-DA12-4C8B-BDD8-8C314EDC51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9083D-697B-4684-AEB9-22597D512395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86C02-E64B-4AA0-ABFF-8EE7763486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4B382-A3FB-40B2-9054-12FABE3C03A1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55F5B-0454-4740-8EEF-7DDC298E81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3B47-4566-4AB2-B59B-37CF26BB6E08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764DE-16E2-4F99-8859-BBF206217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4C9F0C-73DF-4B67-A82B-41B53FDA6430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AB1F1A8-80B2-4B03-AF1E-9D5C775E2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3315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7950" y="2706688"/>
          <a:ext cx="9144000" cy="4110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2485"/>
                <a:gridCol w="5961515"/>
              </a:tblGrid>
              <a:tr h="50072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Veronika</a:t>
                      </a:r>
                      <a:r>
                        <a:rPr lang="cs-CZ" sz="17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Košťálová</a:t>
                      </a:r>
                      <a:endParaRPr lang="cs-CZ" sz="17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1997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VY_32_INOVACE_7_DEJEPIS_19</a:t>
                      </a:r>
                    </a:p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Reformátor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Michail Sergejevič Gorbačov a rozpad SSSR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10800" marT="10800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215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Dějepis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2758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 3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., 4. ročník, Obchodní akademie</a:t>
                      </a:r>
                    </a:p>
                    <a:p>
                      <a:r>
                        <a:rPr lang="cs-CZ" sz="17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 ročník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330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2494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Nová zahraničněpolitická orientace SSSR pod vedením M.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Gorbačova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„perestrojka“ a „glasnosť“, příčiny neúspěchu reforem, rozpad Sovětského svazu a vznik Společenství nezávislých států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330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Power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pointová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prezentace sloužící k výkladu nového učiva, závěrečná rekapitulace pomocí kontrolních otázek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331" name="TextovéPole 5"/>
          <p:cNvSpPr txBox="1">
            <a:spLocks noChangeArrowheads="1"/>
          </p:cNvSpPr>
          <p:nvPr/>
        </p:nvSpPr>
        <p:spPr bwMode="auto">
          <a:xfrm>
            <a:off x="2555875" y="1268413"/>
            <a:ext cx="65881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2000" b="1"/>
              <a:t>Obchodní akademie, Střední odborná škola </a:t>
            </a:r>
          </a:p>
          <a:p>
            <a:pPr algn="r"/>
            <a:r>
              <a:rPr lang="cs-CZ" altLang="cs-CZ" sz="2000" b="1"/>
              <a:t>a Jazyková škola s právem státní jazykové zkoušky,</a:t>
            </a:r>
          </a:p>
          <a:p>
            <a:pPr algn="r"/>
            <a:r>
              <a:rPr lang="cs-CZ" altLang="cs-CZ" sz="2000" b="1"/>
              <a:t>                                                              Hradec Králové</a:t>
            </a:r>
          </a:p>
        </p:txBody>
      </p:sp>
      <p:pic>
        <p:nvPicPr>
          <p:cNvPr id="1333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4663" y="65088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4338" name="Zástupný symbol pro obsah 6" descr="gorbačov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316413" y="3482975"/>
            <a:ext cx="511175" cy="760413"/>
          </a:xfrm>
        </p:spPr>
      </p:pic>
      <p:pic>
        <p:nvPicPr>
          <p:cNvPr id="14339" name="Picture 2" descr="C:\Users\kostal\Pictures\Obrázek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539750" y="3213100"/>
            <a:ext cx="7920038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Reformátor </a:t>
            </a:r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Michail Sergejevič Gorbačov</a:t>
            </a:r>
          </a:p>
          <a:p>
            <a:r>
              <a:rPr lang="cs-CZ" sz="2800">
                <a:latin typeface="Calibri" pitchFamily="34" charset="0"/>
              </a:rPr>
              <a:t>a rozpad SSSR </a:t>
            </a:r>
          </a:p>
          <a:p>
            <a:endParaRPr lang="cs-CZ" sz="2800">
              <a:latin typeface="Calibri" pitchFamily="34" charset="0"/>
            </a:endParaRPr>
          </a:p>
        </p:txBody>
      </p:sp>
      <p:pic>
        <p:nvPicPr>
          <p:cNvPr id="8" name="Obrázek 7" descr="gorbačov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3532366"/>
            <a:ext cx="2411760" cy="314096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4342" name="TextovéPole 4"/>
          <p:cNvSpPr txBox="1">
            <a:spLocks noChangeArrowheads="1"/>
          </p:cNvSpPr>
          <p:nvPr/>
        </p:nvSpPr>
        <p:spPr bwMode="auto">
          <a:xfrm>
            <a:off x="4256088" y="6396038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[1]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363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755650" y="2997200"/>
            <a:ext cx="6624638" cy="353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Studená válka</a:t>
            </a:r>
          </a:p>
          <a:p>
            <a:r>
              <a:rPr lang="cs-CZ" sz="2800">
                <a:latin typeface="Calibri" pitchFamily="34" charset="0"/>
              </a:rPr>
              <a:t>Zhoršování politických i hospodářských vztahů Východ – Západ </a:t>
            </a:r>
          </a:p>
          <a:p>
            <a:r>
              <a:rPr lang="cs-CZ" sz="2800">
                <a:solidFill>
                  <a:srgbClr val="00B050"/>
                </a:solidFill>
                <a:latin typeface="Calibri" pitchFamily="34" charset="0"/>
              </a:rPr>
              <a:t>Vzájemné soupeření SSSR a USA </a:t>
            </a:r>
            <a:r>
              <a:rPr lang="cs-CZ" sz="2800">
                <a:latin typeface="Calibri" pitchFamily="34" charset="0"/>
              </a:rPr>
              <a:t>(rozmísťování raket středního a krátkého doletu v Evropě a Asii, další výboje SSSR –</a:t>
            </a:r>
          </a:p>
          <a:p>
            <a:r>
              <a:rPr lang="cs-CZ" sz="2800">
                <a:latin typeface="Calibri" pitchFamily="34" charset="0"/>
              </a:rPr>
              <a:t> J Afrika, Afghánistán, nové zbrojení) </a:t>
            </a:r>
          </a:p>
          <a:p>
            <a:r>
              <a:rPr lang="cs-CZ" sz="2800">
                <a:latin typeface="Calibri" pitchFamily="34" charset="0"/>
              </a:rPr>
              <a:t>Dohoda NATO – VS není možná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6387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611188" y="3068638"/>
            <a:ext cx="76327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1985 – do čela KSSS Michail Sergejevič Gorbačov</a:t>
            </a:r>
          </a:p>
          <a:p>
            <a:r>
              <a:rPr lang="cs-CZ" sz="2800">
                <a:latin typeface="Calibri" pitchFamily="34" charset="0"/>
              </a:rPr>
              <a:t>→ změna nebezpečného konfrontačního trendu </a:t>
            </a:r>
          </a:p>
          <a:p>
            <a:r>
              <a:rPr lang="cs-CZ" sz="2800">
                <a:latin typeface="Calibri" pitchFamily="34" charset="0"/>
              </a:rPr>
              <a:t>→ potřeba „nového myšlení“</a:t>
            </a:r>
          </a:p>
          <a:p>
            <a:r>
              <a:rPr lang="cs-CZ" sz="2800">
                <a:latin typeface="Calibri" pitchFamily="34" charset="0"/>
              </a:rPr>
              <a:t>→ uvolňování napětí </a:t>
            </a:r>
          </a:p>
          <a:p>
            <a:r>
              <a:rPr lang="cs-CZ" sz="2800">
                <a:latin typeface="Calibri" pitchFamily="34" charset="0"/>
              </a:rPr>
              <a:t>→ dalekosáhlá reforma v SSSR i sovětském bloku </a:t>
            </a:r>
          </a:p>
          <a:p>
            <a:r>
              <a:rPr lang="cs-CZ" sz="2800">
                <a:latin typeface="Calibri" pitchFamily="34" charset="0"/>
              </a:rPr>
              <a:t> </a:t>
            </a:r>
          </a:p>
          <a:p>
            <a:r>
              <a:rPr lang="cs-CZ" sz="2800">
                <a:latin typeface="Calibri" pitchFamily="34" charset="0"/>
              </a:rPr>
              <a:t>„PERESTROJKA“ = PŘESTAVBA</a:t>
            </a:r>
          </a:p>
          <a:p>
            <a:r>
              <a:rPr lang="cs-CZ" sz="2800">
                <a:latin typeface="Calibri" pitchFamily="34" charset="0"/>
              </a:rPr>
              <a:t>„GLASNOSŤ“ = INFORMOVANOST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7410" name="Zástupný symbol pro obsah 5" descr="ggirhjr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429000" y="3082925"/>
            <a:ext cx="2286000" cy="1560513"/>
          </a:xfrm>
        </p:spPr>
      </p:pic>
      <p:pic>
        <p:nvPicPr>
          <p:cNvPr id="17411" name="Picture 2" descr="C:\Users\kostal\Pictures\Obrázek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539750" y="3284538"/>
            <a:ext cx="8424863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1985 – 1988  setkání Gorbačova s americkým        </a:t>
            </a:r>
          </a:p>
          <a:p>
            <a:r>
              <a:rPr lang="cs-CZ" sz="2800">
                <a:latin typeface="Calibri" pitchFamily="34" charset="0"/>
              </a:rPr>
              <a:t>                         prezidentem Ronaldem Reganem </a:t>
            </a:r>
          </a:p>
          <a:p>
            <a:r>
              <a:rPr lang="cs-CZ" sz="2800">
                <a:latin typeface="Calibri" pitchFamily="34" charset="0"/>
              </a:rPr>
              <a:t>→ Sověti jsou přístupní americkým návrhům v otázce   </a:t>
            </a:r>
          </a:p>
          <a:p>
            <a:r>
              <a:rPr lang="cs-CZ" sz="2800">
                <a:latin typeface="Calibri" pitchFamily="34" charset="0"/>
              </a:rPr>
              <a:t>     odzbrojení a snížení zbrojení + nutnost kontroly </a:t>
            </a:r>
          </a:p>
          <a:p>
            <a:r>
              <a:rPr lang="cs-CZ" sz="2800">
                <a:latin typeface="Calibri" pitchFamily="34" charset="0"/>
              </a:rPr>
              <a:t>     zbrojení</a:t>
            </a:r>
          </a:p>
          <a:p>
            <a:r>
              <a:rPr lang="cs-CZ" sz="2800">
                <a:latin typeface="Calibri" pitchFamily="34" charset="0"/>
              </a:rPr>
              <a:t>→ odchod sovětských vojsk z Afghánistánu (1988)</a:t>
            </a:r>
          </a:p>
        </p:txBody>
      </p:sp>
      <p:pic>
        <p:nvPicPr>
          <p:cNvPr id="7" name="Obrázek 6" descr="ggirhj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41715" y="124765"/>
            <a:ext cx="3298124" cy="256490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7414" name="TextovéPole 4"/>
          <p:cNvSpPr txBox="1">
            <a:spLocks noChangeArrowheads="1"/>
          </p:cNvSpPr>
          <p:nvPr/>
        </p:nvSpPr>
        <p:spPr bwMode="auto">
          <a:xfrm>
            <a:off x="6443663" y="2781300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2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5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684213" y="2997200"/>
            <a:ext cx="76327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Zahraniční politika M. Gorbačova</a:t>
            </a:r>
          </a:p>
          <a:p>
            <a:r>
              <a:rPr lang="cs-CZ" sz="2800">
                <a:latin typeface="Calibri" pitchFamily="34" charset="0"/>
              </a:rPr>
              <a:t>1985 – 1989 </a:t>
            </a:r>
          </a:p>
          <a:p>
            <a:r>
              <a:rPr lang="cs-CZ" sz="2800">
                <a:latin typeface="Calibri" pitchFamily="34" charset="0"/>
              </a:rPr>
              <a:t> postupné uvolňování závislosti sovětských satelitů na Moskvě</a:t>
            </a:r>
          </a:p>
          <a:p>
            <a:r>
              <a:rPr lang="cs-CZ" sz="2800">
                <a:latin typeface="Calibri" pitchFamily="34" charset="0"/>
              </a:rPr>
              <a:t>SSSR se nebude vměšovat do vnitřního vývoje</a:t>
            </a:r>
          </a:p>
          <a:p>
            <a:r>
              <a:rPr lang="cs-CZ" sz="2800">
                <a:latin typeface="Calibri" pitchFamily="34" charset="0"/>
              </a:rPr>
              <a:t>v jednotlivých státech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9459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26988"/>
            <a:ext cx="9144000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395288" y="2636838"/>
            <a:ext cx="8353425" cy="4789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Domácí politika M. Gorbačova  </a:t>
            </a:r>
          </a:p>
          <a:p>
            <a:endParaRPr lang="cs-CZ" sz="2800">
              <a:solidFill>
                <a:srgbClr val="C0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800">
                <a:latin typeface="Calibri" pitchFamily="34" charset="0"/>
              </a:rPr>
              <a:t> prosadil zrušení vedoucí role KS</a:t>
            </a:r>
          </a:p>
          <a:p>
            <a:pPr>
              <a:buFontTx/>
              <a:buChar char="-"/>
            </a:pPr>
            <a:r>
              <a:rPr lang="cs-CZ" sz="2800">
                <a:latin typeface="Calibri" pitchFamily="34" charset="0"/>
              </a:rPr>
              <a:t> zásahy do ekonomiky (větší autonomie státním     </a:t>
            </a:r>
          </a:p>
          <a:p>
            <a:r>
              <a:rPr lang="cs-CZ" sz="2800">
                <a:latin typeface="Calibri" pitchFamily="34" charset="0"/>
              </a:rPr>
              <a:t>  podnikům, posílení soukromého sektoru, dlouhodobé</a:t>
            </a:r>
          </a:p>
          <a:p>
            <a:r>
              <a:rPr lang="cs-CZ" sz="2800">
                <a:latin typeface="Calibri" pitchFamily="34" charset="0"/>
              </a:rPr>
              <a:t>  pronájmy půdy, zeslabení dosavadního centrálního </a:t>
            </a:r>
          </a:p>
          <a:p>
            <a:r>
              <a:rPr lang="cs-CZ" sz="2800">
                <a:latin typeface="Calibri" pitchFamily="34" charset="0"/>
              </a:rPr>
              <a:t>  řízení atd.)</a:t>
            </a:r>
          </a:p>
          <a:p>
            <a:r>
              <a:rPr lang="cs-CZ" sz="2800">
                <a:solidFill>
                  <a:srgbClr val="00B0F0"/>
                </a:solidFill>
                <a:latin typeface="Calibri" pitchFamily="34" charset="0"/>
              </a:rPr>
              <a:t>Ale snaha zachránit komunismus jako způsob vlády i jako</a:t>
            </a:r>
            <a:r>
              <a:rPr lang="cs-CZ" sz="2800">
                <a:solidFill>
                  <a:srgbClr val="00B0F0"/>
                </a:solidFill>
              </a:rPr>
              <a:t> </a:t>
            </a:r>
            <a:r>
              <a:rPr lang="cs-CZ" sz="2800">
                <a:solidFill>
                  <a:srgbClr val="00B0F0"/>
                </a:solidFill>
                <a:latin typeface="Calibri" pitchFamily="34" charset="0"/>
              </a:rPr>
              <a:t>ideologii</a:t>
            </a:r>
          </a:p>
          <a:p>
            <a:r>
              <a:rPr lang="cs-CZ" sz="2800">
                <a:latin typeface="Calibri" pitchFamily="34" charset="0"/>
              </a:rPr>
              <a:t> </a:t>
            </a:r>
          </a:p>
          <a:p>
            <a:r>
              <a:rPr lang="cs-CZ" sz="2800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483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395288" y="2997200"/>
            <a:ext cx="7632700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Sovětský svaz není připraven na zásadní změny</a:t>
            </a:r>
          </a:p>
          <a:p>
            <a:r>
              <a:rPr lang="cs-CZ" sz="2800">
                <a:latin typeface="Calibri" pitchFamily="34" charset="0"/>
              </a:rPr>
              <a:t>Hospodářské reformy jsou nedůsledné</a:t>
            </a:r>
          </a:p>
          <a:p>
            <a:r>
              <a:rPr lang="cs-CZ" sz="2800">
                <a:latin typeface="Calibri" pitchFamily="34" charset="0"/>
              </a:rPr>
              <a:t>Odpor konzervativců</a:t>
            </a:r>
          </a:p>
          <a:p>
            <a:r>
              <a:rPr lang="cs-CZ" sz="2800">
                <a:latin typeface="Calibri" pitchFamily="34" charset="0"/>
              </a:rPr>
              <a:t>Narušení stability režimu </a:t>
            </a: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→Gorbačov ztrácí podporu v SSSR x</a:t>
            </a:r>
          </a:p>
          <a:p>
            <a:r>
              <a:rPr lang="cs-CZ" sz="2800">
                <a:latin typeface="Calibri" pitchFamily="34" charset="0"/>
              </a:rPr>
              <a:t>    na mezinárodním poli roste jeho prestiž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1507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ovéPole 5"/>
          <p:cNvSpPr txBox="1">
            <a:spLocks noChangeArrowheads="1"/>
          </p:cNvSpPr>
          <p:nvPr/>
        </p:nvSpPr>
        <p:spPr bwMode="auto">
          <a:xfrm>
            <a:off x="611188" y="5589588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1509" name="TextovéPole 6"/>
          <p:cNvSpPr txBox="1">
            <a:spLocks noChangeArrowheads="1"/>
          </p:cNvSpPr>
          <p:nvPr/>
        </p:nvSpPr>
        <p:spPr bwMode="auto">
          <a:xfrm>
            <a:off x="250825" y="2565400"/>
            <a:ext cx="8281988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Rok 1990 –  Gorbačov obdržel Nobelovu cenu míru</a:t>
            </a:r>
          </a:p>
          <a:p>
            <a:r>
              <a:rPr lang="cs-CZ" sz="2800">
                <a:latin typeface="Calibri" pitchFamily="34" charset="0"/>
              </a:rPr>
              <a:t>                  – ve snaze posílit osobní moc zavádí </a:t>
            </a:r>
          </a:p>
          <a:p>
            <a:r>
              <a:rPr lang="cs-CZ" sz="2800">
                <a:latin typeface="Calibri" pitchFamily="34" charset="0"/>
              </a:rPr>
              <a:t>                      </a:t>
            </a:r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prezidentský systém</a:t>
            </a: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Rok 1991 – odchází z vrcholné politiky po pokusu </a:t>
            </a:r>
          </a:p>
          <a:p>
            <a:r>
              <a:rPr lang="cs-CZ" sz="2800">
                <a:latin typeface="Calibri" pitchFamily="34" charset="0"/>
              </a:rPr>
              <a:t>                      konzervativních sil o státní převrat</a:t>
            </a:r>
          </a:p>
          <a:p>
            <a:r>
              <a:rPr lang="cs-CZ" sz="2800">
                <a:latin typeface="Calibri" pitchFamily="34" charset="0"/>
              </a:rPr>
              <a:t>→ rozpuštění KSSS</a:t>
            </a:r>
          </a:p>
          <a:p>
            <a:r>
              <a:rPr lang="cs-CZ" sz="2800">
                <a:latin typeface="Calibri" pitchFamily="34" charset="0"/>
              </a:rPr>
              <a:t>→ </a:t>
            </a:r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začíná proces definitivního rozpadu SSSR </a:t>
            </a:r>
            <a:r>
              <a:rPr lang="cs-CZ" sz="2800">
                <a:latin typeface="Calibri" pitchFamily="34" charset="0"/>
              </a:rPr>
              <a:t>– o svou </a:t>
            </a:r>
          </a:p>
          <a:p>
            <a:r>
              <a:rPr lang="cs-CZ" sz="2800">
                <a:latin typeface="Calibri" pitchFamily="34" charset="0"/>
              </a:rPr>
              <a:t>     samostatnost se hlásí jednotlivé národy a národnosti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2531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TextovéPole 4"/>
          <p:cNvSpPr txBox="1">
            <a:spLocks noChangeArrowheads="1"/>
          </p:cNvSpPr>
          <p:nvPr/>
        </p:nvSpPr>
        <p:spPr bwMode="auto">
          <a:xfrm>
            <a:off x="395288" y="2492375"/>
            <a:ext cx="8424862" cy="497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1991 – ze SSSR vystupují na základě lidových hlasování</a:t>
            </a:r>
          </a:p>
          <a:p>
            <a:r>
              <a:rPr lang="cs-CZ" sz="2800">
                <a:latin typeface="Calibri" pitchFamily="34" charset="0"/>
              </a:rPr>
              <a:t>              Litva, Lotyšsko, Estonsko, Ukrajina</a:t>
            </a: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Postupně se za nezávislé státy prohlásily i další svazové republiky a vytvořily s Ruskem </a:t>
            </a:r>
            <a:r>
              <a:rPr lang="cs-CZ" sz="2800">
                <a:solidFill>
                  <a:srgbClr val="92D050"/>
                </a:solidFill>
                <a:latin typeface="Calibri" pitchFamily="34" charset="0"/>
              </a:rPr>
              <a:t>Společenství nezávislých států (SNS)</a:t>
            </a:r>
          </a:p>
          <a:p>
            <a:r>
              <a:rPr lang="cs-CZ" sz="2800">
                <a:latin typeface="Calibri" pitchFamily="34" charset="0"/>
              </a:rPr>
              <a:t>Pouze </a:t>
            </a:r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pobaltské státy </a:t>
            </a:r>
            <a:r>
              <a:rPr lang="cs-CZ" sz="2800">
                <a:latin typeface="Calibri" pitchFamily="34" charset="0"/>
              </a:rPr>
              <a:t>však  </a:t>
            </a:r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zpřetrhaly</a:t>
            </a:r>
            <a:r>
              <a:rPr lang="cs-CZ" sz="2800">
                <a:latin typeface="Calibri" pitchFamily="34" charset="0"/>
              </a:rPr>
              <a:t> s Moskvou veškeré </a:t>
            </a:r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dosavadní svazky </a:t>
            </a:r>
          </a:p>
          <a:p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ROZPAD SOVĚTSKÉHO SVAZU BYL PŘEDPOKLADEM PRO ROZPAD CELÉHO SOVĚTSKÉHO BLOKU!</a:t>
            </a:r>
          </a:p>
          <a:p>
            <a:r>
              <a:rPr lang="cs-CZ" sz="2800">
                <a:latin typeface="Calibri" pitchFamily="34" charset="0"/>
              </a:rPr>
              <a:t>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3555" name="Zástupný symbol pro obsah 5" descr="koko.jp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2536825"/>
            <a:ext cx="6156325" cy="4321175"/>
          </a:xfrm>
        </p:spPr>
      </p:pic>
      <p:sp>
        <p:nvSpPr>
          <p:cNvPr id="23556" name="TextovéPole 6"/>
          <p:cNvSpPr txBox="1">
            <a:spLocks noChangeArrowheads="1"/>
          </p:cNvSpPr>
          <p:nvPr/>
        </p:nvSpPr>
        <p:spPr bwMode="auto">
          <a:xfrm>
            <a:off x="6300788" y="2997200"/>
            <a:ext cx="2519362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Společenství nezávislých států</a:t>
            </a:r>
          </a:p>
        </p:txBody>
      </p:sp>
      <p:sp>
        <p:nvSpPr>
          <p:cNvPr id="23557" name="TextovéPole 4"/>
          <p:cNvSpPr txBox="1">
            <a:spLocks noChangeArrowheads="1"/>
          </p:cNvSpPr>
          <p:nvPr/>
        </p:nvSpPr>
        <p:spPr bwMode="auto">
          <a:xfrm>
            <a:off x="6011863" y="6543675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3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4579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68313" y="2852738"/>
            <a:ext cx="7991475" cy="3108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Kontrolní otázky: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800" dirty="0">
                <a:latin typeface="+mn-lt"/>
                <a:cs typeface="+mn-cs"/>
              </a:rPr>
              <a:t>Jaká byla podstata </a:t>
            </a:r>
            <a:r>
              <a:rPr lang="cs-CZ" sz="2800" dirty="0" err="1">
                <a:latin typeface="+mn-lt"/>
                <a:cs typeface="+mn-cs"/>
              </a:rPr>
              <a:t>Gorbačovovy</a:t>
            </a:r>
            <a:r>
              <a:rPr lang="cs-CZ" sz="2800" dirty="0">
                <a:latin typeface="+mn-lt"/>
                <a:cs typeface="+mn-cs"/>
              </a:rPr>
              <a:t> reformní politiky „perestrojky“ a „glasnosti“?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800" dirty="0">
                <a:latin typeface="+mn-lt"/>
                <a:cs typeface="+mn-cs"/>
              </a:rPr>
              <a:t>Proč nebyla </a:t>
            </a:r>
            <a:r>
              <a:rPr lang="cs-CZ" sz="2800" dirty="0" err="1">
                <a:latin typeface="+mn-lt"/>
                <a:cs typeface="+mn-cs"/>
              </a:rPr>
              <a:t>Gorbačovova</a:t>
            </a:r>
            <a:r>
              <a:rPr lang="cs-CZ" sz="2800" dirty="0">
                <a:latin typeface="+mn-lt"/>
                <a:cs typeface="+mn-cs"/>
              </a:rPr>
              <a:t> reformní politika nakonec úspěšná?</a:t>
            </a:r>
          </a:p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800" dirty="0">
                <a:latin typeface="+mn-lt"/>
                <a:cs typeface="+mn-cs"/>
              </a:rPr>
              <a:t>Co znamená SNS? Kdy vzniklo?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560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5603" name="Picture 2" descr="C:\Users\kostal\Pictures\Obrázek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9525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4" name="TextovéPole 6"/>
          <p:cNvSpPr txBox="1">
            <a:spLocks noChangeArrowheads="1"/>
          </p:cNvSpPr>
          <p:nvPr/>
        </p:nvSpPr>
        <p:spPr bwMode="auto">
          <a:xfrm>
            <a:off x="179388" y="2636838"/>
            <a:ext cx="82804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200">
              <a:latin typeface="Calibri" pitchFamily="34" charset="0"/>
            </a:endParaRPr>
          </a:p>
        </p:txBody>
      </p:sp>
      <p:sp>
        <p:nvSpPr>
          <p:cNvPr id="25605" name="Obdélník 7"/>
          <p:cNvSpPr>
            <a:spLocks noChangeArrowheads="1"/>
          </p:cNvSpPr>
          <p:nvPr/>
        </p:nvSpPr>
        <p:spPr bwMode="auto">
          <a:xfrm>
            <a:off x="0" y="3284538"/>
            <a:ext cx="84597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</a:t>
            </a:r>
            <a:r>
              <a:rPr lang="en-US">
                <a:latin typeface="Calibri" pitchFamily="34" charset="0"/>
              </a:rPr>
              <a:t>[1]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http://upload.wikimedia.org/wikipedia/commons/thumb/d/d0/RIAN_archive_359290_Mikhail_Gorbachev.jpg/168px-RIAN_archive_359290_Mikhail_Gorbachev.jpg</a:t>
            </a:r>
          </a:p>
        </p:txBody>
      </p:sp>
      <p:sp>
        <p:nvSpPr>
          <p:cNvPr id="25606" name="TextovéPole 8"/>
          <p:cNvSpPr txBox="1">
            <a:spLocks noChangeArrowheads="1"/>
          </p:cNvSpPr>
          <p:nvPr/>
        </p:nvSpPr>
        <p:spPr bwMode="auto">
          <a:xfrm>
            <a:off x="0" y="4076700"/>
            <a:ext cx="82089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</a:t>
            </a:r>
            <a:r>
              <a:rPr lang="en-US">
                <a:latin typeface="Calibri" pitchFamily="34" charset="0"/>
              </a:rPr>
              <a:t>[2]</a:t>
            </a:r>
          </a:p>
          <a:p>
            <a:r>
              <a:rPr lang="cs-CZ">
                <a:latin typeface="Calibri" pitchFamily="34" charset="0"/>
              </a:rPr>
              <a:t>http://www.ceskenoviny.cz/index_img.php?id=84972</a:t>
            </a:r>
          </a:p>
        </p:txBody>
      </p:sp>
      <p:sp>
        <p:nvSpPr>
          <p:cNvPr id="25607" name="TextovéPole 9"/>
          <p:cNvSpPr txBox="1">
            <a:spLocks noChangeArrowheads="1"/>
          </p:cNvSpPr>
          <p:nvPr/>
        </p:nvSpPr>
        <p:spPr bwMode="auto">
          <a:xfrm>
            <a:off x="-9525" y="4722813"/>
            <a:ext cx="88931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</a:t>
            </a:r>
            <a:r>
              <a:rPr lang="en-US">
                <a:latin typeface="Calibri" pitchFamily="34" charset="0"/>
              </a:rPr>
              <a:t>[3]</a:t>
            </a:r>
          </a:p>
          <a:p>
            <a:r>
              <a:rPr lang="cs-CZ">
                <a:latin typeface="Calibri" pitchFamily="34" charset="0"/>
              </a:rPr>
              <a:t>http://www.rusko-info.cz/clanek/spolecenstvi-nezavislych-statu-sns</a:t>
            </a:r>
          </a:p>
        </p:txBody>
      </p:sp>
      <p:sp>
        <p:nvSpPr>
          <p:cNvPr id="25608" name="TextovéPole 10"/>
          <p:cNvSpPr txBox="1">
            <a:spLocks noChangeArrowheads="1"/>
          </p:cNvSpPr>
          <p:nvPr/>
        </p:nvSpPr>
        <p:spPr bwMode="auto">
          <a:xfrm>
            <a:off x="1835150" y="549275"/>
            <a:ext cx="7308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5609" name="TextovéPole 11"/>
          <p:cNvSpPr txBox="1">
            <a:spLocks noChangeArrowheads="1"/>
          </p:cNvSpPr>
          <p:nvPr/>
        </p:nvSpPr>
        <p:spPr bwMode="auto">
          <a:xfrm>
            <a:off x="250825" y="2708275"/>
            <a:ext cx="6265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Seznam použitého obrazového materiálu: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3" descr="Obrázek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738"/>
            <a:ext cx="8229600" cy="3529012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Autorská práva a citace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 Veronika Košťálová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Název díla: Reformátor M. S. </a:t>
            </a:r>
            <a:r>
              <a:rPr lang="cs-CZ" dirty="0" err="1" smtClean="0"/>
              <a:t>Gorbačov</a:t>
            </a:r>
            <a:r>
              <a:rPr lang="cs-CZ" dirty="0" smtClean="0"/>
              <a:t> a rozpad SSSR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Datum vzniku:  květen 2013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Materiály jsou určeny pro bezplatné používání pro potřeby výuky a vzdělávání na všech typech škol a školských zařízení. Jakékoliv další využití podléhá autorskému zákonu. Tato prezentace je autorským dílem.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26628" name="TextovéPole 5"/>
          <p:cNvSpPr txBox="1">
            <a:spLocks noChangeArrowheads="1"/>
          </p:cNvSpPr>
          <p:nvPr/>
        </p:nvSpPr>
        <p:spPr bwMode="auto">
          <a:xfrm>
            <a:off x="2555875" y="1268413"/>
            <a:ext cx="65881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2000" b="1"/>
              <a:t>Obchodní akademie, Střední odborná škola </a:t>
            </a:r>
          </a:p>
          <a:p>
            <a:pPr algn="r"/>
            <a:r>
              <a:rPr lang="cs-CZ" altLang="cs-CZ" sz="2000" b="1"/>
              <a:t>a Jazyková škola s právem státní jazykové zkoušky,</a:t>
            </a:r>
          </a:p>
          <a:p>
            <a:pPr algn="r"/>
            <a:r>
              <a:rPr lang="cs-CZ" altLang="cs-CZ" sz="2000" b="1"/>
              <a:t>                                                              Hradec Králové</a:t>
            </a:r>
          </a:p>
        </p:txBody>
      </p:sp>
      <p:pic>
        <p:nvPicPr>
          <p:cNvPr id="2662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4663" y="65088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478</Words>
  <Application>Microsoft Office PowerPoint</Application>
  <PresentationFormat>On-screen Show (4:3)</PresentationFormat>
  <Paragraphs>104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Calibri</vt:lpstr>
      <vt:lpstr>Arial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kostal</dc:creator>
  <cp:lastModifiedBy>DUM</cp:lastModifiedBy>
  <cp:revision>15</cp:revision>
  <dcterms:created xsi:type="dcterms:W3CDTF">2013-05-25T20:16:29Z</dcterms:created>
  <dcterms:modified xsi:type="dcterms:W3CDTF">2014-08-26T15:55:44Z</dcterms:modified>
</cp:coreProperties>
</file>