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6" r:id="rId2"/>
    <p:sldId id="257" r:id="rId3"/>
    <p:sldId id="259" r:id="rId4"/>
    <p:sldId id="261" r:id="rId5"/>
    <p:sldId id="260" r:id="rId6"/>
    <p:sldId id="262" r:id="rId7"/>
    <p:sldId id="264" r:id="rId8"/>
    <p:sldId id="263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00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43" d="100"/>
          <a:sy n="43" d="100"/>
        </p:scale>
        <p:origin x="-12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A80AC19-165F-4724-809B-5530D0AA477F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37143995-8123-4D5C-864B-E71F64EE85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12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/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5F791-E5C7-4479-A04C-2124BDEC249D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F9EC7-C00A-4571-BCB2-BC5EBB9F61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44B4B-8AB6-4E0C-B9CF-F04F98E21A94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77E0D1-B3BE-4AD2-A0FF-2FA31B17B7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Rectangle 8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1946D7-BC1D-4C2E-BE6A-6FD85EDDC989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91FC2E-E323-46EE-9B73-366AEC3BCB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CF824-4C38-450C-9D12-771FBF8227F4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726B84-AB7F-4405-86C2-33EB392407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0D308E-9029-48A4-B138-38CB11C5FB1C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C3BE6-AD9F-4319-9902-242DBA549F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BC586A-4E5F-46C3-9BE2-22F1AD5B6378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AD26E-385D-4A13-92A7-ADEA2C12B0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A9933E-B00A-4971-96A4-E23DFB49C1D7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E6D3-8191-478E-A701-83B968D04C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/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8ACAD5-AAE3-4C6A-B085-CA6E9B574D5F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D42EF-8281-4419-8044-78A7993648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Rectangle 9"/>
          <p:cNvSpPr/>
          <p:nvPr/>
        </p:nvSpPr>
        <p:spPr>
          <a:xfrm>
            <a:off x="0" y="2652713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 rtlCol="0"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/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3517A3-1D00-434C-8D28-56FDBA91BEA6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DCD54F-D348-4990-974A-4718EDB90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692D3B-5BEE-4642-8EC8-91CFE07457D5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87ABC-5F04-415E-B4E4-6A9878F1D6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D660EC-F3F3-4402-9F33-1766DF89D3D4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D862B-1D2A-4703-A369-C738FE5D93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725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875" y="4371975"/>
            <a:ext cx="6511925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3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143000" y="731838"/>
            <a:ext cx="6400800" cy="3475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1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DD671B5-F6CA-483E-A0AE-7AD85221500E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172200"/>
            <a:ext cx="3352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1" smtClean="0">
                <a:solidFill>
                  <a:schemeClr val="tx1">
                    <a:lumMod val="50000"/>
                    <a:lumOff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8C98171-B400-4DB4-A75C-C1B8065AE5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19" r:id="rId2"/>
    <p:sldLayoutId id="2147483721" r:id="rId3"/>
    <p:sldLayoutId id="2147483718" r:id="rId4"/>
    <p:sldLayoutId id="2147483717" r:id="rId5"/>
    <p:sldLayoutId id="2147483716" r:id="rId6"/>
    <p:sldLayoutId id="2147483715" r:id="rId7"/>
    <p:sldLayoutId id="2147483714" r:id="rId8"/>
    <p:sldLayoutId id="2147483722" r:id="rId9"/>
    <p:sldLayoutId id="2147483713" r:id="rId10"/>
    <p:sldLayoutId id="2147483712" r:id="rId11"/>
  </p:sldLayoutIdLst>
  <p:timing>
    <p:tnLst>
      <p:par>
        <p:cTn id="1" dur="indefinite" restart="never" nodeType="tmRoot"/>
      </p:par>
    </p:tnLst>
  </p:timing>
  <p:txStyles>
    <p:titleStyle>
      <a:lvl1pPr marL="319088" indent="-319088" algn="r" rtl="0" fontAlgn="base">
        <a:spcBef>
          <a:spcPct val="0"/>
        </a:spcBef>
        <a:spcAft>
          <a:spcPct val="0"/>
        </a:spcAft>
        <a:buClr>
          <a:srgbClr val="7E4E99"/>
        </a:buClr>
        <a:buSzPct val="128000"/>
        <a:buFont typeface="Georgia" pitchFamily="18" charset="0"/>
        <a:buChar char="*"/>
        <a:defRPr sz="4600" b="1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marL="319088" indent="-319088" algn="r" rtl="0" fontAlgn="base">
        <a:spcBef>
          <a:spcPct val="0"/>
        </a:spcBef>
        <a:spcAft>
          <a:spcPct val="0"/>
        </a:spcAft>
        <a:buClr>
          <a:srgbClr val="7E4E99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2pPr>
      <a:lvl3pPr marL="319088" indent="-319088" algn="r" rtl="0" fontAlgn="base">
        <a:spcBef>
          <a:spcPct val="0"/>
        </a:spcBef>
        <a:spcAft>
          <a:spcPct val="0"/>
        </a:spcAft>
        <a:buClr>
          <a:srgbClr val="7E4E99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3pPr>
      <a:lvl4pPr marL="319088" indent="-319088" algn="r" rtl="0" fontAlgn="base">
        <a:spcBef>
          <a:spcPct val="0"/>
        </a:spcBef>
        <a:spcAft>
          <a:spcPct val="0"/>
        </a:spcAft>
        <a:buClr>
          <a:srgbClr val="7E4E99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4pPr>
      <a:lvl5pPr marL="319088" indent="-319088" algn="r" rtl="0" fontAlgn="base">
        <a:spcBef>
          <a:spcPct val="0"/>
        </a:spcBef>
        <a:spcAft>
          <a:spcPct val="0"/>
        </a:spcAft>
        <a:buClr>
          <a:srgbClr val="7E4E99"/>
        </a:buClr>
        <a:buSzPct val="128000"/>
        <a:buFont typeface="Georgia" pitchFamily="18" charset="0"/>
        <a:buChar char="*"/>
        <a:defRPr sz="4600" b="1">
          <a:solidFill>
            <a:schemeClr val="tx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563" algn="l" rtl="0" fontAlgn="base">
        <a:spcBef>
          <a:spcPct val="20000"/>
        </a:spcBef>
        <a:spcAft>
          <a:spcPts val="300"/>
        </a:spcAft>
        <a:buClr>
          <a:srgbClr val="7E4E99"/>
        </a:buClr>
        <a:buSzPct val="130000"/>
        <a:buFont typeface="Georgia" pitchFamily="18" charset="0"/>
        <a:buChar char="*"/>
        <a:defRPr sz="2200" kern="1200">
          <a:solidFill>
            <a:srgbClr val="404040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ts val="300"/>
        </a:spcAft>
        <a:buClr>
          <a:srgbClr val="7E4E99"/>
        </a:buClr>
        <a:buSzPct val="130000"/>
        <a:buFont typeface="Georgia" pitchFamily="18" charset="0"/>
        <a:buChar char="*"/>
        <a:defRPr sz="2000" kern="1200">
          <a:solidFill>
            <a:srgbClr val="404040"/>
          </a:solidFill>
          <a:latin typeface="+mn-lt"/>
          <a:ea typeface="+mn-ea"/>
          <a:cs typeface="+mn-cs"/>
        </a:defRPr>
      </a:lvl2pPr>
      <a:lvl3pPr marL="822325" indent="-182563" algn="l" rtl="0" fontAlgn="base">
        <a:spcBef>
          <a:spcPct val="20000"/>
        </a:spcBef>
        <a:spcAft>
          <a:spcPts val="300"/>
        </a:spcAft>
        <a:buClr>
          <a:srgbClr val="7E4E99"/>
        </a:buClr>
        <a:buSzPct val="130000"/>
        <a:buFont typeface="Georgia" pitchFamily="18" charset="0"/>
        <a:buChar char="*"/>
        <a:defRPr kern="1200">
          <a:solidFill>
            <a:srgbClr val="404040"/>
          </a:solidFill>
          <a:latin typeface="+mn-lt"/>
          <a:ea typeface="+mn-ea"/>
          <a:cs typeface="+mn-cs"/>
        </a:defRPr>
      </a:lvl3pPr>
      <a:lvl4pPr marL="1096963" indent="-182563" algn="l" rtl="0" fontAlgn="base">
        <a:spcBef>
          <a:spcPct val="20000"/>
        </a:spcBef>
        <a:spcAft>
          <a:spcPts val="300"/>
        </a:spcAft>
        <a:buClr>
          <a:srgbClr val="7E4E99"/>
        </a:buClr>
        <a:buSzPct val="130000"/>
        <a:buFont typeface="Georgia" pitchFamily="18" charset="0"/>
        <a:buChar char="*"/>
        <a:defRPr sz="1600" kern="1200">
          <a:solidFill>
            <a:srgbClr val="404040"/>
          </a:solidFill>
          <a:latin typeface="+mn-lt"/>
          <a:ea typeface="+mn-ea"/>
          <a:cs typeface="+mn-cs"/>
        </a:defRPr>
      </a:lvl4pPr>
      <a:lvl5pPr marL="1389063" indent="-182563" algn="l" rtl="0" fontAlgn="base">
        <a:spcBef>
          <a:spcPct val="20000"/>
        </a:spcBef>
        <a:spcAft>
          <a:spcPts val="300"/>
        </a:spcAft>
        <a:buClr>
          <a:srgbClr val="7E4E99"/>
        </a:buClr>
        <a:buSzPct val="130000"/>
        <a:buFont typeface="Georgia" pitchFamily="18" charset="0"/>
        <a:buChar char="*"/>
        <a:defRPr sz="1400" kern="1200">
          <a:solidFill>
            <a:srgbClr val="404040"/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oubor:Zobrazeni_bod.svg&amp;page=1" TargetMode="External"/><Relationship Id="rId2" Type="http://schemas.openxmlformats.org/officeDocument/2006/relationships/hyperlink" Target="http://oulipova.cz/vyuka/prs/mat/geometrie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%C3%9Ase%C4%8Dka" TargetMode="External"/><Relationship Id="rId4" Type="http://schemas.openxmlformats.org/officeDocument/2006/relationships/hyperlink" Target="http://cs.wikipedia.org/wiki/Soubor:P%C5%99%C3%ADmka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97998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Matematika</a:t>
                      </a:r>
                      <a:r>
                        <a:rPr lang="cs-CZ" sz="1400" baseline="0" dirty="0" smtClean="0"/>
                        <a:t> a její aplikace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VY_32_INOVACE_41</a:t>
                      </a:r>
                      <a:r>
                        <a:rPr lang="cs-CZ" sz="1800" b="1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Matematika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Prezentace, výklad učiva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Andrea Hamplová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Bod,</a:t>
                      </a:r>
                      <a:r>
                        <a:rPr lang="cs-CZ" sz="1400" baseline="0" dirty="0" smtClean="0"/>
                        <a:t> přímka, úsečka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Žáci se seznámí  s pojmy</a:t>
                      </a:r>
                      <a:r>
                        <a:rPr lang="cs-CZ" sz="1400" baseline="0" dirty="0" smtClean="0"/>
                        <a:t> – bod, přímka, úsečka. Budou znát geometrické pomůcky a pokusí se poznávat jednotlivé základní </a:t>
                      </a:r>
                      <a:r>
                        <a:rPr lang="cs-CZ" sz="1400" baseline="0" smtClean="0"/>
                        <a:t>geometrické útvary</a:t>
                      </a:r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7.1.2013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4382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9022" y="1040410"/>
            <a:ext cx="152958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0"/>
                <a:solidFill>
                  <a:srgbClr val="002060"/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Bod</a:t>
            </a:r>
            <a:endParaRPr lang="cs-CZ" sz="5400" b="1" cap="all" dirty="0">
              <a:ln w="0"/>
              <a:solidFill>
                <a:srgbClr val="002060"/>
              </a:solidFill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131840" y="2924944"/>
            <a:ext cx="259077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0"/>
                <a:solidFill>
                  <a:srgbClr val="002060"/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přímka</a:t>
            </a:r>
            <a:endParaRPr lang="cs-CZ" sz="5400" b="1" cap="all" dirty="0">
              <a:ln w="0"/>
              <a:solidFill>
                <a:srgbClr val="002060"/>
              </a:solidFill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080544" y="5157192"/>
            <a:ext cx="26933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0"/>
                <a:solidFill>
                  <a:srgbClr val="002060"/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ú</a:t>
            </a:r>
            <a:r>
              <a:rPr lang="cs-CZ" sz="5400" b="1" cap="all" dirty="0">
                <a:ln w="0"/>
                <a:solidFill>
                  <a:srgbClr val="002060"/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sečka</a:t>
            </a:r>
            <a:endParaRPr lang="cs-CZ" sz="5400" b="1" cap="all" dirty="0">
              <a:ln w="0"/>
              <a:solidFill>
                <a:srgbClr val="002060"/>
              </a:solidFill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pic>
        <p:nvPicPr>
          <p:cNvPr id="15364" name="Picture 2" descr="http://www.ucebnicemapy.cz/files/3/5469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5575" y="365125"/>
            <a:ext cx="25908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4" descr="http://www.trcalek.cz/images/katalog/74/164006_small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64325" y="555625"/>
            <a:ext cx="2155825" cy="236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6" descr="http://upload.wikimedia.org/wikipedia/commons/thumb/0/08/Pencils_hb.jpg/310px-Pencils_hb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1863" y="3848100"/>
            <a:ext cx="2952750" cy="238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6148" y="548680"/>
            <a:ext cx="8090677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0"/>
                <a:solidFill>
                  <a:srgbClr val="002060"/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Geometrické pomůcky</a:t>
            </a:r>
            <a:endParaRPr lang="cs-CZ" sz="5400" b="1" cap="all" dirty="0">
              <a:ln w="0"/>
              <a:solidFill>
                <a:srgbClr val="002060"/>
              </a:solidFill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pic>
        <p:nvPicPr>
          <p:cNvPr id="16386" name="Picture 2" descr="http://oulipova.cz/vyuka/prs/mat/highslide/img/geometrie_pomuck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773238"/>
            <a:ext cx="5715000" cy="477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 descr="http://www.tvorivysvet.cz/images/tuzk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38850" y="4652963"/>
            <a:ext cx="2709863" cy="172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6156325" y="1773238"/>
            <a:ext cx="2460625" cy="27384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Mezi geometrické pomůcky patří: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Pravítko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Kružítko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Úhloměr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Tužka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825" y="333375"/>
            <a:ext cx="8424863" cy="24622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b="1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Bod</a:t>
            </a:r>
            <a:r>
              <a:rPr lang="cs-CZ" sz="2800" b="1" dirty="0">
                <a:latin typeface="+mn-lt"/>
                <a:cs typeface="+mn-cs"/>
              </a:rPr>
              <a:t> </a:t>
            </a:r>
            <a:r>
              <a:rPr lang="cs-CZ" sz="2800" dirty="0">
                <a:latin typeface="+mn-lt"/>
                <a:cs typeface="+mn-cs"/>
              </a:rPr>
              <a:t>si můžeme představit  </a:t>
            </a:r>
            <a:r>
              <a:rPr lang="cs-CZ" sz="2800" dirty="0">
                <a:latin typeface="+mn-lt"/>
                <a:cs typeface="+mn-cs"/>
              </a:rPr>
              <a:t>jako malou tečku. Body označujeme velkými písmeny (A, B, C, ...).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75856" y="365722"/>
            <a:ext cx="152958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0"/>
                <a:solidFill>
                  <a:srgbClr val="002060"/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bod</a:t>
            </a:r>
            <a:endParaRPr lang="cs-CZ" sz="5400" b="1" cap="all" dirty="0">
              <a:ln w="0"/>
              <a:solidFill>
                <a:srgbClr val="002060"/>
              </a:solidFill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pic>
        <p:nvPicPr>
          <p:cNvPr id="17411" name="Picture 2" descr="Soubor:Zobrazeni bod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6763" y="3429000"/>
            <a:ext cx="403860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913438" y="3284538"/>
            <a:ext cx="2735262" cy="31702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B</a:t>
            </a:r>
            <a:r>
              <a:rPr lang="cs-CZ" sz="32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od</a:t>
            </a:r>
            <a:r>
              <a:rPr lang="cs-CZ" sz="2800" dirty="0">
                <a:latin typeface="+mn-lt"/>
                <a:cs typeface="+mn-cs"/>
              </a:rPr>
              <a:t> se znázorňuje křížkem a </a:t>
            </a:r>
            <a:r>
              <a:rPr lang="cs-CZ" sz="2800" dirty="0">
                <a:latin typeface="+mn-lt"/>
                <a:cs typeface="+mn-cs"/>
              </a:rPr>
              <a:t>označuje se velkým tiskacím písmenem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843808" y="260648"/>
            <a:ext cx="2590774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0"/>
                <a:solidFill>
                  <a:srgbClr val="002060"/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přímka</a:t>
            </a:r>
            <a:endParaRPr lang="cs-CZ" sz="5400" b="1" cap="all" dirty="0">
              <a:ln w="0"/>
              <a:solidFill>
                <a:srgbClr val="002060"/>
              </a:solidFill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188" y="1484313"/>
            <a:ext cx="8064500" cy="16938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P</a:t>
            </a:r>
            <a:r>
              <a:rPr lang="cs-CZ" sz="32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římka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sz="2400" dirty="0">
                <a:latin typeface="+mn-lt"/>
                <a:cs typeface="+mn-cs"/>
              </a:rPr>
              <a:t>je čára bez počátku a konce. </a:t>
            </a:r>
            <a:r>
              <a:rPr lang="cs-CZ" sz="2400" b="1" dirty="0">
                <a:latin typeface="+mn-lt"/>
                <a:cs typeface="+mn-cs"/>
              </a:rPr>
              <a:t>Délku přímky nemůžeme změřit</a:t>
            </a:r>
            <a:r>
              <a:rPr lang="cs-CZ" sz="2400" dirty="0">
                <a:latin typeface="+mn-lt"/>
                <a:cs typeface="+mn-cs"/>
              </a:rPr>
              <a:t>. Je to spojnice dvou bodů, která pokračuje dál. Přímky označujeme malým písmenem (a, b, c, ...).</a:t>
            </a:r>
          </a:p>
        </p:txBody>
      </p:sp>
      <p:pic>
        <p:nvPicPr>
          <p:cNvPr id="18435" name="Picture 2" descr="Soubor:Přímk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19475" y="3178175"/>
            <a:ext cx="5545138" cy="305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611188" y="3294063"/>
            <a:ext cx="2736850" cy="228282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Trebuchet MS" pitchFamily="34" charset="0"/>
              </a:rPr>
              <a:t>Přímka</a:t>
            </a:r>
            <a:r>
              <a:rPr lang="cs-CZ" sz="2400">
                <a:latin typeface="Trebuchet MS" pitchFamily="34" charset="0"/>
              </a:rPr>
              <a:t> se znázorňuje rovnou čarou, označuje se malým písmene</a:t>
            </a:r>
            <a:r>
              <a:rPr lang="cs-CZ" sz="2400"/>
              <a:t>m</a:t>
            </a:r>
            <a:r>
              <a:rPr lang="cs-CZ" sz="2400">
                <a:latin typeface="Trebuchet MS" pitchFamily="34" charset="0"/>
              </a:rPr>
              <a:t>, např.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25318" y="404664"/>
            <a:ext cx="2693366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cap="all" dirty="0">
                <a:ln w="0"/>
                <a:solidFill>
                  <a:srgbClr val="002060"/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úsečka</a:t>
            </a:r>
            <a:endParaRPr lang="cs-CZ" sz="5400" b="1" cap="all" dirty="0">
              <a:ln w="0"/>
              <a:solidFill>
                <a:srgbClr val="002060"/>
              </a:solidFill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8313" y="1585913"/>
            <a:ext cx="8280400" cy="49561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Ú</a:t>
            </a:r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sečka</a:t>
            </a:r>
            <a:r>
              <a:rPr lang="cs-CZ" dirty="0">
                <a:latin typeface="+mn-lt"/>
                <a:cs typeface="+mn-cs"/>
              </a:rPr>
              <a:t> </a:t>
            </a:r>
            <a:r>
              <a:rPr lang="cs-CZ" sz="2400" dirty="0">
                <a:latin typeface="+mn-lt"/>
                <a:cs typeface="+mn-cs"/>
              </a:rPr>
              <a:t>je </a:t>
            </a:r>
            <a:r>
              <a:rPr lang="cs-CZ" sz="2400" dirty="0">
                <a:latin typeface="+mn-lt"/>
                <a:cs typeface="+mn-cs"/>
              </a:rPr>
              <a:t>čára, která má počátek a konec</a:t>
            </a:r>
            <a:r>
              <a:rPr lang="cs-CZ" sz="2400" dirty="0">
                <a:latin typeface="+mn-lt"/>
                <a:cs typeface="+mn-cs"/>
              </a:rPr>
              <a:t>. </a:t>
            </a:r>
            <a:r>
              <a:rPr lang="cs-CZ" sz="2400" b="1" dirty="0">
                <a:latin typeface="+mn-lt"/>
                <a:cs typeface="+mn-cs"/>
              </a:rPr>
              <a:t>Můžeme </a:t>
            </a:r>
            <a:r>
              <a:rPr lang="cs-CZ" sz="2400" b="1" dirty="0">
                <a:latin typeface="+mn-lt"/>
                <a:cs typeface="+mn-cs"/>
              </a:rPr>
              <a:t>změřit její </a:t>
            </a:r>
            <a:r>
              <a:rPr lang="cs-CZ" sz="2400" b="1" dirty="0">
                <a:latin typeface="+mn-lt"/>
                <a:cs typeface="+mn-cs"/>
              </a:rPr>
              <a:t>délku</a:t>
            </a:r>
            <a:r>
              <a:rPr lang="cs-CZ" sz="2400" dirty="0">
                <a:latin typeface="+mn-lt"/>
                <a:cs typeface="+mn-cs"/>
              </a:rPr>
              <a:t>. </a:t>
            </a:r>
            <a:r>
              <a:rPr lang="cs-CZ" sz="2400" dirty="0">
                <a:latin typeface="+mn-lt"/>
                <a:cs typeface="+mn-cs"/>
              </a:rPr>
              <a:t>Úsečky označujeme dvojicí velkých písmen (AB), kde bod A je počátek a bod B konec</a:t>
            </a:r>
            <a:r>
              <a:rPr lang="cs-CZ" sz="2400" dirty="0">
                <a:latin typeface="+mn-lt"/>
                <a:cs typeface="+mn-cs"/>
              </a:rPr>
              <a:t>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2400" dirty="0">
              <a:latin typeface="+mn-lt"/>
              <a:cs typeface="+mn-cs"/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+mn-lt"/>
                <a:cs typeface="+mn-cs"/>
              </a:rPr>
              <a:t> </a:t>
            </a:r>
            <a:endParaRPr lang="cs-CZ" sz="2400" dirty="0">
              <a:latin typeface="+mn-lt"/>
              <a:cs typeface="+mn-cs"/>
            </a:endParaRPr>
          </a:p>
        </p:txBody>
      </p:sp>
      <p:pic>
        <p:nvPicPr>
          <p:cNvPr id="19459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3429000"/>
            <a:ext cx="5256213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1116013" y="5373688"/>
            <a:ext cx="7056437" cy="8921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Úsečka</a:t>
            </a:r>
            <a:r>
              <a:rPr lang="cs-CZ" dirty="0">
                <a:latin typeface="+mn-lt"/>
                <a:cs typeface="+mn-cs"/>
              </a:rPr>
              <a:t> </a:t>
            </a:r>
            <a:r>
              <a:rPr lang="cs-CZ" sz="2400" dirty="0">
                <a:latin typeface="+mn-lt"/>
                <a:cs typeface="+mn-cs"/>
              </a:rPr>
              <a:t>se </a:t>
            </a:r>
            <a:r>
              <a:rPr lang="cs-CZ" sz="2400" dirty="0">
                <a:latin typeface="+mn-lt"/>
                <a:cs typeface="+mn-cs"/>
              </a:rPr>
              <a:t>znázorňuje rovnou čarou mezi jejími krajními </a:t>
            </a:r>
            <a:r>
              <a:rPr lang="cs-CZ" sz="2400" dirty="0">
                <a:latin typeface="+mn-lt"/>
                <a:cs typeface="+mn-cs"/>
              </a:rPr>
              <a:t>body</a:t>
            </a:r>
            <a:endParaRPr lang="cs-CZ" sz="2400" dirty="0"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698674" y="620688"/>
            <a:ext cx="3799438" cy="830997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cap="all" dirty="0">
                <a:ln w="0"/>
                <a:solidFill>
                  <a:srgbClr val="002060"/>
                </a:solidFill>
                <a:effectLst>
                  <a:reflection blurRad="12700" stA="50000" endPos="50000" dist="5000" dir="5400000" sy="-100000" rotWithShape="0"/>
                </a:effectLst>
                <a:latin typeface="+mn-lt"/>
                <a:cs typeface="+mn-cs"/>
              </a:rPr>
              <a:t>Spoj čarou</a:t>
            </a:r>
            <a:endParaRPr lang="cs-CZ" sz="4800" b="1" cap="all" dirty="0">
              <a:ln w="0"/>
              <a:solidFill>
                <a:srgbClr val="002060"/>
              </a:solidFill>
              <a:effectLst>
                <a:reflection blurRad="12700" stA="50000" endPos="50000" dist="5000" dir="5400000" sy="-100000" rotWithShape="0"/>
              </a:effectLst>
              <a:latin typeface="+mn-lt"/>
              <a:cs typeface="+mn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58888" y="1700213"/>
            <a:ext cx="72739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cs typeface="+mn-cs"/>
              </a:rPr>
              <a:t>     bod              přímka                úsečka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cs typeface="+mn-cs"/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755650" y="2781300"/>
            <a:ext cx="2160588" cy="15843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6588125" y="2492375"/>
            <a:ext cx="287338" cy="288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588125" y="2492375"/>
            <a:ext cx="287338" cy="288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86" name="TextovéPole 12"/>
          <p:cNvSpPr txBox="1">
            <a:spLocks noChangeArrowheads="1"/>
          </p:cNvSpPr>
          <p:nvPr/>
        </p:nvSpPr>
        <p:spPr bwMode="auto">
          <a:xfrm>
            <a:off x="6529388" y="2884488"/>
            <a:ext cx="431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C</a:t>
            </a:r>
          </a:p>
        </p:txBody>
      </p:sp>
      <p:sp>
        <p:nvSpPr>
          <p:cNvPr id="20487" name="TextovéPole 13"/>
          <p:cNvSpPr txBox="1">
            <a:spLocks noChangeArrowheads="1"/>
          </p:cNvSpPr>
          <p:nvPr/>
        </p:nvSpPr>
        <p:spPr bwMode="auto">
          <a:xfrm>
            <a:off x="2124075" y="4076700"/>
            <a:ext cx="360363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a</a:t>
            </a:r>
          </a:p>
        </p:txBody>
      </p:sp>
      <p:cxnSp>
        <p:nvCxnSpPr>
          <p:cNvPr id="16" name="Přímá spojnice 15"/>
          <p:cNvCxnSpPr/>
          <p:nvPr/>
        </p:nvCxnSpPr>
        <p:spPr>
          <a:xfrm flipV="1">
            <a:off x="3436938" y="5102225"/>
            <a:ext cx="3095625" cy="5762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419475" y="5516563"/>
            <a:ext cx="73025" cy="3603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6497638" y="4941888"/>
            <a:ext cx="90487" cy="3587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1" name="TextovéPole 25"/>
          <p:cNvSpPr txBox="1">
            <a:spLocks noChangeArrowheads="1"/>
          </p:cNvSpPr>
          <p:nvPr/>
        </p:nvSpPr>
        <p:spPr bwMode="auto">
          <a:xfrm>
            <a:off x="3419475" y="5876925"/>
            <a:ext cx="21590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C</a:t>
            </a:r>
          </a:p>
        </p:txBody>
      </p:sp>
      <p:sp>
        <p:nvSpPr>
          <p:cNvPr id="20492" name="TextovéPole 26"/>
          <p:cNvSpPr txBox="1">
            <a:spLocks noChangeArrowheads="1"/>
          </p:cNvSpPr>
          <p:nvPr/>
        </p:nvSpPr>
        <p:spPr bwMode="auto">
          <a:xfrm>
            <a:off x="6529388" y="5391150"/>
            <a:ext cx="2159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D</a:t>
            </a:r>
          </a:p>
        </p:txBody>
      </p:sp>
      <p:cxnSp>
        <p:nvCxnSpPr>
          <p:cNvPr id="29" name="Přímá spojnice 28"/>
          <p:cNvCxnSpPr/>
          <p:nvPr/>
        </p:nvCxnSpPr>
        <p:spPr>
          <a:xfrm flipH="1">
            <a:off x="3132138" y="2224088"/>
            <a:ext cx="287337" cy="307657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4" name="TextovéPole 29"/>
          <p:cNvSpPr txBox="1">
            <a:spLocks noChangeArrowheads="1"/>
          </p:cNvSpPr>
          <p:nvPr/>
        </p:nvSpPr>
        <p:spPr bwMode="auto">
          <a:xfrm>
            <a:off x="3527425" y="2492375"/>
            <a:ext cx="39687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d</a:t>
            </a:r>
          </a:p>
        </p:txBody>
      </p:sp>
      <p:cxnSp>
        <p:nvCxnSpPr>
          <p:cNvPr id="32" name="Přímá spojnice 31"/>
          <p:cNvCxnSpPr/>
          <p:nvPr/>
        </p:nvCxnSpPr>
        <p:spPr>
          <a:xfrm flipH="1">
            <a:off x="755650" y="5759450"/>
            <a:ext cx="215900" cy="487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611188" y="5876925"/>
            <a:ext cx="504825" cy="18573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497" name="TextovéPole 41"/>
          <p:cNvSpPr txBox="1">
            <a:spLocks noChangeArrowheads="1"/>
          </p:cNvSpPr>
          <p:nvPr/>
        </p:nvSpPr>
        <p:spPr bwMode="auto">
          <a:xfrm>
            <a:off x="755650" y="5376863"/>
            <a:ext cx="5032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D</a:t>
            </a:r>
          </a:p>
        </p:txBody>
      </p:sp>
      <p:cxnSp>
        <p:nvCxnSpPr>
          <p:cNvPr id="44" name="Přímá spojnice 43"/>
          <p:cNvCxnSpPr/>
          <p:nvPr/>
        </p:nvCxnSpPr>
        <p:spPr>
          <a:xfrm>
            <a:off x="8172450" y="2636838"/>
            <a:ext cx="71438" cy="194468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8027988" y="2636838"/>
            <a:ext cx="3603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8027988" y="4581525"/>
            <a:ext cx="504825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1" name="TextovéPole 50"/>
          <p:cNvSpPr txBox="1">
            <a:spLocks noChangeArrowheads="1"/>
          </p:cNvSpPr>
          <p:nvPr/>
        </p:nvSpPr>
        <p:spPr bwMode="auto">
          <a:xfrm rot="5400000">
            <a:off x="8384381" y="2596357"/>
            <a:ext cx="504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E</a:t>
            </a:r>
          </a:p>
        </p:txBody>
      </p:sp>
      <p:sp>
        <p:nvSpPr>
          <p:cNvPr id="20502" name="TextovéPole 51"/>
          <p:cNvSpPr txBox="1">
            <a:spLocks noChangeArrowheads="1"/>
          </p:cNvSpPr>
          <p:nvPr/>
        </p:nvSpPr>
        <p:spPr bwMode="auto">
          <a:xfrm rot="5400000">
            <a:off x="8546307" y="4477544"/>
            <a:ext cx="43180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F</a:t>
            </a:r>
          </a:p>
        </p:txBody>
      </p:sp>
      <p:cxnSp>
        <p:nvCxnSpPr>
          <p:cNvPr id="54" name="Přímá spojnice 53"/>
          <p:cNvCxnSpPr/>
          <p:nvPr/>
        </p:nvCxnSpPr>
        <p:spPr>
          <a:xfrm>
            <a:off x="4984750" y="3033713"/>
            <a:ext cx="3778250" cy="33480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4" name="TextovéPole 54"/>
          <p:cNvSpPr txBox="1">
            <a:spLocks noChangeArrowheads="1"/>
          </p:cNvSpPr>
          <p:nvPr/>
        </p:nvSpPr>
        <p:spPr bwMode="auto">
          <a:xfrm rot="2508222">
            <a:off x="8135938" y="6159500"/>
            <a:ext cx="4333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c</a:t>
            </a:r>
          </a:p>
        </p:txBody>
      </p:sp>
      <p:cxnSp>
        <p:nvCxnSpPr>
          <p:cNvPr id="57" name="Přímá spojnice 56"/>
          <p:cNvCxnSpPr/>
          <p:nvPr/>
        </p:nvCxnSpPr>
        <p:spPr>
          <a:xfrm flipH="1">
            <a:off x="4598988" y="4076700"/>
            <a:ext cx="296862" cy="288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4598988" y="4076700"/>
            <a:ext cx="296862" cy="28892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07" name="TextovéPole 66"/>
          <p:cNvSpPr txBox="1">
            <a:spLocks noChangeArrowheads="1"/>
          </p:cNvSpPr>
          <p:nvPr/>
        </p:nvSpPr>
        <p:spPr bwMode="auto">
          <a:xfrm>
            <a:off x="4598988" y="3573463"/>
            <a:ext cx="4778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A</a:t>
            </a:r>
          </a:p>
        </p:txBody>
      </p:sp>
      <p:cxnSp>
        <p:nvCxnSpPr>
          <p:cNvPr id="69" name="Přímá spojnice 68"/>
          <p:cNvCxnSpPr/>
          <p:nvPr/>
        </p:nvCxnSpPr>
        <p:spPr>
          <a:xfrm flipV="1">
            <a:off x="468313" y="1287463"/>
            <a:ext cx="1079500" cy="6937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nice 70"/>
          <p:cNvCxnSpPr/>
          <p:nvPr/>
        </p:nvCxnSpPr>
        <p:spPr>
          <a:xfrm>
            <a:off x="1476375" y="1125538"/>
            <a:ext cx="215900" cy="3254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nice 73"/>
          <p:cNvCxnSpPr/>
          <p:nvPr/>
        </p:nvCxnSpPr>
        <p:spPr>
          <a:xfrm>
            <a:off x="395288" y="1863725"/>
            <a:ext cx="215900" cy="360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11" name="TextovéPole 78"/>
          <p:cNvSpPr txBox="1">
            <a:spLocks noChangeArrowheads="1"/>
          </p:cNvSpPr>
          <p:nvPr/>
        </p:nvSpPr>
        <p:spPr bwMode="auto">
          <a:xfrm>
            <a:off x="179388" y="1450975"/>
            <a:ext cx="2889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L</a:t>
            </a:r>
          </a:p>
        </p:txBody>
      </p:sp>
      <p:sp>
        <p:nvSpPr>
          <p:cNvPr id="20512" name="TextovéPole 79"/>
          <p:cNvSpPr txBox="1">
            <a:spLocks noChangeArrowheads="1"/>
          </p:cNvSpPr>
          <p:nvPr/>
        </p:nvSpPr>
        <p:spPr bwMode="auto">
          <a:xfrm>
            <a:off x="1258888" y="836613"/>
            <a:ext cx="3254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Trebuchet MS" pitchFamily="34" charset="0"/>
              </a:rPr>
              <a:t>M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3"/>
          <p:cNvSpPr txBox="1">
            <a:spLocks noChangeArrowheads="1"/>
          </p:cNvSpPr>
          <p:nvPr/>
        </p:nvSpPr>
        <p:spPr bwMode="auto">
          <a:xfrm>
            <a:off x="395288" y="188913"/>
            <a:ext cx="8424862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rebuchet MS" pitchFamily="34" charset="0"/>
              </a:rPr>
              <a:t>Kontrolní otázky:</a:t>
            </a:r>
          </a:p>
          <a:p>
            <a:endParaRPr lang="cs-CZ" b="1">
              <a:latin typeface="Trebuchet MS" pitchFamily="34" charset="0"/>
            </a:endParaRPr>
          </a:p>
          <a:p>
            <a:r>
              <a:rPr lang="cs-CZ" sz="2400">
                <a:latin typeface="Trebuchet MS" pitchFamily="34" charset="0"/>
              </a:rPr>
              <a:t>Jak nazýváme čáru, která spojuje dva body?</a:t>
            </a:r>
          </a:p>
          <a:p>
            <a:r>
              <a:rPr lang="cs-CZ" sz="2400">
                <a:latin typeface="Trebuchet MS" pitchFamily="34" charset="0"/>
              </a:rPr>
              <a:t>Vyjmenuj alespoň dvě geometrické pomůcky.</a:t>
            </a:r>
          </a:p>
          <a:p>
            <a:r>
              <a:rPr lang="cs-CZ" sz="2400">
                <a:latin typeface="Trebuchet MS" pitchFamily="34" charset="0"/>
              </a:rPr>
              <a:t>Jakými písmeny označujeme přímky?</a:t>
            </a:r>
          </a:p>
          <a:p>
            <a:r>
              <a:rPr lang="cs-CZ" sz="2400">
                <a:latin typeface="Trebuchet MS" pitchFamily="34" charset="0"/>
              </a:rPr>
              <a:t>Můžeme změřit délku přímky?</a:t>
            </a:r>
          </a:p>
          <a:p>
            <a:endParaRPr lang="cs-CZ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extovéPole 3"/>
          <p:cNvSpPr txBox="1">
            <a:spLocks noChangeArrowheads="1"/>
          </p:cNvSpPr>
          <p:nvPr/>
        </p:nvSpPr>
        <p:spPr bwMode="auto">
          <a:xfrm>
            <a:off x="179388" y="333375"/>
            <a:ext cx="8713787" cy="624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000">
                <a:latin typeface="Trebuchet MS" pitchFamily="34" charset="0"/>
              </a:rPr>
              <a:t>Cit. 2012-12-05</a:t>
            </a:r>
          </a:p>
          <a:p>
            <a:endParaRPr lang="cs-CZ" sz="1000">
              <a:latin typeface="Trebuchet MS" pitchFamily="34" charset="0"/>
            </a:endParaRPr>
          </a:p>
          <a:p>
            <a:r>
              <a:rPr lang="cs-CZ" sz="1000">
                <a:latin typeface="Trebuchet MS" pitchFamily="34" charset="0"/>
              </a:rPr>
              <a:t>http://www.google.cz/imgres?q=r%C3%BDsovac%C3%AD+pot%C5%99eby&amp;start=100&amp;hl=cs&amp;tbo=d&amp;biw=1366&amp;bih=667&amp;tbm=isch&amp;tbnid=Wb_I-fPfL1VMzM:&amp;imgrefurl=http://www.ucebnicemapy.cz/kruzitko-skolni-kovove.p.aspx&amp;docid=VVmwf-1NNAY9bM&amp;imgurl=http://www.ucebnicemapy.cz/files/3/54695.jpg&amp;w=272&amp;h=600&amp;ei=NZi_UPPZKM_JsgaZwoCoAQ&amp;zoom=1&amp;iact=hc&amp;vpx=4&amp;vpy=80&amp;dur=936&amp;hovh=334&amp;hovw=151&amp;tx=91&amp;ty=179&amp;sig=116795107639744240493&amp;page=4&amp;tbnh=138&amp;tbnw=69&amp;ndsp=41&amp;ved=1t:429,r:23,s:100,i:73</a:t>
            </a:r>
          </a:p>
          <a:p>
            <a:r>
              <a:rPr lang="cs-CZ" sz="1000">
                <a:latin typeface="Trebuchet MS" pitchFamily="34" charset="0"/>
              </a:rPr>
              <a:t>5.12.2012   19.54</a:t>
            </a:r>
          </a:p>
          <a:p>
            <a:endParaRPr lang="cs-CZ" sz="1000">
              <a:latin typeface="Trebuchet MS" pitchFamily="34" charset="0"/>
            </a:endParaRPr>
          </a:p>
          <a:p>
            <a:r>
              <a:rPr lang="cs-CZ" sz="1000">
                <a:latin typeface="Trebuchet MS" pitchFamily="34" charset="0"/>
              </a:rPr>
              <a:t>http://www.google.cz/imgres?q=r%C3%BDsovac%C3%AD+pot%C5%99eby&amp;start=100&amp;hl=cs&amp;tbo=d&amp;biw=1366&amp;bih=667&amp;tbm=isch&amp;tbnid=v650r54C2faN9M:&amp;imgrefurl=http://www.trcalek.cz/index.php%3FcatID%3D74&amp;docid=lj9nIbs63-WUwM&amp;imgurl=http://www.trcalek.cz/images/katalog/74/164006_small.jpg&amp;w=150&amp;h=141&amp;ei=ipi_UJuSI87Ksgbs3IHwCw&amp;zoom=1&amp;iact=rc&amp;dur=375&amp;sig=116795107639744240493&amp;page=4&amp;tbnh=112&amp;tbnw=120&amp;ndsp=41&amp;ved=1t:429,r:0,s:100,i:4&amp;tx=44&amp;ty=50</a:t>
            </a:r>
          </a:p>
          <a:p>
            <a:r>
              <a:rPr lang="cs-CZ" sz="1000">
                <a:latin typeface="Trebuchet MS" pitchFamily="34" charset="0"/>
              </a:rPr>
              <a:t>5.12.2012   19.55</a:t>
            </a:r>
          </a:p>
          <a:p>
            <a:endParaRPr lang="cs-CZ" sz="1000">
              <a:latin typeface="Trebuchet MS" pitchFamily="34" charset="0"/>
            </a:endParaRPr>
          </a:p>
          <a:p>
            <a:r>
              <a:rPr lang="cs-CZ" sz="1000">
                <a:latin typeface="Trebuchet MS" pitchFamily="34" charset="0"/>
              </a:rPr>
              <a:t>http://www.google.cz/imgres?q=tu%C5%BEka&amp;num=10&amp;hl=cs&amp;tbo=d&amp;biw=1366&amp;bih=667&amp;tbm=isch&amp;tbnid=INqJwsvZX748fM:&amp;imgrefurl=http://en.wikipedia.org/wiki/Pencil&amp;docid=atLrZ7yavEqAZM&amp;imgurl=http://upload.wikimedia.org/wikipedia/commons/thumb/0/08/Pencils_hb.jpg/310px-Pencils_hb.jpg&amp;w=310&amp;h=207&amp;ei=45i_UM-EBsrFswa3qYGwCw&amp;zoom=1&amp;iact=rc&amp;dur=452&amp;sig=116795107639744240493&amp;sqi=2&amp;page=1&amp;tbnh=132&amp;tbnw=196&amp;start=0&amp;ndsp=24&amp;ved=1t:429,r:5,s:0,i:136&amp;tx=105&amp;ty=76</a:t>
            </a:r>
          </a:p>
          <a:p>
            <a:r>
              <a:rPr lang="cs-CZ" sz="1000">
                <a:latin typeface="Trebuchet MS" pitchFamily="34" charset="0"/>
              </a:rPr>
              <a:t>5.12.2012   19.57</a:t>
            </a:r>
          </a:p>
          <a:p>
            <a:endParaRPr lang="cs-CZ" sz="1000">
              <a:latin typeface="Trebuchet MS" pitchFamily="34" charset="0"/>
            </a:endParaRPr>
          </a:p>
          <a:p>
            <a:r>
              <a:rPr lang="cs-CZ" sz="1000">
                <a:latin typeface="Trebuchet MS" pitchFamily="34" charset="0"/>
                <a:hlinkClick r:id="rId2"/>
              </a:rPr>
              <a:t>http://oulipova.cz/vyuka/prs/mat/geometrie.html</a:t>
            </a:r>
            <a:endParaRPr lang="cs-CZ" sz="1000">
              <a:latin typeface="Trebuchet MS" pitchFamily="34" charset="0"/>
            </a:endParaRPr>
          </a:p>
          <a:p>
            <a:r>
              <a:rPr lang="cs-CZ" sz="1000">
                <a:latin typeface="Trebuchet MS" pitchFamily="34" charset="0"/>
              </a:rPr>
              <a:t>5.12.2012   19.59</a:t>
            </a:r>
          </a:p>
          <a:p>
            <a:endParaRPr lang="cs-CZ" sz="1000">
              <a:latin typeface="Trebuchet MS" pitchFamily="34" charset="0"/>
            </a:endParaRPr>
          </a:p>
          <a:p>
            <a:r>
              <a:rPr lang="cs-CZ" sz="1000">
                <a:latin typeface="Trebuchet MS" pitchFamily="34" charset="0"/>
                <a:hlinkClick r:id="rId3"/>
              </a:rPr>
              <a:t>http://cs.wikipedia.org/w/index.php?title=Soubor:Zobrazeni_bod.svg&amp;page=1</a:t>
            </a:r>
            <a:endParaRPr lang="cs-CZ" sz="1000">
              <a:latin typeface="Trebuchet MS" pitchFamily="34" charset="0"/>
            </a:endParaRPr>
          </a:p>
          <a:p>
            <a:r>
              <a:rPr lang="cs-CZ" sz="1000">
                <a:latin typeface="Trebuchet MS" pitchFamily="34" charset="0"/>
              </a:rPr>
              <a:t>5.12.2012   20.01</a:t>
            </a:r>
          </a:p>
          <a:p>
            <a:endParaRPr lang="cs-CZ" sz="1000">
              <a:latin typeface="Trebuchet MS" pitchFamily="34" charset="0"/>
            </a:endParaRPr>
          </a:p>
          <a:p>
            <a:r>
              <a:rPr lang="cs-CZ" sz="1000" b="1">
                <a:latin typeface="Trebuchet MS" pitchFamily="34" charset="0"/>
              </a:rPr>
              <a:t>http://www.google.cz/imgres?q=tu%C5%BEka&amp;num=10&amp;hl=cs&amp;tbo=d&amp;biw=1366&amp;bih=667&amp;tbm=isch&amp;tbnid=E1AQ_bMxlf8kYM:&amp;imgrefurl=http://www.tvorivysvet.cz/pastely-kridy-uhel-tuz%25C3%25BDky-c-81.html&amp;docid=c544Vvm_bh7daM&amp;imgurl=http://www.tvorivysvet.cz/images/tuzka.jpg&amp;w=700&amp;h=700&amp;ei=45i_UM-EBsrFswa3qYGwCw&amp;zoom=1&amp;iact=hc&amp;vpx=130&amp;vpy=333&amp;dur=951&amp;hovh=225&amp;hovw=225&amp;tx=117&amp;ty=122&amp;sig=116795107639744240493&amp;sqi=2&amp;page=1&amp;tbnh=145&amp;tbnw=145&amp;start=0&amp;ndsp=24&amp;ved=1t:429,r:17,s:0,i:172</a:t>
            </a:r>
          </a:p>
          <a:p>
            <a:r>
              <a:rPr lang="cs-CZ" sz="1000" b="1">
                <a:latin typeface="Trebuchet MS" pitchFamily="34" charset="0"/>
              </a:rPr>
              <a:t>5.12.2012   20.08</a:t>
            </a:r>
          </a:p>
          <a:p>
            <a:endParaRPr lang="cs-CZ" sz="1000" b="1">
              <a:latin typeface="Trebuchet MS" pitchFamily="34" charset="0"/>
            </a:endParaRPr>
          </a:p>
          <a:p>
            <a:r>
              <a:rPr lang="cs-CZ" sz="1000" b="1">
                <a:latin typeface="Trebuchet MS" pitchFamily="34" charset="0"/>
                <a:hlinkClick r:id="rId4"/>
              </a:rPr>
              <a:t>http://cs.wikipedia.org/wiki/Soubor:P%C5%99%C3%ADmka.png</a:t>
            </a:r>
            <a:endParaRPr lang="cs-CZ" sz="1000" b="1">
              <a:latin typeface="Trebuchet MS" pitchFamily="34" charset="0"/>
            </a:endParaRPr>
          </a:p>
          <a:p>
            <a:r>
              <a:rPr lang="cs-CZ" sz="1000" b="1">
                <a:latin typeface="Trebuchet MS" pitchFamily="34" charset="0"/>
              </a:rPr>
              <a:t>5.12.2012  20.31</a:t>
            </a:r>
          </a:p>
          <a:p>
            <a:endParaRPr lang="cs-CZ" sz="1000" b="1">
              <a:latin typeface="Trebuchet MS" pitchFamily="34" charset="0"/>
            </a:endParaRPr>
          </a:p>
          <a:p>
            <a:r>
              <a:rPr lang="cs-CZ" sz="1000" b="1">
                <a:latin typeface="Trebuchet MS" pitchFamily="34" charset="0"/>
                <a:hlinkClick r:id="rId5"/>
              </a:rPr>
              <a:t>http://cs.wikipedia.org/wiki/%C3%9Ase%C4%8Dka</a:t>
            </a:r>
            <a:endParaRPr lang="cs-CZ" sz="1000" b="1">
              <a:latin typeface="Trebuchet MS" pitchFamily="34" charset="0"/>
            </a:endParaRPr>
          </a:p>
          <a:p>
            <a:r>
              <a:rPr lang="cs-CZ" sz="1000" b="1">
                <a:latin typeface="Trebuchet MS" pitchFamily="34" charset="0"/>
              </a:rPr>
              <a:t>5.12.2012   20.56</a:t>
            </a:r>
          </a:p>
          <a:p>
            <a:endParaRPr lang="cs-CZ" sz="1000">
              <a:latin typeface="Trebuchet MS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224</TotalTime>
  <Words>271</Words>
  <Application>Microsoft Office PowerPoint</Application>
  <PresentationFormat>On-screen Show (4:3)</PresentationFormat>
  <Paragraphs>99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4</vt:i4>
      </vt:variant>
      <vt:variant>
        <vt:lpstr>Nadpisy snímků</vt:lpstr>
      </vt:variant>
      <vt:variant>
        <vt:i4>9</vt:i4>
      </vt:variant>
    </vt:vector>
  </HeadingPairs>
  <TitlesOfParts>
    <vt:vector size="18" baseType="lpstr">
      <vt:lpstr>Trebuchet MS</vt:lpstr>
      <vt:lpstr>Arial</vt:lpstr>
      <vt:lpstr>Georgia</vt:lpstr>
      <vt:lpstr>Calibri</vt:lpstr>
      <vt:lpstr>Times New Roman</vt:lpstr>
      <vt:lpstr>Aerodynamika</vt:lpstr>
      <vt:lpstr>Aerodynamika</vt:lpstr>
      <vt:lpstr>Aerodynamika</vt:lpstr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37</cp:revision>
  <dcterms:created xsi:type="dcterms:W3CDTF">2012-10-04T17:02:39Z</dcterms:created>
  <dcterms:modified xsi:type="dcterms:W3CDTF">2014-08-26T15:59:36Z</dcterms:modified>
</cp:coreProperties>
</file>