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62" r:id="rId4"/>
    <p:sldId id="260" r:id="rId5"/>
    <p:sldId id="259" r:id="rId6"/>
    <p:sldId id="266" r:id="rId7"/>
    <p:sldId id="261" r:id="rId8"/>
    <p:sldId id="267" r:id="rId9"/>
    <p:sldId id="269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B10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76F948E-FF27-46D6-8A6A-EA8A7F1DE81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74F0073-D452-4D45-ABFE-9F75C62E3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C04A51-B6D3-492B-8041-2E27DEED758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2952C-AEA8-4665-836C-12F1BA45AC0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468F4-096F-47BD-B695-71E8C5BA9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99669-D308-4F00-9D5A-8C98073DE8F2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6319A-EC0E-494D-8E2A-D2177315D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410BB-41BC-43C4-8E65-3557916576C2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8A85-27C6-47D6-86AF-ECBE566AC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A9E6A-4DEA-4E8A-BEE5-45E48A2570E1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64E52-AE98-4EB0-B1D9-4193ADA89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7D2FD-2B73-4E87-A48B-EE2EFCF95842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79B2F-D62A-485D-BC83-734802D50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95DC8-0950-4A7E-91C5-5FDC8010AE8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066C0-B76D-4BC5-80EE-0E1908AFA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2ED99-5D0A-4CC6-85AA-DDD613CF94B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04D61-4707-44E0-9FD9-FFA1E2C97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9485F-BB01-4D0A-972A-E548A2B9FDD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32CB0-420F-4FBE-B485-838B1794C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775F1-9608-454E-B9F2-01CB40B7107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D118A-1556-4ADC-896F-B9048E956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3DE54-CE3E-4BC5-A35A-F3FBA856003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EBFE0-D5F7-4F6D-A815-CBA944F56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62F9E-002F-49FD-B2AD-CD6AF47E20C6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2FC2F-CC2D-4C90-BFFE-CB9573C60A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5F2C23-7D30-4B56-997E-7A803D39699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27EAFF-C2E2-48FD-9479-B5D0FE3CCE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7053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r>
                        <a:rPr lang="cs-CZ" sz="1400" baseline="0" dirty="0" smtClean="0"/>
                        <a:t> a její aplikace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VY_32_INOVACE_58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Dělení</a:t>
                      </a:r>
                      <a:r>
                        <a:rPr lang="cs-CZ" sz="1400" baseline="0" dirty="0" smtClean="0"/>
                        <a:t> 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si dělení číslem 5 procvičí pomocí příkladů různých typů, také při řešení slovních úloh, budou doplňovat tabulky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548680"/>
            <a:ext cx="3020379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n w="11430"/>
                <a:solidFill>
                  <a:srgbClr val="9AB10F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Dělení 5</a:t>
            </a:r>
            <a:endParaRPr lang="cs-CZ" sz="4800" b="1" dirty="0">
              <a:ln w="11430"/>
              <a:solidFill>
                <a:srgbClr val="9AB10F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5362" name="Picture 3" descr="C:\Users\uživatel\AppData\Local\Microsoft\Windows\Temporary Internet Files\Content.IE5\N01ZFM3U\MC9003343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9988" y="2349500"/>
            <a:ext cx="3827462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06244" y="116632"/>
            <a:ext cx="414087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1430"/>
                <a:solidFill>
                  <a:srgbClr val="9AB10F"/>
                </a:solidFill>
                <a:latin typeface="+mn-lt"/>
                <a:cs typeface="+mn-cs"/>
              </a:rPr>
              <a:t>Spoj násobky 5</a:t>
            </a:r>
            <a:endParaRPr lang="cs-CZ" sz="3600" b="1" dirty="0">
              <a:ln w="11430"/>
              <a:solidFill>
                <a:srgbClr val="9AB10F"/>
              </a:solidFill>
              <a:latin typeface="+mn-lt"/>
              <a:cs typeface="+mn-cs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084763" y="4125913"/>
            <a:ext cx="1439862" cy="935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547813" y="981075"/>
            <a:ext cx="1439862" cy="935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10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65563" y="1557338"/>
            <a:ext cx="1439862" cy="935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30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75500" y="5300663"/>
            <a:ext cx="1439863" cy="936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25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92100" y="2362200"/>
            <a:ext cx="1439863" cy="935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35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364038" y="5549900"/>
            <a:ext cx="1439862" cy="935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50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75463" y="3357563"/>
            <a:ext cx="1441450" cy="9350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20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949325" y="5768975"/>
            <a:ext cx="1439863" cy="936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4</a:t>
            </a:r>
            <a:r>
              <a:rPr lang="cs-CZ" sz="3200" b="1" dirty="0">
                <a:solidFill>
                  <a:srgbClr val="9AB10F"/>
                </a:solidFill>
              </a:rPr>
              <a:t>5</a:t>
            </a:r>
          </a:p>
        </p:txBody>
      </p:sp>
      <p:sp>
        <p:nvSpPr>
          <p:cNvPr id="16" name="Ovál 15"/>
          <p:cNvSpPr/>
          <p:nvPr/>
        </p:nvSpPr>
        <p:spPr>
          <a:xfrm>
            <a:off x="6011863" y="1268413"/>
            <a:ext cx="1584325" cy="936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5</a:t>
            </a:r>
          </a:p>
        </p:txBody>
      </p:sp>
      <p:sp>
        <p:nvSpPr>
          <p:cNvPr id="17" name="Ovál 16"/>
          <p:cNvSpPr/>
          <p:nvPr/>
        </p:nvSpPr>
        <p:spPr>
          <a:xfrm>
            <a:off x="2424113" y="4594225"/>
            <a:ext cx="1441450" cy="935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15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95288" y="4235450"/>
            <a:ext cx="1439862" cy="935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50</a:t>
            </a:r>
            <a:endParaRPr lang="cs-CZ" sz="3200" b="1" dirty="0">
              <a:solidFill>
                <a:srgbClr val="9AB10F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089275" y="2901950"/>
            <a:ext cx="1439863" cy="936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AB10F"/>
                </a:solidFill>
              </a:rPr>
              <a:t>4</a:t>
            </a:r>
            <a:r>
              <a:rPr lang="cs-CZ" sz="3200" b="1" dirty="0">
                <a:solidFill>
                  <a:srgbClr val="9AB10F"/>
                </a:solidFill>
              </a:rPr>
              <a:t>0</a:t>
            </a:r>
            <a:endParaRPr lang="cs-CZ" sz="3200" b="1" dirty="0">
              <a:solidFill>
                <a:srgbClr val="9AB10F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25"/>
          <p:cNvSpPr txBox="1">
            <a:spLocks noChangeArrowheads="1"/>
          </p:cNvSpPr>
          <p:nvPr/>
        </p:nvSpPr>
        <p:spPr bwMode="auto">
          <a:xfrm>
            <a:off x="250825" y="188913"/>
            <a:ext cx="7850188" cy="569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 b="1">
              <a:latin typeface="Verdana" pitchFamily="34" charset="0"/>
            </a:endParaRPr>
          </a:p>
          <a:p>
            <a:endParaRPr lang="cs-CZ" sz="2800">
              <a:latin typeface="Verdana" pitchFamily="34" charset="0"/>
            </a:endParaRPr>
          </a:p>
          <a:p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5:5 =                          30:5 =</a:t>
            </a:r>
          </a:p>
          <a:p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10:5 =                        35:5 =</a:t>
            </a:r>
          </a:p>
          <a:p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15:5 =                        40:5 =</a:t>
            </a:r>
          </a:p>
          <a:p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20:5 =                        45:5 =</a:t>
            </a:r>
          </a:p>
          <a:p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25:5 =                        50:5 =</a:t>
            </a:r>
          </a:p>
          <a:p>
            <a:endParaRPr lang="cs-CZ" sz="2800">
              <a:latin typeface="Verdana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63715" y="116632"/>
            <a:ext cx="342593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1430"/>
                <a:solidFill>
                  <a:srgbClr val="9AB10F"/>
                </a:solidFill>
                <a:latin typeface="+mn-lt"/>
                <a:cs typeface="+mn-cs"/>
              </a:rPr>
              <a:t>Doplň podíly</a:t>
            </a:r>
            <a:endParaRPr lang="cs-CZ" sz="3600" b="1" dirty="0">
              <a:ln w="11430"/>
              <a:solidFill>
                <a:srgbClr val="9AB10F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3" descr="C:\Users\uživatel\AppData\Local\Microsoft\Windows\Temporary Internet Files\Content.IE5\DMZ2W1VQ\MP9004447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213" y="711200"/>
            <a:ext cx="795337" cy="104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4" descr="C:\Users\uživatel\AppData\Local\Microsoft\Windows\Temporary Internet Files\Content.IE5\61020E3Z\MP90040244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7800" y="1960563"/>
            <a:ext cx="795338" cy="112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5" descr="C:\Users\uživatel\AppData\Local\Microsoft\Windows\Temporary Internet Files\Content.IE5\61020E3Z\MP90017892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213" y="3213100"/>
            <a:ext cx="795337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1"/>
          <p:cNvSpPr txBox="1">
            <a:spLocks noChangeArrowheads="1"/>
          </p:cNvSpPr>
          <p:nvPr/>
        </p:nvSpPr>
        <p:spPr bwMode="auto">
          <a:xfrm>
            <a:off x="1258888" y="1001713"/>
            <a:ext cx="5400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20  45   5   15  50  35  0  30  </a:t>
            </a:r>
          </a:p>
        </p:txBody>
      </p:sp>
      <p:sp>
        <p:nvSpPr>
          <p:cNvPr id="19461" name="TextovéPole 9"/>
          <p:cNvSpPr txBox="1">
            <a:spLocks noChangeArrowheads="1"/>
          </p:cNvSpPr>
          <p:nvPr/>
        </p:nvSpPr>
        <p:spPr bwMode="auto">
          <a:xfrm>
            <a:off x="1260475" y="2293938"/>
            <a:ext cx="5400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10  35   5   25  0  50  40  30  </a:t>
            </a:r>
          </a:p>
        </p:txBody>
      </p:sp>
      <p:sp>
        <p:nvSpPr>
          <p:cNvPr id="19462" name="TextovéPole 10"/>
          <p:cNvSpPr txBox="1">
            <a:spLocks noChangeArrowheads="1"/>
          </p:cNvSpPr>
          <p:nvPr/>
        </p:nvSpPr>
        <p:spPr bwMode="auto">
          <a:xfrm>
            <a:off x="1260475" y="3529013"/>
            <a:ext cx="5400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20  25  10  15  45  35  0  40  </a:t>
            </a:r>
          </a:p>
        </p:txBody>
      </p:sp>
      <p:pic>
        <p:nvPicPr>
          <p:cNvPr id="19463" name="Picture 6" descr="C:\Users\uživatel\AppData\Local\Microsoft\Windows\Temporary Internet Files\Content.IE5\N01ZFM3U\MP90040333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4788" y="4397375"/>
            <a:ext cx="727075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TextovéPole 12"/>
          <p:cNvSpPr txBox="1">
            <a:spLocks noChangeArrowheads="1"/>
          </p:cNvSpPr>
          <p:nvPr/>
        </p:nvSpPr>
        <p:spPr bwMode="auto">
          <a:xfrm>
            <a:off x="1260475" y="6032500"/>
            <a:ext cx="5400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20  45   5   25  10  50  0  35  </a:t>
            </a:r>
          </a:p>
        </p:txBody>
      </p:sp>
      <p:sp>
        <p:nvSpPr>
          <p:cNvPr id="19465" name="TextovéPole 13"/>
          <p:cNvSpPr txBox="1">
            <a:spLocks noChangeArrowheads="1"/>
          </p:cNvSpPr>
          <p:nvPr/>
        </p:nvSpPr>
        <p:spPr bwMode="auto">
          <a:xfrm>
            <a:off x="1258888" y="4725988"/>
            <a:ext cx="5400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20  40   5  15  50  25  10  30   </a:t>
            </a:r>
          </a:p>
        </p:txBody>
      </p:sp>
      <p:pic>
        <p:nvPicPr>
          <p:cNvPr id="19466" name="Picture 7" descr="C:\Users\uživatel\AppData\Local\Microsoft\Windows\Temporary Internet Files\Content.IE5\61020E3Z\MC90044141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7800" y="5805488"/>
            <a:ext cx="87153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661150" y="1001713"/>
            <a:ext cx="2087563" cy="549275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68" name="TextovéPole 5"/>
          <p:cNvSpPr txBox="1">
            <a:spLocks noChangeArrowheads="1"/>
          </p:cNvSpPr>
          <p:nvPr/>
        </p:nvSpPr>
        <p:spPr bwMode="auto">
          <a:xfrm>
            <a:off x="6462713" y="635000"/>
            <a:ext cx="2484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Zapiš chybějící čísla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128741" y="116632"/>
            <a:ext cx="489589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1430"/>
                <a:solidFill>
                  <a:srgbClr val="9AB10F"/>
                </a:solidFill>
                <a:latin typeface="+mn-lt"/>
                <a:cs typeface="+mn-cs"/>
              </a:rPr>
              <a:t>Které násobky zvířátkům chybí ?</a:t>
            </a:r>
            <a:endParaRPr lang="cs-CZ" sz="2000" b="1" dirty="0">
              <a:ln w="11430"/>
              <a:solidFill>
                <a:srgbClr val="9AB10F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78643" y="167913"/>
            <a:ext cx="401103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1430"/>
                <a:solidFill>
                  <a:srgbClr val="9AB10F"/>
                </a:solidFill>
                <a:latin typeface="+mn-lt"/>
                <a:cs typeface="+mn-cs"/>
              </a:rPr>
              <a:t>Zakroužkuj obrázky po 5 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1430"/>
                <a:solidFill>
                  <a:srgbClr val="9AB10F"/>
                </a:solidFill>
                <a:latin typeface="+mn-lt"/>
                <a:cs typeface="+mn-cs"/>
              </a:rPr>
              <a:t> zapiš příklady na dělení</a:t>
            </a:r>
            <a:endParaRPr lang="cs-CZ" sz="2000" b="1" dirty="0">
              <a:ln w="11430"/>
              <a:solidFill>
                <a:srgbClr val="9AB10F"/>
              </a:solidFill>
              <a:latin typeface="+mn-lt"/>
              <a:cs typeface="+mn-cs"/>
            </a:endParaRPr>
          </a:p>
        </p:txBody>
      </p:sp>
      <p:pic>
        <p:nvPicPr>
          <p:cNvPr id="20482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8" y="896938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4413" y="896938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8550" y="904875"/>
            <a:ext cx="558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49750" y="898525"/>
            <a:ext cx="5588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90950" y="895350"/>
            <a:ext cx="5588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3738" y="895350"/>
            <a:ext cx="557212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74938" y="896938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14550" y="898525"/>
            <a:ext cx="5588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0" y="896938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0213" y="896938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73700" y="898525"/>
            <a:ext cx="5588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99375" y="900113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575" y="895350"/>
            <a:ext cx="5588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9713" y="900113"/>
            <a:ext cx="558800" cy="53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Picture 6" descr="C:\Users\uživatel\AppData\Local\Microsoft\Windows\Temporary Internet Files\Content.IE5\N01ZFM3U\MP9004231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32500" y="895350"/>
            <a:ext cx="5588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7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4975" y="153828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8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3450" y="153828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3200" y="153828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0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24063" y="1544638"/>
            <a:ext cx="554037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1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58175" y="89693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2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1725" y="155098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3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49525" y="154463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4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87688" y="1550988"/>
            <a:ext cx="554037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5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1700" y="1550988"/>
            <a:ext cx="554038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6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57663" y="1544638"/>
            <a:ext cx="554037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7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65738" y="1550988"/>
            <a:ext cx="554037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Vodorovný svitek 2"/>
          <p:cNvSpPr/>
          <p:nvPr/>
        </p:nvSpPr>
        <p:spPr>
          <a:xfrm>
            <a:off x="6311900" y="1550988"/>
            <a:ext cx="1666875" cy="725487"/>
          </a:xfrm>
          <a:prstGeom prst="horizontalScroll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09" name="Picture 9" descr="C:\Users\uživatel\AppData\Local\Microsoft\Windows\Temporary Internet Files\Content.IE5\JG1KSS09\MC900348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3225" y="2713038"/>
            <a:ext cx="808038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0" name="Picture 9" descr="C:\Users\uživatel\AppData\Local\Microsoft\Windows\Temporary Internet Files\Content.IE5\JG1KSS09\MC900348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1263" y="2676525"/>
            <a:ext cx="806450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1" name="Picture 9" descr="C:\Users\uživatel\AppData\Local\Microsoft\Windows\Temporary Internet Files\Content.IE5\JG1KSS09\MC900348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90725" y="2701925"/>
            <a:ext cx="808038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2" name="Picture 9" descr="C:\Users\uživatel\AppData\Local\Microsoft\Windows\Temporary Internet Files\Content.IE5\JG1KSS09\MC900348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43300" y="2667000"/>
            <a:ext cx="808038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3" name="Picture 9" descr="C:\Users\uživatel\AppData\Local\Microsoft\Windows\Temporary Internet Files\Content.IE5\JG1KSS09\MC900348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2250" y="2667000"/>
            <a:ext cx="808038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7" name="Vodorovný svitek 76"/>
          <p:cNvSpPr/>
          <p:nvPr/>
        </p:nvSpPr>
        <p:spPr>
          <a:xfrm>
            <a:off x="4708525" y="2349500"/>
            <a:ext cx="1666875" cy="725488"/>
          </a:xfrm>
          <a:prstGeom prst="horizontalScroll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Vodorovný svitek 79"/>
          <p:cNvSpPr/>
          <p:nvPr/>
        </p:nvSpPr>
        <p:spPr>
          <a:xfrm>
            <a:off x="7397750" y="2901950"/>
            <a:ext cx="1666875" cy="725488"/>
          </a:xfrm>
          <a:prstGeom prst="horizontalScroll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16" name="TextovéPole 4"/>
          <p:cNvSpPr txBox="1">
            <a:spLocks noChangeArrowheads="1"/>
          </p:cNvSpPr>
          <p:nvPr/>
        </p:nvSpPr>
        <p:spPr bwMode="auto">
          <a:xfrm>
            <a:off x="425450" y="3897313"/>
            <a:ext cx="7918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Verdana" pitchFamily="34" charset="0"/>
            </a:endParaRPr>
          </a:p>
          <a:p>
            <a:r>
              <a:rPr lang="cs-CZ">
                <a:latin typeface="Verdana" pitchFamily="34" charset="0"/>
              </a:rPr>
              <a:t> </a:t>
            </a:r>
          </a:p>
        </p:txBody>
      </p:sp>
      <p:pic>
        <p:nvPicPr>
          <p:cNvPr id="20517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3225" y="3538538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8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7725" y="3538538"/>
            <a:ext cx="62547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9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44675" y="3548063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0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20800" y="3548063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1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01875" y="3519488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2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92413" y="3519488"/>
            <a:ext cx="627062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3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57550" y="3548063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4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57613" y="3548063"/>
            <a:ext cx="627062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5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03700" y="3538538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6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54613" y="3522663"/>
            <a:ext cx="627062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7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5188" y="3519488"/>
            <a:ext cx="627062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8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59625" y="3519488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9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70675" y="3548063"/>
            <a:ext cx="62706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0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51563" y="3548063"/>
            <a:ext cx="627062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1" name="Picture 40" descr="C:\Users\uživatel\AppData\Local\Microsoft\Windows\Temporary Internet Files\Content.IE5\N01ZFM3U\MC9004417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81663" y="3530600"/>
            <a:ext cx="627062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2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338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3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2338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4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98638" y="4448175"/>
            <a:ext cx="91281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5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09863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6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05213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7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338" y="52736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8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35038" y="52736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9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835150" y="5299075"/>
            <a:ext cx="912813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0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47963" y="5283200"/>
            <a:ext cx="91281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1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52838" y="5299075"/>
            <a:ext cx="91281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2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134350" y="4411663"/>
            <a:ext cx="912813" cy="86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3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16438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4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9088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5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08725" y="4435475"/>
            <a:ext cx="91281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6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21538" y="44354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7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41838" y="5273675"/>
            <a:ext cx="9128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8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40363" y="5272088"/>
            <a:ext cx="912812" cy="86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9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21538" y="5283200"/>
            <a:ext cx="912812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0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21425" y="5273675"/>
            <a:ext cx="912813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1" name="Picture 41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78788" y="5272088"/>
            <a:ext cx="912812" cy="86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6" name="Vodorovný svitek 145"/>
          <p:cNvSpPr/>
          <p:nvPr/>
        </p:nvSpPr>
        <p:spPr>
          <a:xfrm>
            <a:off x="6845300" y="6130925"/>
            <a:ext cx="1666875" cy="727075"/>
          </a:xfrm>
          <a:prstGeom prst="horizontalScroll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036291" y="54951"/>
            <a:ext cx="2927404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1430"/>
                <a:solidFill>
                  <a:srgbClr val="9AB10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Vyřeš slovní úlohy:</a:t>
            </a:r>
            <a:endParaRPr lang="cs-CZ" sz="2000" b="1" dirty="0">
              <a:ln w="11430"/>
              <a:solidFill>
                <a:srgbClr val="9AB10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1506" name="Obdélník 1"/>
          <p:cNvSpPr>
            <a:spLocks noChangeArrowheads="1"/>
          </p:cNvSpPr>
          <p:nvPr/>
        </p:nvSpPr>
        <p:spPr bwMode="auto">
          <a:xfrm>
            <a:off x="539750" y="692150"/>
            <a:ext cx="7920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Tovární komín je vysoký 40 m. Náš dům je 5 krát nižší. Kolik m je vysoký náš dům?</a:t>
            </a: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684213" y="1557338"/>
            <a:ext cx="75596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Verdana" pitchFamily="34" charset="0"/>
              </a:rPr>
              <a:t>Vypočítej:</a:t>
            </a:r>
            <a:r>
              <a:rPr lang="cs-CZ">
                <a:latin typeface="Verdana" pitchFamily="34" charset="0"/>
              </a:rPr>
              <a:t>____________________________</a:t>
            </a:r>
          </a:p>
          <a:p>
            <a:endParaRPr lang="cs-CZ" sz="1100">
              <a:latin typeface="Verdana" pitchFamily="34" charset="0"/>
            </a:endParaRPr>
          </a:p>
          <a:p>
            <a:endParaRPr lang="cs-CZ" sz="1100">
              <a:latin typeface="Verdana" pitchFamily="34" charset="0"/>
            </a:endParaRPr>
          </a:p>
          <a:p>
            <a:r>
              <a:rPr lang="cs-CZ" sz="1100">
                <a:latin typeface="Verdana" pitchFamily="34" charset="0"/>
              </a:rPr>
              <a:t>Odpověď: _______________________________________________</a:t>
            </a:r>
          </a:p>
          <a:p>
            <a:endParaRPr lang="cs-CZ" sz="1100">
              <a:latin typeface="Verdana" pitchFamily="34" charset="0"/>
            </a:endParaRPr>
          </a:p>
          <a:p>
            <a:endParaRPr lang="cs-CZ" sz="1100">
              <a:latin typeface="Verdana" pitchFamily="34" charset="0"/>
            </a:endParaRPr>
          </a:p>
          <a:p>
            <a:r>
              <a:rPr lang="cs-CZ" sz="1100">
                <a:latin typeface="Verdana" pitchFamily="34" charset="0"/>
              </a:rPr>
              <a:t>               _______________________________________________</a:t>
            </a:r>
          </a:p>
        </p:txBody>
      </p:sp>
      <p:pic>
        <p:nvPicPr>
          <p:cNvPr id="21508" name="Picture 6" descr="C:\Users\uživatel\AppData\Local\Microsoft\Windows\Temporary Internet Files\Content.IE5\N01ZFM3U\MC9002979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91325" y="1211263"/>
            <a:ext cx="1668463" cy="149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7" descr="C:\Users\uživatel\AppData\Local\Microsoft\Windows\Temporary Internet Files\Content.IE5\DMZ2W1VQ\MM900284063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2257425"/>
            <a:ext cx="666750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4"/>
          <p:cNvSpPr txBox="1">
            <a:spLocks noChangeArrowheads="1"/>
          </p:cNvSpPr>
          <p:nvPr/>
        </p:nvSpPr>
        <p:spPr bwMode="auto">
          <a:xfrm>
            <a:off x="539750" y="3644900"/>
            <a:ext cx="7920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Na tenisovém turnaji měli připravených 25 míčků ke hře. Hrálo se na 5 kurtech. Kolik míčků bylo na každé kurtu?</a:t>
            </a:r>
          </a:p>
        </p:txBody>
      </p:sp>
      <p:pic>
        <p:nvPicPr>
          <p:cNvPr id="21511" name="Picture 8" descr="C:\Users\uživatel\AppData\Local\Microsoft\Windows\Temporary Internet Files\Content.IE5\N01ZFM3U\MC9003588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4411663"/>
            <a:ext cx="1649413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TextovéPole 15"/>
          <p:cNvSpPr txBox="1">
            <a:spLocks noChangeArrowheads="1"/>
          </p:cNvSpPr>
          <p:nvPr/>
        </p:nvSpPr>
        <p:spPr bwMode="auto">
          <a:xfrm>
            <a:off x="719138" y="4657725"/>
            <a:ext cx="7561262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Verdana" pitchFamily="34" charset="0"/>
              </a:rPr>
              <a:t>Vypočítej:</a:t>
            </a:r>
            <a:r>
              <a:rPr lang="cs-CZ">
                <a:latin typeface="Verdana" pitchFamily="34" charset="0"/>
              </a:rPr>
              <a:t>____________________________</a:t>
            </a:r>
          </a:p>
          <a:p>
            <a:endParaRPr lang="cs-CZ" sz="1100">
              <a:latin typeface="Verdana" pitchFamily="34" charset="0"/>
            </a:endParaRPr>
          </a:p>
          <a:p>
            <a:endParaRPr lang="cs-CZ" sz="1100">
              <a:latin typeface="Verdana" pitchFamily="34" charset="0"/>
            </a:endParaRPr>
          </a:p>
          <a:p>
            <a:r>
              <a:rPr lang="cs-CZ" sz="1100">
                <a:latin typeface="Verdana" pitchFamily="34" charset="0"/>
              </a:rPr>
              <a:t>Odpověď: _______________________________________________</a:t>
            </a:r>
          </a:p>
          <a:p>
            <a:endParaRPr lang="cs-CZ" sz="1100">
              <a:latin typeface="Verdana" pitchFamily="34" charset="0"/>
            </a:endParaRPr>
          </a:p>
          <a:p>
            <a:endParaRPr lang="cs-CZ" sz="1100">
              <a:latin typeface="Verdana" pitchFamily="34" charset="0"/>
            </a:endParaRPr>
          </a:p>
          <a:p>
            <a:r>
              <a:rPr lang="cs-CZ" sz="1100">
                <a:latin typeface="Verdana" pitchFamily="34" charset="0"/>
              </a:rPr>
              <a:t>               _______________________________________________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71547" y="116632"/>
            <a:ext cx="2994730" cy="95410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1430"/>
                <a:solidFill>
                  <a:srgbClr val="9AB10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Doplň tabulky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ln w="11430"/>
              <a:solidFill>
                <a:srgbClr val="9AB10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42988" y="692150"/>
          <a:ext cx="2760662" cy="568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9984"/>
                <a:gridCol w="1379984"/>
              </a:tblGrid>
              <a:tr h="632042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</a:t>
                      </a:r>
                      <a:r>
                        <a:rPr lang="cs-CZ" sz="3200" baseline="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a:5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35   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003800" y="692150"/>
          <a:ext cx="2760663" cy="5681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9984"/>
                <a:gridCol w="1379984"/>
              </a:tblGrid>
              <a:tr h="62465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</a:t>
                      </a:r>
                      <a:r>
                        <a:rPr lang="cs-CZ" sz="3200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</a:t>
                      </a:r>
                      <a:r>
                        <a:rPr lang="cs-CZ" sz="3200" baseline="0" dirty="0" smtClean="0"/>
                        <a:t>a.5</a:t>
                      </a:r>
                      <a:endParaRPr lang="cs-CZ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50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35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45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</a:t>
                      </a:r>
                      <a:endParaRPr lang="cs-CZ" sz="3200" dirty="0"/>
                    </a:p>
                  </a:txBody>
                  <a:tcPr/>
                </a:tc>
              </a:tr>
              <a:tr h="6320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806801" y="53591"/>
            <a:ext cx="1492716" cy="36933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1430"/>
                <a:solidFill>
                  <a:srgbClr val="9AB10F"/>
                </a:solidFill>
                <a:latin typeface="+mn-lt"/>
                <a:cs typeface="+mn-cs"/>
              </a:rPr>
              <a:t>Vypočítej:</a:t>
            </a:r>
            <a:endParaRPr lang="cs-CZ" b="1" dirty="0">
              <a:ln w="11430"/>
              <a:solidFill>
                <a:srgbClr val="9AB10F"/>
              </a:solidFill>
              <a:latin typeface="+mn-lt"/>
              <a:cs typeface="+mn-cs"/>
            </a:endParaRPr>
          </a:p>
        </p:txBody>
      </p:sp>
      <p:sp>
        <p:nvSpPr>
          <p:cNvPr id="23554" name="TextovéPole 1"/>
          <p:cNvSpPr txBox="1">
            <a:spLocks noChangeArrowheads="1"/>
          </p:cNvSpPr>
          <p:nvPr/>
        </p:nvSpPr>
        <p:spPr bwMode="auto">
          <a:xfrm>
            <a:off x="107950" y="620713"/>
            <a:ext cx="8856663" cy="594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Verdana" pitchFamily="34" charset="0"/>
              </a:rPr>
              <a:t>45:5=              20:5=                    0:5=                   15:5=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20:4 =             36:4=                    8:4=                   16:4=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9:3=                27:3=                   15:3=                  21:3=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10:5=              30:5=                   50:5=                  5:5=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12:4=              32:4=                    4:4=                   24:4=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6:3=                30:3=                   24:3=                  12:3=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25:5=              40:5=                   35:5=                 10:5=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28:4=              40:4=                   0:4 =                  20:4=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0:3=                3:3=                     18:3=                 27:3=</a:t>
            </a:r>
          </a:p>
          <a:p>
            <a:endParaRPr lang="cs-CZ" sz="2000">
              <a:latin typeface="Verdana" pitchFamily="34" charset="0"/>
            </a:endParaRPr>
          </a:p>
          <a:p>
            <a:r>
              <a:rPr lang="cs-CZ" sz="2000">
                <a:latin typeface="Verdana" pitchFamily="34" charset="0"/>
              </a:rPr>
              <a:t>45:5=              25:5=                   10:5=                 30:5=                      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20800" y="272135"/>
            <a:ext cx="4102406" cy="461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1430"/>
                <a:solidFill>
                  <a:srgbClr val="9AB10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Vypočítej a zopakuj si:</a:t>
            </a:r>
            <a:endParaRPr lang="cs-CZ" sz="2400" b="1" dirty="0">
              <a:ln w="11430"/>
              <a:solidFill>
                <a:srgbClr val="9AB10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323850" y="981075"/>
            <a:ext cx="8496300" cy="637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Verdana" pitchFamily="34" charset="0"/>
              </a:rPr>
              <a:t>pětinu z 25 _________           čtvrtinu z 36 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pětinu z 10 _________           třetinu z 12 ________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čtvrtinu z 20 ________           pětinu z 45 ________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pětinu z 30 _________           polovinu z 8 ________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polovinu z 16 _______            třetinu z 9 _________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třetinu z 21 _________           pětinu z 50 ________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čtvrtinu z 28 ________           čtvrtinu z 12 _______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pětinu z 15 _________           pětinu z 5 _________ </a:t>
            </a:r>
          </a:p>
          <a:p>
            <a:endParaRPr lang="cs-CZ" sz="2400">
              <a:latin typeface="Verdana" pitchFamily="34" charset="0"/>
            </a:endParaRPr>
          </a:p>
          <a:p>
            <a:endParaRPr lang="cs-CZ" sz="2400"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3"/>
          <p:cNvSpPr txBox="1">
            <a:spLocks noChangeArrowheads="1"/>
          </p:cNvSpPr>
          <p:nvPr/>
        </p:nvSpPr>
        <p:spPr bwMode="auto">
          <a:xfrm>
            <a:off x="415925" y="333375"/>
            <a:ext cx="8137525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900">
              <a:latin typeface="Verdana" pitchFamily="34" charset="0"/>
            </a:endParaRPr>
          </a:p>
          <a:p>
            <a:endParaRPr lang="cs-CZ" sz="900">
              <a:latin typeface="Verdana" pitchFamily="34" charset="0"/>
            </a:endParaRPr>
          </a:p>
          <a:p>
            <a:r>
              <a:rPr lang="cs-CZ" sz="900">
                <a:latin typeface="Verdana" pitchFamily="34" charset="0"/>
              </a:rPr>
              <a:t>Cit. 2013-05-13   Obrazový materiál dostupný na:</a:t>
            </a:r>
          </a:p>
          <a:p>
            <a:endParaRPr lang="cs-CZ" sz="900">
              <a:latin typeface="Verdana" pitchFamily="34" charset="0"/>
            </a:endParaRPr>
          </a:p>
          <a:p>
            <a:r>
              <a:rPr lang="cs-CZ" sz="900">
                <a:latin typeface="Verdana" pitchFamily="34" charset="0"/>
              </a:rPr>
              <a:t>Klipart</a:t>
            </a:r>
            <a:r>
              <a:rPr lang="cs-CZ" sz="900"/>
              <a:t> – www.office.microsoft.com</a:t>
            </a:r>
          </a:p>
          <a:p>
            <a:r>
              <a:rPr lang="cs-CZ" sz="900">
                <a:latin typeface="Verdana" pitchFamily="34" charset="0"/>
              </a:rPr>
              <a:t>13.5.2013     9.35 -  12,23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543</TotalTime>
  <Words>305</Words>
  <Application>Microsoft Office PowerPoint</Application>
  <PresentationFormat>On-screen Show (4:3)</PresentationFormat>
  <Paragraphs>137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Verdana</vt:lpstr>
      <vt:lpstr>Arial</vt:lpstr>
      <vt:lpstr>Wingdings 2</vt:lpstr>
      <vt:lpstr>Calibri</vt:lpstr>
      <vt:lpstr>Times New Roman</vt:lpstr>
      <vt:lpstr>Summer</vt:lpstr>
      <vt:lpstr>Summer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53</cp:revision>
  <dcterms:created xsi:type="dcterms:W3CDTF">2012-10-04T17:02:39Z</dcterms:created>
  <dcterms:modified xsi:type="dcterms:W3CDTF">2014-08-26T16:39:54Z</dcterms:modified>
</cp:coreProperties>
</file>