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9" r:id="rId4"/>
    <p:sldId id="260" r:id="rId5"/>
    <p:sldId id="261" r:id="rId6"/>
    <p:sldId id="266" r:id="rId7"/>
    <p:sldId id="267" r:id="rId8"/>
    <p:sldId id="269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skolicka6.sweb.cz/GEOMETRIE/GEOMETRIE.ht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predskolaci.cz/?tag=geometricke-tvary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edskolaci.cz/?tag=geometricke-tvary" TargetMode="External"/><Relationship Id="rId2" Type="http://schemas.openxmlformats.org/officeDocument/2006/relationships/hyperlink" Target="http://www.pripravy.estranky.cz/clanky/matematika/geometricke-tvary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1059241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Matematika a její aplikace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VY_32_INOVACE_59</a:t>
                      </a:r>
                      <a:endParaRPr lang="cs-CZ" sz="1400" b="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Matematika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Procvičování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Rovinné</a:t>
                      </a:r>
                      <a:r>
                        <a:rPr lang="cs-CZ" sz="1400" baseline="0" dirty="0" smtClean="0"/>
                        <a:t> útvary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Seznámení s rovinnými útvary a jejich  názvy, řešení jednoduchých úkolů, poznávání a počítávání </a:t>
                      </a:r>
                      <a:r>
                        <a:rPr lang="cs-CZ" sz="1400" baseline="0" smtClean="0"/>
                        <a:t>geometrických tvarů</a:t>
                      </a:r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14.8.2013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8.10.2013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19672" y="188640"/>
            <a:ext cx="5646096" cy="101566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Rovinné útvary</a:t>
            </a:r>
            <a:endParaRPr lang="cs-CZ" sz="6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vlace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3435" y="1722745"/>
            <a:ext cx="6458569" cy="4214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1453" y="1877079"/>
            <a:ext cx="4024311" cy="864096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3487656" y="4797152"/>
            <a:ext cx="2176822" cy="1784976"/>
          </a:xfrm>
          <a:prstGeom prst="triangle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3696020" y="2924944"/>
            <a:ext cx="1635555" cy="1664938"/>
          </a:xfrm>
          <a:prstGeom prst="flowChartConnector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23928" y="476672"/>
            <a:ext cx="1179740" cy="1080120"/>
          </a:xfrm>
          <a:prstGeom prst="rect">
            <a:avLst/>
          </a:prstGeom>
          <a:solidFill>
            <a:srgbClr val="7030A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899592" y="1016732"/>
            <a:ext cx="194421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23528" y="2309127"/>
            <a:ext cx="194421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040613" y="3757413"/>
            <a:ext cx="194421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040613" y="5689640"/>
            <a:ext cx="194421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156176" y="692696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čtverec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67736" y="2094844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obdélník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35954" y="5366474"/>
            <a:ext cx="28285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52228" y="3434247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kruh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10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404664"/>
            <a:ext cx="297389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Čtverec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99992" y="764704"/>
            <a:ext cx="2160240" cy="2016224"/>
          </a:xfrm>
          <a:prstGeom prst="rect">
            <a:avLst/>
          </a:prstGeom>
          <a:solidFill>
            <a:srgbClr val="7030A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ravá složená závorka 2"/>
          <p:cNvSpPr/>
          <p:nvPr/>
        </p:nvSpPr>
        <p:spPr>
          <a:xfrm>
            <a:off x="6876256" y="764704"/>
            <a:ext cx="288032" cy="2016224"/>
          </a:xfrm>
          <a:prstGeom prst="rightBrac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380312" y="1420327"/>
            <a:ext cx="1763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trana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čtverce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4427984" y="2672916"/>
            <a:ext cx="144016" cy="216024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3297419" y="2348880"/>
            <a:ext cx="986549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080120" y="1472587"/>
            <a:ext cx="17636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vrchol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čtverce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3568" y="3212976"/>
            <a:ext cx="77048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stran má čtverec ?</a:t>
            </a:r>
          </a:p>
          <a:p>
            <a:r>
              <a:rPr lang="cs-CZ" sz="2400" b="1" dirty="0" smtClean="0"/>
              <a:t> - čtverec má 4 strany</a:t>
            </a:r>
          </a:p>
          <a:p>
            <a:endParaRPr lang="cs-CZ" sz="2400" b="1" dirty="0"/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vrcholů má čtverec ?</a:t>
            </a:r>
          </a:p>
          <a:p>
            <a:r>
              <a:rPr lang="cs-CZ" sz="2800" b="1" dirty="0"/>
              <a:t> </a:t>
            </a:r>
            <a:r>
              <a:rPr lang="cs-CZ" sz="2400" b="1" dirty="0"/>
              <a:t>- čtverec má 4 </a:t>
            </a:r>
            <a:r>
              <a:rPr lang="cs-CZ" sz="2400" b="1" dirty="0" smtClean="0"/>
              <a:t>vrcholy</a:t>
            </a:r>
          </a:p>
          <a:p>
            <a:endParaRPr lang="cs-CZ" sz="2400" b="1" dirty="0"/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jsou strany čtverce ?</a:t>
            </a:r>
          </a:p>
          <a:p>
            <a:r>
              <a:rPr lang="cs-CZ" sz="2400" b="1" dirty="0" smtClean="0"/>
              <a:t>- Všechny strany čtverce jsou shodné</a:t>
            </a:r>
            <a:endParaRPr lang="cs-CZ" sz="2400" b="1" dirty="0"/>
          </a:p>
          <a:p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12734" y="404664"/>
            <a:ext cx="339548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Obdélník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51453" y="1877079"/>
            <a:ext cx="4024311" cy="864096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á složená závorka 9"/>
          <p:cNvSpPr/>
          <p:nvPr/>
        </p:nvSpPr>
        <p:spPr>
          <a:xfrm>
            <a:off x="6712885" y="1800579"/>
            <a:ext cx="288032" cy="1008112"/>
          </a:xfrm>
          <a:prstGeom prst="rightBrac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2479445" y="2633163"/>
            <a:ext cx="144016" cy="216024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97962" y="1837894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vrchol</a:t>
            </a: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obdélníku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823533" y="2258963"/>
            <a:ext cx="493274" cy="4099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164288" y="1843464"/>
            <a:ext cx="1763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trana</a:t>
            </a: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obdélníku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3568" y="3212976"/>
            <a:ext cx="77048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stran má obdélníku ?</a:t>
            </a:r>
          </a:p>
          <a:p>
            <a:r>
              <a:rPr lang="cs-CZ" sz="2400" b="1" dirty="0" smtClean="0"/>
              <a:t> - obdélník má 4 strany</a:t>
            </a:r>
          </a:p>
          <a:p>
            <a:endParaRPr lang="cs-CZ" sz="2400" b="1" dirty="0"/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vrcholů má obdélník ?</a:t>
            </a:r>
          </a:p>
          <a:p>
            <a:r>
              <a:rPr lang="cs-CZ" sz="2800" b="1" dirty="0"/>
              <a:t> </a:t>
            </a:r>
            <a:r>
              <a:rPr lang="cs-CZ" sz="2400" b="1" dirty="0"/>
              <a:t>- </a:t>
            </a:r>
            <a:r>
              <a:rPr lang="cs-CZ" sz="2400" b="1" dirty="0" smtClean="0"/>
              <a:t>obdélník </a:t>
            </a:r>
            <a:r>
              <a:rPr lang="cs-CZ" sz="2400" b="1" dirty="0"/>
              <a:t>má 4 </a:t>
            </a:r>
            <a:r>
              <a:rPr lang="cs-CZ" sz="2400" b="1" dirty="0" smtClean="0"/>
              <a:t>vrcholy</a:t>
            </a:r>
          </a:p>
          <a:p>
            <a:endParaRPr lang="cs-CZ" sz="2400" b="1" dirty="0"/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jsou protilehlé strany obdélníku ?</a:t>
            </a:r>
          </a:p>
          <a:p>
            <a:r>
              <a:rPr lang="cs-CZ" sz="2400" b="1" dirty="0" smtClean="0"/>
              <a:t>- protilehlé strany obdélníku jsou shodné</a:t>
            </a:r>
            <a:endParaRPr lang="cs-CZ" sz="2400" b="1" dirty="0"/>
          </a:p>
          <a:p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539552" y="404663"/>
            <a:ext cx="189987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Kruh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Vývojový diagram: spojnice 9"/>
          <p:cNvSpPr/>
          <p:nvPr/>
        </p:nvSpPr>
        <p:spPr>
          <a:xfrm>
            <a:off x="3851920" y="620688"/>
            <a:ext cx="2304256" cy="2232248"/>
          </a:xfrm>
          <a:prstGeom prst="flowChartConnector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07688" y="226148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17368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7452320" y="1394247"/>
            <a:ext cx="144016" cy="1440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452320" y="1394247"/>
            <a:ext cx="144016" cy="1440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497631" y="1852635"/>
            <a:ext cx="144016" cy="1440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498737" y="1849470"/>
            <a:ext cx="144016" cy="1440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6443102" y="915659"/>
            <a:ext cx="144016" cy="1440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444208" y="912494"/>
            <a:ext cx="144016" cy="1440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3922822" y="1140067"/>
            <a:ext cx="144016" cy="1440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923928" y="1136902"/>
            <a:ext cx="144016" cy="1440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649722" y="501240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91880" y="824405"/>
            <a:ext cx="430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96336" y="128408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27584" y="3717032"/>
            <a:ext cx="432048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Které body náleží kruhu k:</a:t>
            </a:r>
          </a:p>
          <a:p>
            <a:endParaRPr lang="cs-CZ" dirty="0"/>
          </a:p>
          <a:p>
            <a:r>
              <a:rPr lang="cs-CZ" dirty="0" smtClean="0"/>
              <a:t>_______________________</a:t>
            </a:r>
          </a:p>
          <a:p>
            <a:endParaRPr lang="cs-CZ" dirty="0"/>
          </a:p>
          <a:p>
            <a:r>
              <a:rPr lang="cs-CZ" sz="2000" b="1" dirty="0" smtClean="0"/>
              <a:t>Které body nenáleží kruhu k:</a:t>
            </a:r>
          </a:p>
          <a:p>
            <a:endParaRPr lang="cs-CZ" dirty="0"/>
          </a:p>
          <a:p>
            <a:r>
              <a:rPr lang="cs-CZ" dirty="0" smtClean="0"/>
              <a:t>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543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51520" y="383443"/>
            <a:ext cx="431047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Trojúhelník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4788024" y="1124744"/>
            <a:ext cx="2176822" cy="1784976"/>
          </a:xfrm>
          <a:prstGeom prst="triangle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4716016" y="2849187"/>
            <a:ext cx="144016" cy="216024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995936" y="2499792"/>
            <a:ext cx="493274" cy="4099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115616" y="1837894"/>
            <a:ext cx="22272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vrchol</a:t>
            </a: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trojúhelníku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Pravá složená závorka 11"/>
          <p:cNvSpPr/>
          <p:nvPr/>
        </p:nvSpPr>
        <p:spPr>
          <a:xfrm rot="19795991">
            <a:off x="6510830" y="758562"/>
            <a:ext cx="576064" cy="2145378"/>
          </a:xfrm>
          <a:prstGeom prst="rightBrace">
            <a:avLst>
              <a:gd name="adj1" fmla="val 0"/>
              <a:gd name="adj2" fmla="val 5000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761045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trana</a:t>
            </a: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trojúhelníku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Rovnoramenný trojúhelník 13"/>
          <p:cNvSpPr/>
          <p:nvPr/>
        </p:nvSpPr>
        <p:spPr>
          <a:xfrm>
            <a:off x="683568" y="3789040"/>
            <a:ext cx="2176822" cy="1784976"/>
          </a:xfrm>
          <a:prstGeom prst="triangle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39831" y="557401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                               B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342900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3798332"/>
            <a:ext cx="432048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Vypiš strany obdélníku:</a:t>
            </a:r>
          </a:p>
          <a:p>
            <a:endParaRPr lang="cs-CZ" dirty="0"/>
          </a:p>
          <a:p>
            <a:r>
              <a:rPr lang="cs-CZ" dirty="0" smtClean="0"/>
              <a:t>__________________________________</a:t>
            </a:r>
          </a:p>
          <a:p>
            <a:endParaRPr lang="cs-CZ" dirty="0"/>
          </a:p>
          <a:p>
            <a:r>
              <a:rPr lang="cs-CZ" sz="2000" b="1" dirty="0" smtClean="0"/>
              <a:t>Vypiš vrcholy trojúhelníku:</a:t>
            </a:r>
          </a:p>
          <a:p>
            <a:endParaRPr lang="cs-CZ" dirty="0"/>
          </a:p>
          <a:p>
            <a:r>
              <a:rPr lang="cs-CZ" dirty="0" smtClean="0"/>
              <a:t>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257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467544" y="1268760"/>
            <a:ext cx="476250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2"/>
          <p:cNvSpPr>
            <a:spLocks noChangeArrowheads="1"/>
          </p:cNvSpPr>
          <p:nvPr/>
        </p:nvSpPr>
        <p:spPr bwMode="auto">
          <a:xfrm>
            <a:off x="6687833" y="1225470"/>
            <a:ext cx="581025" cy="457200"/>
          </a:xfrm>
          <a:prstGeom prst="triangle">
            <a:avLst>
              <a:gd name="adj" fmla="val 50000"/>
            </a:avLst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2414588" y="1230906"/>
            <a:ext cx="914400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Oval 4"/>
          <p:cNvSpPr>
            <a:spLocks noChangeArrowheads="1"/>
          </p:cNvSpPr>
          <p:nvPr/>
        </p:nvSpPr>
        <p:spPr bwMode="auto">
          <a:xfrm>
            <a:off x="4647023" y="1179751"/>
            <a:ext cx="571500" cy="590550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309454" y="332656"/>
            <a:ext cx="8525091" cy="677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14325" algn="l"/>
              </a:tabLst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itchFamily="34" charset="0"/>
                <a:ea typeface="Times New Roman" pitchFamily="18" charset="0"/>
                <a:cs typeface="Calibri" pitchFamily="34" charset="0"/>
              </a:rPr>
              <a:t>Spočítej, kolik je v obrázku čtverců, trojúhelníků, obdélníků, kruhů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</a:t>
            </a: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14325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14325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1400969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96336" y="131333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129995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88917" y="133643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27584" y="4077072"/>
            <a:ext cx="2044204" cy="172819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827584" y="2498876"/>
            <a:ext cx="2044204" cy="1584176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043608" y="4365104"/>
            <a:ext cx="540060" cy="50405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79712" y="4365104"/>
            <a:ext cx="540060" cy="50405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1583668" y="3290964"/>
            <a:ext cx="540060" cy="570084"/>
          </a:xfrm>
          <a:prstGeom prst="flowChartConnec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ostup 17"/>
          <p:cNvSpPr/>
          <p:nvPr/>
        </p:nvSpPr>
        <p:spPr>
          <a:xfrm>
            <a:off x="4301096" y="4365104"/>
            <a:ext cx="360040" cy="1581186"/>
          </a:xfrm>
          <a:prstGeom prst="flowChartProcess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3328988" y="1916832"/>
            <a:ext cx="2304256" cy="244827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4301096" y="2160027"/>
            <a:ext cx="272119" cy="29401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5079981" y="2479091"/>
            <a:ext cx="272119" cy="29401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4588319" y="2823056"/>
            <a:ext cx="272119" cy="29401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3909258" y="3153428"/>
            <a:ext cx="272119" cy="29401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5218523" y="3153428"/>
            <a:ext cx="272119" cy="29401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4466515" y="3789040"/>
            <a:ext cx="272119" cy="29401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3756858" y="2547767"/>
            <a:ext cx="272119" cy="29401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796136" y="5013176"/>
            <a:ext cx="1872208" cy="79208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6032910" y="5805264"/>
            <a:ext cx="324036" cy="36303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6883540" y="5824380"/>
            <a:ext cx="324036" cy="36303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 flipH="1">
            <a:off x="7681605" y="5013176"/>
            <a:ext cx="914173" cy="250245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5796136" y="4617132"/>
            <a:ext cx="560810" cy="324036"/>
          </a:xfrm>
          <a:prstGeom prst="triangl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6417535" y="4607514"/>
            <a:ext cx="560810" cy="324036"/>
          </a:xfrm>
          <a:prstGeom prst="triangl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7120795" y="4617132"/>
            <a:ext cx="560810" cy="324036"/>
          </a:xfrm>
          <a:prstGeom prst="triangl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6883540" y="2547767"/>
            <a:ext cx="798065" cy="899673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6946512" y="1892654"/>
            <a:ext cx="703260" cy="53474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 rot="3203300">
            <a:off x="7669033" y="2317469"/>
            <a:ext cx="703260" cy="53474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 rot="10800000">
            <a:off x="7003150" y="3604590"/>
            <a:ext cx="703260" cy="53474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 rot="18303623">
            <a:off x="6242729" y="2312804"/>
            <a:ext cx="703260" cy="53474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 rot="14030987">
            <a:off x="6231226" y="3171852"/>
            <a:ext cx="703260" cy="53474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 rot="7196797">
            <a:off x="7712687" y="3168384"/>
            <a:ext cx="703260" cy="53474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nice 40"/>
          <p:cNvSpPr/>
          <p:nvPr/>
        </p:nvSpPr>
        <p:spPr>
          <a:xfrm>
            <a:off x="3835239" y="3714042"/>
            <a:ext cx="272119" cy="29401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4662634" y="3310578"/>
            <a:ext cx="272119" cy="29401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129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16356" y="260648"/>
            <a:ext cx="835292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vybarvi takto: trojúhelníky </a:t>
            </a:r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červeně</a:t>
            </a: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čtverce 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žlutě</a:t>
            </a: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kruhy </a:t>
            </a:r>
            <a:r>
              <a:rPr lang="cs-CZ" sz="20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modře</a:t>
            </a: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obdélníky </a:t>
            </a:r>
            <a:r>
              <a:rPr lang="cs-CZ" sz="20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zeleně</a:t>
            </a: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ostatní tvary oranžově</a:t>
            </a:r>
          </a:p>
        </p:txBody>
      </p:sp>
      <p:pic>
        <p:nvPicPr>
          <p:cNvPr id="1028" name="Picture 4" descr="http://www.predskolaci.cz/wp-content/uploads/2010/06/panaci-0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455" y="1353576"/>
            <a:ext cx="6846730" cy="524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83671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www.pripravy.estranky.cz/clanky/matematika/geometricke-tvary.html</a:t>
            </a:r>
            <a:endParaRPr lang="cs-CZ" sz="900" dirty="0" smtClean="0"/>
          </a:p>
          <a:p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14.8.2013    19.52</a:t>
            </a:r>
          </a:p>
          <a:p>
            <a:r>
              <a:rPr lang="cs-CZ" sz="900" dirty="0">
                <a:hlinkClick r:id="rId3"/>
              </a:rPr>
              <a:t>http://www.predskolaci.cz/?tag=geometricke-tvary</a:t>
            </a:r>
            <a:endParaRPr lang="cs-CZ" sz="900" dirty="0" smtClean="0"/>
          </a:p>
          <a:p>
            <a:r>
              <a:rPr lang="cs-CZ" sz="900" dirty="0" smtClean="0">
                <a:latin typeface="Times New Roman" pitchFamily="18" charset="0"/>
                <a:cs typeface="Times New Roman" pitchFamily="18" charset="0"/>
              </a:rPr>
              <a:t>14.8.2013   20.21</a:t>
            </a:r>
            <a:endParaRPr lang="cs-CZ" sz="9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404664"/>
            <a:ext cx="331236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/>
              <a:t>Cit. 2013-08-14   </a:t>
            </a:r>
            <a:r>
              <a:rPr lang="cs-CZ" sz="1050" dirty="0"/>
              <a:t>Obrazový materiál dostupný na: </a:t>
            </a:r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229</TotalTime>
  <Words>267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34</cp:revision>
  <dcterms:created xsi:type="dcterms:W3CDTF">2012-10-04T17:02:39Z</dcterms:created>
  <dcterms:modified xsi:type="dcterms:W3CDTF">2013-11-27T10:03:59Z</dcterms:modified>
</cp:coreProperties>
</file>