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sldIdLst>
    <p:sldId id="256" r:id="rId2"/>
    <p:sldId id="257" r:id="rId3"/>
    <p:sldId id="259" r:id="rId4"/>
    <p:sldId id="261" r:id="rId5"/>
    <p:sldId id="260" r:id="rId6"/>
    <p:sldId id="262" r:id="rId7"/>
    <p:sldId id="263" r:id="rId8"/>
    <p:sldId id="265" r:id="rId9"/>
    <p:sldId id="266" r:id="rId10"/>
    <p:sldId id="258" r:id="rId11"/>
    <p:sldId id="26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CC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678" autoAdjust="0"/>
  </p:normalViewPr>
  <p:slideViewPr>
    <p:cSldViewPr>
      <p:cViewPr>
        <p:scale>
          <a:sx n="50" d="100"/>
          <a:sy n="50" d="100"/>
        </p:scale>
        <p:origin x="-1086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A22980E-9A16-4F43-A5CB-C0551E36B72F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49E152E-BEAE-4213-B49E-09064D848A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619FF5-3ED3-4F3A-95DD-2F6DD240C18A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F2E1C7-5F11-4CE5-A8E3-A6A2117E40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A123E-AAA3-4B4F-9067-7E3B6F9E178F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4A488-C59B-4344-84C6-DF49EA9676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8C7F5-A4D9-427F-9A6D-B888791A6EB4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0793B5-80E8-4FFF-80F0-93609432E9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839C9D-788E-411C-B70F-C66CB23D5B3E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849130-73DA-430D-A36B-DF7A7CFCDB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FF499B-3EF0-4930-8B6E-F3C7DE2E1BB8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88FF93-032B-4D14-A333-95C25F704D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EBE69D-26BD-4C87-9904-4745CB1D36F5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68D78A-4C9C-4A4B-94B4-752981B881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803065-0D9E-41E5-AB6B-76632224FCE7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5A4B81-2EC2-429B-8B6C-12F1B06D0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5A864C-A84D-4170-8963-AEF8CA11BE6A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A09545-1D57-4DCD-99A4-0F733CA4F5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814A4C-DAA7-4280-AD56-841F5B0B7BE9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3DCB09-4185-4DF8-9695-0616B4AC9C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42CD74-4240-4FF8-86DD-8007CD5F8975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5F79D6-4853-4D29-AB39-C8AF8C1C43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EBA60D-EE9D-4E9C-B615-824FFE32D519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8C1D5A-7305-48E6-9CF1-75597D9CCD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D2B13EB-D887-43C0-8F6A-AD0CBE3E6D65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5A6924-D6D6-45FD-A022-9A269C57EF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1" r:id="rId1"/>
    <p:sldLayoutId id="2147483730" r:id="rId2"/>
    <p:sldLayoutId id="2147483732" r:id="rId3"/>
    <p:sldLayoutId id="2147483729" r:id="rId4"/>
    <p:sldLayoutId id="2147483728" r:id="rId5"/>
    <p:sldLayoutId id="2147483727" r:id="rId6"/>
    <p:sldLayoutId id="2147483726" r:id="rId7"/>
    <p:sldLayoutId id="2147483725" r:id="rId8"/>
    <p:sldLayoutId id="2147483724" r:id="rId9"/>
    <p:sldLayoutId id="2147483723" r:id="rId10"/>
    <p:sldLayoutId id="214748372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fontAlgn="base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Lidsk%C3%A1_kostra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39750" y="1692275"/>
          <a:ext cx="8064500" cy="47672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VY_12_INOVACE_326</a:t>
                      </a:r>
                      <a:r>
                        <a:rPr lang="cs-CZ" sz="1800" b="1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Prvouka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Kostra člověka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Žáci  budou znát  funkci kostry těla, jednotlivé části lidské kostry</a:t>
                      </a:r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3.12.2012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24.1.2013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82" name="Picture 2" descr="logo průhledné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1937" y="404664"/>
            <a:ext cx="8440131" cy="110799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cap="all" dirty="0">
                <a:ln w="0"/>
                <a:solidFill>
                  <a:srgbClr val="FFFF00"/>
                </a:solidFill>
                <a:effectLst>
                  <a:reflection blurRad="12700" stA="50000" endPos="50000" dist="5000" dir="5400000" sy="-100000" rotWithShape="0"/>
                </a:effectLst>
                <a:latin typeface="+mn-lt"/>
                <a:cs typeface="+mn-cs"/>
              </a:rPr>
              <a:t>Kostra člověka</a:t>
            </a:r>
            <a:endParaRPr lang="cs-CZ" sz="6600" b="1" cap="all" dirty="0">
              <a:ln w="0"/>
              <a:solidFill>
                <a:srgbClr val="FFFF00"/>
              </a:solidFill>
              <a:effectLst>
                <a:reflection blurRad="12700" stA="50000" endPos="50000" dist="5000" dir="5400000" sy="-100000" rotWithShape="0"/>
              </a:effectLst>
              <a:latin typeface="+mn-lt"/>
              <a:cs typeface="+mn-cs"/>
            </a:endParaRPr>
          </a:p>
        </p:txBody>
      </p:sp>
      <p:pic>
        <p:nvPicPr>
          <p:cNvPr id="1026" name="Picture 2" descr="http://www.pomocucitelum.cz/data/images/items/f_pic506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66963" y="2146300"/>
            <a:ext cx="4410075" cy="445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288" y="549275"/>
            <a:ext cx="8353425" cy="48006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Kostra</a:t>
            </a:r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 </a:t>
            </a:r>
            <a:r>
              <a:rPr lang="cs-CZ" sz="3600" b="1" dirty="0">
                <a:solidFill>
                  <a:schemeClr val="bg1"/>
                </a:solidFill>
                <a:latin typeface="+mn-lt"/>
                <a:cs typeface="+mn-cs"/>
              </a:rPr>
              <a:t>je oporou našeho těla a je složená z mnoha velkých a malých kostí.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Kostra </a:t>
            </a:r>
            <a:r>
              <a:rPr lang="cs-CZ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chrání </a:t>
            </a:r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vnitřní orgány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Na </a:t>
            </a:r>
            <a:r>
              <a:rPr lang="cs-CZ" sz="5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kostru </a:t>
            </a:r>
            <a:r>
              <a:rPr lang="cs-CZ" sz="3600" b="1" dirty="0">
                <a:solidFill>
                  <a:schemeClr val="bg1"/>
                </a:solidFill>
                <a:latin typeface="+mn-lt"/>
                <a:cs typeface="+mn-cs"/>
              </a:rPr>
              <a:t>se upínají </a:t>
            </a:r>
            <a:r>
              <a:rPr lang="cs-CZ" sz="5400" b="1" dirty="0">
                <a:solidFill>
                  <a:srgbClr val="FF0000"/>
                </a:solidFill>
                <a:latin typeface="+mn-lt"/>
                <a:cs typeface="+mn-cs"/>
              </a:rPr>
              <a:t>svaly</a:t>
            </a:r>
            <a:endParaRPr lang="cs-CZ" sz="3600" b="1" dirty="0">
              <a:solidFill>
                <a:schemeClr val="bg1"/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850" y="404813"/>
            <a:ext cx="8496300" cy="51704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Lidská kostra má </a:t>
            </a:r>
            <a:r>
              <a: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tyto funkce: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Opora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sz="3200" dirty="0">
                <a:solidFill>
                  <a:schemeClr val="bg1"/>
                </a:solidFill>
                <a:latin typeface="+mn-lt"/>
                <a:cs typeface="+mn-cs"/>
              </a:rPr>
              <a:t>- kosti tělo </a:t>
            </a:r>
            <a:r>
              <a:rPr lang="cs-CZ" sz="3200" dirty="0">
                <a:solidFill>
                  <a:schemeClr val="bg1"/>
                </a:solidFill>
                <a:latin typeface="+mn-lt"/>
                <a:cs typeface="+mn-cs"/>
              </a:rPr>
              <a:t>podpírají a </a:t>
            </a:r>
            <a:r>
              <a:rPr lang="cs-CZ" sz="3200" dirty="0">
                <a:solidFill>
                  <a:schemeClr val="bg1"/>
                </a:solidFill>
                <a:latin typeface="+mn-lt"/>
                <a:cs typeface="+mn-cs"/>
              </a:rPr>
              <a:t>udržují také </a:t>
            </a:r>
            <a:r>
              <a:rPr lang="cs-CZ" sz="3200" dirty="0">
                <a:solidFill>
                  <a:schemeClr val="bg1"/>
                </a:solidFill>
                <a:latin typeface="+mn-lt"/>
                <a:cs typeface="+mn-cs"/>
              </a:rPr>
              <a:t>   orgány </a:t>
            </a:r>
            <a:r>
              <a:rPr lang="cs-CZ" sz="3200" dirty="0">
                <a:solidFill>
                  <a:schemeClr val="bg1"/>
                </a:solidFill>
                <a:latin typeface="+mn-lt"/>
                <a:cs typeface="+mn-cs"/>
              </a:rPr>
              <a:t>na správných </a:t>
            </a:r>
            <a:r>
              <a:rPr lang="cs-CZ" sz="3200" dirty="0">
                <a:solidFill>
                  <a:schemeClr val="bg1"/>
                </a:solidFill>
                <a:latin typeface="+mn-lt"/>
                <a:cs typeface="+mn-cs"/>
              </a:rPr>
              <a:t>místech</a:t>
            </a:r>
            <a:endParaRPr lang="cs-CZ" sz="3200" dirty="0">
              <a:solidFill>
                <a:schemeClr val="bg1"/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Ochrana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sz="2800" dirty="0">
                <a:solidFill>
                  <a:schemeClr val="bg1"/>
                </a:solidFill>
                <a:latin typeface="+mn-lt"/>
                <a:cs typeface="+mn-cs"/>
              </a:rPr>
              <a:t>– kosti, které tvoří lebku, chrání</a:t>
            </a:r>
            <a:r>
              <a:rPr lang="cs-CZ" sz="2800" dirty="0">
                <a:solidFill>
                  <a:schemeClr val="bg1"/>
                </a:solidFill>
                <a:latin typeface="+mn-lt"/>
                <a:cs typeface="+mn-cs"/>
              </a:rPr>
              <a:t> mozek </a:t>
            </a:r>
            <a:endParaRPr lang="cs-CZ" sz="2800" dirty="0">
              <a:solidFill>
                <a:schemeClr val="bg1"/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  <a:latin typeface="+mn-lt"/>
                <a:cs typeface="+mn-cs"/>
              </a:rPr>
              <a:t> </a:t>
            </a:r>
            <a:r>
              <a:rPr lang="cs-CZ" sz="2800" dirty="0">
                <a:solidFill>
                  <a:schemeClr val="bg1"/>
                </a:solidFill>
                <a:latin typeface="+mn-lt"/>
                <a:cs typeface="+mn-cs"/>
              </a:rPr>
              <a:t>                    -  </a:t>
            </a:r>
            <a:r>
              <a:rPr lang="cs-CZ" sz="2800" dirty="0">
                <a:solidFill>
                  <a:schemeClr val="bg1"/>
                </a:solidFill>
                <a:latin typeface="+mn-lt"/>
                <a:cs typeface="+mn-cs"/>
              </a:rPr>
              <a:t>žebra chrání srdce, </a:t>
            </a:r>
            <a:r>
              <a:rPr lang="cs-CZ" sz="2800" dirty="0">
                <a:solidFill>
                  <a:schemeClr val="bg1"/>
                </a:solidFill>
                <a:latin typeface="+mn-lt"/>
                <a:cs typeface="+mn-cs"/>
              </a:rPr>
              <a:t>plíce</a:t>
            </a:r>
            <a:r>
              <a:rPr lang="cs-CZ" sz="2800" dirty="0">
                <a:solidFill>
                  <a:schemeClr val="bg1"/>
                </a:solidFill>
                <a:latin typeface="+mn-lt"/>
                <a:cs typeface="+mn-cs"/>
              </a:rPr>
              <a:t> </a:t>
            </a:r>
            <a:r>
              <a:rPr lang="cs-CZ" sz="2800" dirty="0">
                <a:solidFill>
                  <a:schemeClr val="bg1"/>
                </a:solidFill>
                <a:latin typeface="+mn-lt"/>
                <a:cs typeface="+mn-cs"/>
              </a:rPr>
              <a:t>a</a:t>
            </a:r>
            <a:r>
              <a:rPr lang="cs-CZ" sz="2800" dirty="0">
                <a:solidFill>
                  <a:schemeClr val="bg1"/>
                </a:solidFill>
                <a:latin typeface="+mn-lt"/>
                <a:cs typeface="+mn-cs"/>
              </a:rPr>
              <a:t> </a:t>
            </a:r>
            <a:r>
              <a:rPr lang="cs-CZ" sz="2800" dirty="0">
                <a:solidFill>
                  <a:schemeClr val="bg1"/>
                </a:solidFill>
                <a:latin typeface="+mn-lt"/>
                <a:cs typeface="+mn-cs"/>
              </a:rPr>
              <a:t>žaludek</a:t>
            </a:r>
            <a:endParaRPr lang="cs-CZ" sz="2800" dirty="0">
              <a:solidFill>
                <a:schemeClr val="bg1"/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Pohyb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sz="3200" dirty="0">
                <a:solidFill>
                  <a:schemeClr val="bg1"/>
                </a:solidFill>
                <a:latin typeface="+mn-lt"/>
                <a:cs typeface="+mn-cs"/>
              </a:rPr>
              <a:t>-kosti </a:t>
            </a:r>
            <a:r>
              <a:rPr lang="cs-CZ" sz="3200" dirty="0">
                <a:solidFill>
                  <a:schemeClr val="bg1"/>
                </a:solidFill>
                <a:latin typeface="+mn-lt"/>
                <a:cs typeface="+mn-cs"/>
              </a:rPr>
              <a:t>spolu se svaly umožňují </a:t>
            </a:r>
            <a:r>
              <a:rPr lang="cs-CZ" sz="3200" dirty="0">
                <a:solidFill>
                  <a:schemeClr val="bg1"/>
                </a:solidFill>
                <a:latin typeface="+mn-lt"/>
                <a:cs typeface="+mn-cs"/>
              </a:rPr>
              <a:t>pohyb</a:t>
            </a:r>
            <a:endParaRPr lang="cs-CZ" dirty="0"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8" descr="http://www.shoparamedik.cz/inshop/catalogue/products/pictures/295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59113" y="115888"/>
            <a:ext cx="3328987" cy="655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/>
          <p:nvPr/>
        </p:nvCxnSpPr>
        <p:spPr>
          <a:xfrm flipH="1">
            <a:off x="5219700" y="549275"/>
            <a:ext cx="1624013" cy="0"/>
          </a:xfrm>
          <a:prstGeom prst="straightConnector1">
            <a:avLst/>
          </a:prstGeom>
          <a:ln w="57150">
            <a:solidFill>
              <a:srgbClr val="FFFF00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845300" y="38100"/>
            <a:ext cx="229870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FF00"/>
                </a:solidFill>
                <a:latin typeface="Book Antiqua" pitchFamily="18" charset="0"/>
              </a:rPr>
              <a:t>kostra hlavy      (lebka)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 flipH="1" flipV="1">
            <a:off x="5003800" y="1484313"/>
            <a:ext cx="1655763" cy="360362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5003800" y="1844675"/>
            <a:ext cx="1655763" cy="288925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843713" y="1474788"/>
            <a:ext cx="21605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FF00"/>
                </a:solidFill>
                <a:latin typeface="Book Antiqua" pitchFamily="18" charset="0"/>
              </a:rPr>
              <a:t>žebra</a:t>
            </a:r>
          </a:p>
        </p:txBody>
      </p:sp>
      <p:cxnSp>
        <p:nvCxnSpPr>
          <p:cNvPr id="17" name="Přímá spojnice se šipkou 16"/>
          <p:cNvCxnSpPr/>
          <p:nvPr/>
        </p:nvCxnSpPr>
        <p:spPr>
          <a:xfrm flipH="1" flipV="1">
            <a:off x="4859338" y="2420938"/>
            <a:ext cx="2160587" cy="576262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7164388" y="2581275"/>
            <a:ext cx="1839912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FF00"/>
                </a:solidFill>
                <a:latin typeface="Book Antiqua" pitchFamily="18" charset="0"/>
              </a:rPr>
              <a:t>páteř </a:t>
            </a:r>
            <a:r>
              <a:rPr lang="cs-CZ" sz="2800" b="1">
                <a:solidFill>
                  <a:srgbClr val="FFFF00"/>
                </a:solidFill>
                <a:latin typeface="Book Antiqua" pitchFamily="18" charset="0"/>
              </a:rPr>
              <a:t>(obratle)</a:t>
            </a:r>
          </a:p>
        </p:txBody>
      </p:sp>
      <p:cxnSp>
        <p:nvCxnSpPr>
          <p:cNvPr id="20" name="Přímá spojnice se šipkou 19"/>
          <p:cNvCxnSpPr/>
          <p:nvPr/>
        </p:nvCxnSpPr>
        <p:spPr>
          <a:xfrm flipH="1" flipV="1">
            <a:off x="5219700" y="2852738"/>
            <a:ext cx="1944688" cy="1512887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7277100" y="4097338"/>
            <a:ext cx="172720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FF00"/>
                </a:solidFill>
                <a:latin typeface="Book Antiqua" pitchFamily="18" charset="0"/>
              </a:rPr>
              <a:t>pánev</a:t>
            </a:r>
          </a:p>
        </p:txBody>
      </p:sp>
      <p:cxnSp>
        <p:nvCxnSpPr>
          <p:cNvPr id="23" name="Přímá spojnice se šipkou 22"/>
          <p:cNvCxnSpPr/>
          <p:nvPr/>
        </p:nvCxnSpPr>
        <p:spPr>
          <a:xfrm flipV="1">
            <a:off x="2051050" y="1341438"/>
            <a:ext cx="1728788" cy="647700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2051050" y="1989138"/>
            <a:ext cx="1441450" cy="1223962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179388" y="1233488"/>
            <a:ext cx="1871662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FF00"/>
                </a:solidFill>
                <a:latin typeface="Book Antiqua" pitchFamily="18" charset="0"/>
              </a:rPr>
              <a:t>kostra</a:t>
            </a:r>
          </a:p>
          <a:p>
            <a:r>
              <a:rPr lang="cs-CZ" sz="2800" b="1">
                <a:solidFill>
                  <a:srgbClr val="FFFF00"/>
                </a:solidFill>
                <a:latin typeface="Book Antiqua" pitchFamily="18" charset="0"/>
              </a:rPr>
              <a:t>horní</a:t>
            </a:r>
          </a:p>
          <a:p>
            <a:r>
              <a:rPr lang="cs-CZ" sz="2800" b="1">
                <a:solidFill>
                  <a:srgbClr val="FFFF00"/>
                </a:solidFill>
                <a:latin typeface="Book Antiqua" pitchFamily="18" charset="0"/>
              </a:rPr>
              <a:t>končetiny</a:t>
            </a:r>
          </a:p>
        </p:txBody>
      </p:sp>
      <p:cxnSp>
        <p:nvCxnSpPr>
          <p:cNvPr id="29" name="Přímá spojnice se šipkou 28"/>
          <p:cNvCxnSpPr/>
          <p:nvPr/>
        </p:nvCxnSpPr>
        <p:spPr>
          <a:xfrm flipV="1">
            <a:off x="2916238" y="3752850"/>
            <a:ext cx="1150937" cy="904875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2916238" y="4657725"/>
            <a:ext cx="1150937" cy="1219200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323850" y="4365625"/>
            <a:ext cx="244792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FF00"/>
                </a:solidFill>
                <a:latin typeface="Book Antiqua" pitchFamily="18" charset="0"/>
              </a:rPr>
              <a:t>Kostra dolní</a:t>
            </a:r>
          </a:p>
          <a:p>
            <a:r>
              <a:rPr lang="cs-CZ" sz="2800" b="1">
                <a:solidFill>
                  <a:srgbClr val="FFFF00"/>
                </a:solidFill>
                <a:latin typeface="Book Antiqua" pitchFamily="18" charset="0"/>
              </a:rPr>
              <a:t>  končetiny</a:t>
            </a:r>
          </a:p>
        </p:txBody>
      </p:sp>
      <p:cxnSp>
        <p:nvCxnSpPr>
          <p:cNvPr id="35" name="Přímá spojnice se šipkou 34"/>
          <p:cNvCxnSpPr/>
          <p:nvPr/>
        </p:nvCxnSpPr>
        <p:spPr>
          <a:xfrm flipH="1" flipV="1">
            <a:off x="5651500" y="3608388"/>
            <a:ext cx="1368425" cy="1981200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7164388" y="5589588"/>
            <a:ext cx="183991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FF00"/>
                </a:solidFill>
                <a:latin typeface="Book Antiqua" pitchFamily="18" charset="0"/>
              </a:rPr>
              <a:t>články</a:t>
            </a:r>
          </a:p>
          <a:p>
            <a:r>
              <a:rPr lang="cs-CZ" sz="2800" b="1">
                <a:solidFill>
                  <a:srgbClr val="FFFF00"/>
                </a:solidFill>
                <a:latin typeface="Book Antiqua" pitchFamily="18" charset="0"/>
              </a:rPr>
              <a:t> prstů</a:t>
            </a:r>
          </a:p>
        </p:txBody>
      </p:sp>
      <p:cxnSp>
        <p:nvCxnSpPr>
          <p:cNvPr id="38" name="Přímá spojnice se šipkou 37"/>
          <p:cNvCxnSpPr/>
          <p:nvPr/>
        </p:nvCxnSpPr>
        <p:spPr>
          <a:xfrm flipV="1">
            <a:off x="2555875" y="5876925"/>
            <a:ext cx="2447925" cy="530225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0" y="6146800"/>
            <a:ext cx="23399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FF00"/>
                </a:solidFill>
                <a:latin typeface="Book Antiqua" pitchFamily="18" charset="0"/>
              </a:rPr>
              <a:t>Články prstů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4" grpId="0"/>
      <p:bldP spid="18" grpId="0"/>
      <p:bldP spid="21" grpId="0"/>
      <p:bldP spid="27" grpId="0"/>
      <p:bldP spid="32" grpId="0"/>
      <p:bldP spid="36" grpId="0"/>
      <p:bldP spid="3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 descr="C:\Users\uživatel\AppData\Local\Microsoft\Windows\Temporary Internet Files\Content.IE5\U6HO4U39\MC90006013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3105150"/>
            <a:ext cx="4137025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517525" y="333375"/>
            <a:ext cx="8137525" cy="25542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Všechny části našeho těla potřebujeme k životu, proto si je musíme chránit před </a:t>
            </a:r>
            <a:r>
              <a:rPr lang="cs-CZ" sz="4000" b="1" u="sng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úrazem</a:t>
            </a:r>
            <a:r>
              <a:rPr lang="cs-CZ" sz="4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 a </a:t>
            </a:r>
            <a:r>
              <a:rPr lang="cs-CZ" sz="4000" b="1" u="sng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nemocemi</a:t>
            </a:r>
            <a:endParaRPr lang="cs-CZ" sz="4000" b="1" u="sng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0825" y="260350"/>
            <a:ext cx="8713788" cy="5857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Přiřaď názvy části kostry těla k obrázkům:</a:t>
            </a:r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pic>
        <p:nvPicPr>
          <p:cNvPr id="20482" name="Picture 4" descr="http://www.helago-cz.cz/public/content-images/cz/product/1777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4724400"/>
            <a:ext cx="1584325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6" descr="http://nd01.jxs.cz/056/702/6e80815362_43780047_o2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84438" y="3500438"/>
            <a:ext cx="1138237" cy="323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8" descr="http://nd01.jxs.cz/096/387/74b3b2bcb9_32312541_o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87325" y="1052513"/>
            <a:ext cx="1714500" cy="1381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10" descr="http://upload.wikimedia.org/wikipedia/commons/thumb/8/88/Gray112.png/220px-Gray112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59563" y="3689350"/>
            <a:ext cx="2095500" cy="288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13" descr="C:\Users\uživatel\Desktop\kostra-dolni-koncetiny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427538" y="2433638"/>
            <a:ext cx="1276350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TextovéPole 4"/>
          <p:cNvSpPr txBox="1">
            <a:spLocks noChangeArrowheads="1"/>
          </p:cNvSpPr>
          <p:nvPr/>
        </p:nvSpPr>
        <p:spPr bwMode="auto">
          <a:xfrm>
            <a:off x="2268538" y="1052513"/>
            <a:ext cx="648652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FF0066"/>
                </a:solidFill>
                <a:latin typeface="Book Antiqua" pitchFamily="18" charset="0"/>
              </a:rPr>
              <a:t>Lebka               žebra                   kostra dolní končetiny</a:t>
            </a:r>
          </a:p>
          <a:p>
            <a:endParaRPr lang="cs-CZ" sz="2000" b="1">
              <a:solidFill>
                <a:srgbClr val="FF0066"/>
              </a:solidFill>
              <a:latin typeface="Book Antiqua" pitchFamily="18" charset="0"/>
            </a:endParaRPr>
          </a:p>
          <a:p>
            <a:r>
              <a:rPr lang="cs-CZ" sz="2000" b="1">
                <a:solidFill>
                  <a:srgbClr val="FF0066"/>
                </a:solidFill>
                <a:latin typeface="Book Antiqua" pitchFamily="18" charset="0"/>
              </a:rPr>
              <a:t>           pánev                      páteř ( obratle 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3" descr="C:\Users\uživatel\Desktop\kostra-horni-koncetin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35375" y="2189163"/>
            <a:ext cx="2095500" cy="427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6" name="Picture 5" descr="http://www.volejbal-metodika.cz/img/fotos/806b3f2011cbb0562e3ffd332dd35fa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32588" y="3644900"/>
            <a:ext cx="1636712" cy="2803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" name="Picture 7" descr="http://www.gymhol.cz/projekt/biologie/operna/noha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14388" y="4327525"/>
            <a:ext cx="2173287" cy="185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8" name="TextovéPole 3"/>
          <p:cNvSpPr txBox="1">
            <a:spLocks noChangeArrowheads="1"/>
          </p:cNvSpPr>
          <p:nvPr/>
        </p:nvSpPr>
        <p:spPr bwMode="auto">
          <a:xfrm>
            <a:off x="203200" y="600075"/>
            <a:ext cx="3397250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400" b="1">
              <a:solidFill>
                <a:srgbClr val="FF0066"/>
              </a:solidFill>
              <a:latin typeface="Book Antiqua" pitchFamily="18" charset="0"/>
            </a:endParaRPr>
          </a:p>
          <a:p>
            <a:endParaRPr lang="cs-CZ" sz="2400" b="1">
              <a:solidFill>
                <a:srgbClr val="FF0066"/>
              </a:solidFill>
              <a:latin typeface="Book Antiqua" pitchFamily="18" charset="0"/>
            </a:endParaRPr>
          </a:p>
          <a:p>
            <a:endParaRPr lang="cs-CZ" sz="2400" b="1">
              <a:solidFill>
                <a:srgbClr val="FF0066"/>
              </a:solidFill>
              <a:latin typeface="Book Antiqua" pitchFamily="18" charset="0"/>
            </a:endParaRPr>
          </a:p>
          <a:p>
            <a:endParaRPr lang="cs-CZ" sz="2400" b="1">
              <a:solidFill>
                <a:srgbClr val="FF0066"/>
              </a:solidFill>
              <a:latin typeface="Book Antiqua" pitchFamily="18" charset="0"/>
            </a:endParaRPr>
          </a:p>
          <a:p>
            <a:r>
              <a:rPr lang="cs-CZ" sz="2400" b="1">
                <a:solidFill>
                  <a:srgbClr val="FF0066"/>
                </a:solidFill>
                <a:latin typeface="Book Antiqua" pitchFamily="18" charset="0"/>
              </a:rPr>
              <a:t>kostra horní končetiny</a:t>
            </a:r>
          </a:p>
        </p:txBody>
      </p:sp>
      <p:sp>
        <p:nvSpPr>
          <p:cNvPr id="21509" name="TextovéPole 4"/>
          <p:cNvSpPr txBox="1">
            <a:spLocks noChangeArrowheads="1"/>
          </p:cNvSpPr>
          <p:nvPr/>
        </p:nvSpPr>
        <p:spPr bwMode="auto">
          <a:xfrm>
            <a:off x="5730875" y="1082675"/>
            <a:ext cx="2944813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66"/>
                </a:solidFill>
                <a:latin typeface="Book Antiqua" pitchFamily="18" charset="0"/>
              </a:rPr>
              <a:t>články prstů dolní</a:t>
            </a:r>
          </a:p>
          <a:p>
            <a:r>
              <a:rPr lang="cs-CZ" sz="2400" b="1">
                <a:solidFill>
                  <a:srgbClr val="FF0066"/>
                </a:solidFill>
                <a:latin typeface="Book Antiqua" pitchFamily="18" charset="0"/>
              </a:rPr>
              <a:t>         končetiny</a:t>
            </a:r>
          </a:p>
        </p:txBody>
      </p:sp>
      <p:sp>
        <p:nvSpPr>
          <p:cNvPr id="21510" name="TextovéPole 5"/>
          <p:cNvSpPr txBox="1">
            <a:spLocks noChangeArrowheads="1"/>
          </p:cNvSpPr>
          <p:nvPr/>
        </p:nvSpPr>
        <p:spPr bwMode="auto">
          <a:xfrm>
            <a:off x="1901825" y="600075"/>
            <a:ext cx="27813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66"/>
                </a:solidFill>
                <a:latin typeface="Book Antiqua" pitchFamily="18" charset="0"/>
              </a:rPr>
              <a:t>články prstů horní             končetiny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288" y="476250"/>
            <a:ext cx="8280400" cy="26781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FFFF00"/>
                </a:solidFill>
                <a:latin typeface="+mn-lt"/>
                <a:cs typeface="+mn-cs"/>
              </a:rPr>
              <a:t>Otázky: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b="1" dirty="0">
                <a:solidFill>
                  <a:srgbClr val="FFFF00"/>
                </a:solidFill>
                <a:latin typeface="+mn-lt"/>
                <a:cs typeface="+mn-cs"/>
              </a:rPr>
              <a:t>Z čeho se skládá kostra člověka?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b="1" dirty="0">
                <a:solidFill>
                  <a:srgbClr val="FFFF00"/>
                </a:solidFill>
                <a:latin typeface="+mn-lt"/>
                <a:cs typeface="+mn-cs"/>
              </a:rPr>
              <a:t>Co chrání kostra?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b="1" dirty="0">
                <a:solidFill>
                  <a:srgbClr val="FFFF00"/>
                </a:solidFill>
                <a:latin typeface="+mn-lt"/>
                <a:cs typeface="+mn-cs"/>
              </a:rPr>
              <a:t>Zkus vyjmenovat funkce kostry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b="1" dirty="0">
                <a:solidFill>
                  <a:srgbClr val="FFFF00"/>
                </a:solidFill>
                <a:latin typeface="+mn-lt"/>
                <a:cs typeface="+mn-cs"/>
              </a:rPr>
              <a:t>Vyjmenuj části kostry a ukaž je na svém těle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b="1" dirty="0">
                <a:solidFill>
                  <a:srgbClr val="FFFF00"/>
                </a:solidFill>
                <a:latin typeface="+mn-lt"/>
                <a:cs typeface="+mn-cs"/>
              </a:rPr>
              <a:t>Co společně s kostrou umožňuje pohyb?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endParaRPr lang="cs-CZ" sz="2400" b="1" dirty="0">
              <a:solidFill>
                <a:srgbClr val="FFFF00"/>
              </a:solidFill>
              <a:latin typeface="+mn-lt"/>
              <a:cs typeface="+mn-cs"/>
            </a:endParaRPr>
          </a:p>
        </p:txBody>
      </p:sp>
      <p:pic>
        <p:nvPicPr>
          <p:cNvPr id="7170" name="Picture 2" descr="C:\Users\uživatel\AppData\Local\Microsoft\Windows\Temporary Internet Files\Content.IE5\Z83N45BR\MC90041270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87675" y="3213100"/>
            <a:ext cx="2614613" cy="34369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</a:ex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extovéPole 3"/>
          <p:cNvSpPr txBox="1">
            <a:spLocks noChangeArrowheads="1"/>
          </p:cNvSpPr>
          <p:nvPr/>
        </p:nvSpPr>
        <p:spPr bwMode="auto">
          <a:xfrm>
            <a:off x="323850" y="333375"/>
            <a:ext cx="8424863" cy="598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>
                <a:latin typeface="Book Antiqua" pitchFamily="18" charset="0"/>
              </a:rPr>
              <a:t>Cit. 2012-12 -3  Obrazový materiál dostupný na</a:t>
            </a:r>
            <a:r>
              <a:rPr lang="cs-CZ" sz="1000">
                <a:latin typeface="Book Antiqua" pitchFamily="18" charset="0"/>
              </a:rPr>
              <a:t>:</a:t>
            </a:r>
          </a:p>
          <a:p>
            <a:endParaRPr lang="cs-CZ" sz="1000">
              <a:latin typeface="Book Antiqua" pitchFamily="18" charset="0"/>
            </a:endParaRPr>
          </a:p>
          <a:p>
            <a:r>
              <a:rPr lang="cs-CZ" sz="900">
                <a:latin typeface="Book Antiqua" pitchFamily="18" charset="0"/>
              </a:rPr>
              <a:t>http://www.google.cz/imgres?q=kostra+%C4%8Dlov%C4%9Bka+bez+popisu&amp;hl=cs&amp;sa=X&amp;tbo=d&amp;biw=1366&amp;bih=667&amp;tbm=isch&amp;tbnid=NmgcMAu4c3JTkM:&amp;imgrefurl=http://www.pomocucitelum.cz/katalog-ucebnich-materialu/biologie/kostra-cloveka-268.html&amp;docid=Rcs3IrsahmpOmM&amp;imgurl=http://www.pomocucitelum.cz/data/images/items/f_pic506.jpg&amp;w=463&amp;h=550&amp;ei=m5W8ULuiKurl4QSOwIHABA&amp;zoom=1&amp;iact=hc&amp;vpx=1050&amp;vpy=261&amp;dur=55&amp;hovh=245&amp;hovw=206&amp;tx=115&amp;ty=87&amp;sig=116795107639744240493&amp;page=1&amp;tbnh=155&amp;tbnw=130&amp;start=0&amp;ndsp=34&amp;ved=1t:429,r:21,s:0,i:147</a:t>
            </a:r>
          </a:p>
          <a:p>
            <a:r>
              <a:rPr lang="cs-CZ" sz="900">
                <a:latin typeface="Book Antiqua" pitchFamily="18" charset="0"/>
              </a:rPr>
              <a:t>3.12. 2012   13.07</a:t>
            </a:r>
          </a:p>
          <a:p>
            <a:endParaRPr lang="cs-CZ" sz="900">
              <a:latin typeface="Book Antiqua" pitchFamily="18" charset="0"/>
            </a:endParaRPr>
          </a:p>
          <a:p>
            <a:r>
              <a:rPr lang="cs-CZ" sz="900">
                <a:latin typeface="Book Antiqua" pitchFamily="18" charset="0"/>
                <a:hlinkClick r:id="rId2"/>
              </a:rPr>
              <a:t>http://cs.wikipedia.org/wiki/Lidsk%C3%A1_kostra</a:t>
            </a:r>
            <a:endParaRPr lang="cs-CZ" sz="900">
              <a:latin typeface="Book Antiqua" pitchFamily="18" charset="0"/>
            </a:endParaRPr>
          </a:p>
          <a:p>
            <a:r>
              <a:rPr lang="cs-CZ" sz="900">
                <a:latin typeface="Book Antiqua" pitchFamily="18" charset="0"/>
              </a:rPr>
              <a:t>3.12.2012    13.31</a:t>
            </a:r>
          </a:p>
          <a:p>
            <a:endParaRPr lang="cs-CZ" sz="900">
              <a:latin typeface="Book Antiqua" pitchFamily="18" charset="0"/>
            </a:endParaRPr>
          </a:p>
          <a:p>
            <a:r>
              <a:rPr lang="cs-CZ" sz="900">
                <a:latin typeface="Book Antiqua" pitchFamily="18" charset="0"/>
              </a:rPr>
              <a:t>http://www.google.cz/imgres?q=kostra+%C4%8Dlov%C4%9Bka&amp;hl=cs&amp;sa=X&amp;tbo=d&amp;biw=1366&amp;bih=667&amp;tbm=isch&amp;tbnid=BxYrssikTA-pDM:&amp;imgrefurl=http://www.shoparamedik.cz/vyukovemodely/skolnikostraclovekaben%255BVM2950%255D%3FItemIdx%3D0&amp;docid=Cb-uerkKQthdFM&amp;imgurl=http://www.shoparamedik.cz/inshop/catalogue/products/pictures/2950.jpg&amp;w=168&amp;h=500&amp;ei=Ypa8UOqdBebh4QTA5IGwDA&amp;zoom=1&amp;iact=hc&amp;vpx=656&amp;vpy=23&amp;dur=2604&amp;hovh=388&amp;hovw=130&amp;tx=87&amp;ty=107&amp;sig=116795107639744240493&amp;page=2&amp;tbnh=144&amp;tbnw=56&amp;start=34&amp;ndsp=44&amp;ved=1t:429,r:50,s:0,i:278</a:t>
            </a:r>
          </a:p>
          <a:p>
            <a:r>
              <a:rPr lang="cs-CZ" sz="900">
                <a:latin typeface="Book Antiqua" pitchFamily="18" charset="0"/>
              </a:rPr>
              <a:t>3.12.2012   13.55</a:t>
            </a:r>
          </a:p>
          <a:p>
            <a:endParaRPr lang="cs-CZ" sz="900">
              <a:latin typeface="Book Antiqua" pitchFamily="18" charset="0"/>
            </a:endParaRPr>
          </a:p>
          <a:p>
            <a:r>
              <a:rPr lang="cs-CZ" sz="900">
                <a:latin typeface="Book Antiqua" pitchFamily="18" charset="0"/>
              </a:rPr>
              <a:t>Klipart</a:t>
            </a:r>
          </a:p>
          <a:p>
            <a:r>
              <a:rPr lang="cs-CZ" sz="900">
                <a:latin typeface="Book Antiqua" pitchFamily="18" charset="0"/>
              </a:rPr>
              <a:t>3.12.2012   13.55</a:t>
            </a:r>
          </a:p>
          <a:p>
            <a:endParaRPr lang="cs-CZ" sz="900">
              <a:latin typeface="Book Antiqua" pitchFamily="18" charset="0"/>
            </a:endParaRPr>
          </a:p>
          <a:p>
            <a:r>
              <a:rPr lang="cs-CZ" sz="900">
                <a:latin typeface="Book Antiqua" pitchFamily="18" charset="0"/>
              </a:rPr>
              <a:t>http://www.google.cz/imgres?q=lebka+%C4%8Dlov%C4%9Bka&amp;hl=cs&amp;tbo=d&amp;biw=1366&amp;bih=667&amp;tbm=isch&amp;tbnid=nsBvcYDs6mOaPM:&amp;imgrefurl=http://www.helago-cz.cz/product/qs-76-umela-lebka-cloveka-zena/&amp;docid=FpPs7254NyyiKM&amp;imgurl=http://www.helago-cz.cz/public/content-images/cz/product/17771.jpg&amp;w=350&amp;h=391&amp;ei=J6O8UN7tDPSM4gSZgIHYCg&amp;zoom=1&amp;iact=rc&amp;dur=521&amp;sig=116795107639744240493&amp;page=1&amp;tbnh=139&amp;tbnw=123&amp;start=0&amp;ndsp=24&amp;ved=1t:429,r:17,s:0,i:172&amp;tx=58&amp;ty=83</a:t>
            </a:r>
          </a:p>
          <a:p>
            <a:r>
              <a:rPr lang="cs-CZ" sz="900">
                <a:latin typeface="Book Antiqua" pitchFamily="18" charset="0"/>
              </a:rPr>
              <a:t>3.12.2012   14.04</a:t>
            </a:r>
          </a:p>
          <a:p>
            <a:endParaRPr lang="cs-CZ" sz="900">
              <a:latin typeface="Book Antiqua" pitchFamily="18" charset="0"/>
            </a:endParaRPr>
          </a:p>
          <a:p>
            <a:r>
              <a:rPr lang="cs-CZ" sz="900">
                <a:latin typeface="Book Antiqua" pitchFamily="18" charset="0"/>
              </a:rPr>
              <a:t>http://www.google.cz/imgres?q=kostra+p%C3%A1te%C5%99e&amp;start=126&amp;num=10&amp;hl=cs&amp;tbo=d&amp;biw=1366&amp;bih=667&amp;tbm=isch&amp;tbnid=VxVkxbkjErqZSM:&amp;imgrefurl=http://human-body.blog.cz/0904/pater&amp;docid=QxLUuejgzHqyMM&amp;imgurl=http://nd01.jxs.cz/056/702/6e80815362_43780047_o2.png&amp;w=180&amp;h=618&amp;ei=eqO8UImhBY2P4gS784CoCQ&amp;zoom=1&amp;iact=hc&amp;vpx=578&amp;vpy=4&amp;dur=3734&amp;hovh=400&amp;hovw=116&amp;tx=99&amp;ty=219&amp;sig=116795107639744240493&amp;page=4&amp;tbnh=154&amp;tbnw=45&amp;ndsp=39&amp;ved=1t:429,r:60,s:100,i:184</a:t>
            </a:r>
          </a:p>
          <a:p>
            <a:r>
              <a:rPr lang="cs-CZ" sz="900">
                <a:latin typeface="Book Antiqua" pitchFamily="18" charset="0"/>
              </a:rPr>
              <a:t>3.12.2012   14.06</a:t>
            </a:r>
          </a:p>
          <a:p>
            <a:endParaRPr lang="cs-CZ" sz="900">
              <a:latin typeface="Book Antiqua" pitchFamily="18" charset="0"/>
            </a:endParaRPr>
          </a:p>
          <a:p>
            <a:r>
              <a:rPr lang="cs-CZ" sz="900">
                <a:latin typeface="Book Antiqua" pitchFamily="18" charset="0"/>
              </a:rPr>
              <a:t>http://www.google.cz/imgres?q=lidsk%C3%A1+p%C3%A1nev&amp;hl=cs&amp;sa=X&amp;tbo=d&amp;biw=1366&amp;bih=667&amp;tbm=isch&amp;tbnid=rlIMakwHO1PUbM:&amp;imgrefurl=http://sberatelekosti-bones.blog.cz/0808/rozdily-mezi-muzskou-a-zenskou-panvi&amp;docid=bazm7Cdxsskf-M&amp;imgurl=http://nd01.jxs.cz/096/387/74b3b2bcb9_32312541_o2.jpg&amp;w=180&amp;h=145&amp;ei=96O8UK2AMqai4gTA4oGgBA&amp;zoom=1&amp;iact=hc&amp;vpx=12&amp;vpy=448&amp;dur=84&amp;hovh=116&amp;hovw=144&amp;tx=61&amp;ty=101&amp;sig=116795107639744240493&amp;page=1&amp;tbnh=116&amp;tbnw=144&amp;start=0&amp;ndsp=25&amp;ved=1t:429,r:17,s:0,i:132</a:t>
            </a:r>
          </a:p>
          <a:p>
            <a:r>
              <a:rPr lang="cs-CZ" sz="1000">
                <a:latin typeface="Book Antiqua" pitchFamily="18" charset="0"/>
              </a:rPr>
              <a:t>3.12.2012   14.08</a:t>
            </a:r>
          </a:p>
          <a:p>
            <a:endParaRPr lang="cs-CZ">
              <a:latin typeface="Book Antiqua" pitchFamily="18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ovéPole 3"/>
          <p:cNvSpPr txBox="1">
            <a:spLocks noChangeArrowheads="1"/>
          </p:cNvSpPr>
          <p:nvPr/>
        </p:nvSpPr>
        <p:spPr bwMode="auto">
          <a:xfrm>
            <a:off x="323850" y="333375"/>
            <a:ext cx="8496300" cy="557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>
                <a:latin typeface="Book Antiqua" pitchFamily="18" charset="0"/>
              </a:rPr>
              <a:t>http://www.google.cz/imgres?q=lidsk%C3%A1+%C5%BEebra&amp;hl=cs&amp;sa=X&amp;tbo=d&amp;biw=1366&amp;bih=667&amp;tbm=isch&amp;tbnid=gQQbVw6w-xRu9M:&amp;imgrefurl=http://cs.wikipedia.org/wiki/%25C5%25BDebro&amp;docid=Kt2UM_uXVzkTQM&amp;imgurl=http://upload.wikimedia.org/wikipedia/commons/thumb/8/88/Gray112.png/220px-Gray112.png&amp;w=220&amp;h=303&amp;ei=fKS8UNzaC-z34QTQ7ICwDg&amp;zoom=1&amp;iact=hc&amp;vpx=4&amp;vpy=107&amp;dur=2125&amp;hovh=242&amp;hovw=176&amp;tx=67&amp;ty=99&amp;sig=116795107639744240493&amp;page=1&amp;tbnh=147&amp;tbnw=107&amp;start=0&amp;ndsp=24&amp;ved=1t:429,r:0,s:0,i:81</a:t>
            </a:r>
          </a:p>
          <a:p>
            <a:r>
              <a:rPr lang="cs-CZ" sz="1000">
                <a:latin typeface="Book Antiqua" pitchFamily="18" charset="0"/>
              </a:rPr>
              <a:t>3.12.2012   14.10</a:t>
            </a:r>
          </a:p>
          <a:p>
            <a:endParaRPr lang="cs-CZ" sz="1000">
              <a:latin typeface="Book Antiqua" pitchFamily="18" charset="0"/>
            </a:endParaRPr>
          </a:p>
          <a:p>
            <a:r>
              <a:rPr lang="cs-CZ" sz="1000">
                <a:latin typeface="Book Antiqua" pitchFamily="18" charset="0"/>
              </a:rPr>
              <a:t>http://www.google.cz/imgres?q=kostra+doln%C3%AD+kon%C4%8Detiny+%C4%8Dlov%C4%9Bka&amp;hl=cs&amp;tbo=d&amp;biw=1366&amp;bih=667&amp;tbm=isch&amp;tbnid=mKWHgUuP9iijgM:&amp;imgrefurl=http://www.babovakova.estranky.cz/fotoalbum/kostra-cloveka/takto-vypada-nase-kostra-lidskeho-tela/kostra-dolni-koncetiny.jpg.html&amp;docid=wRyZdoBTtwRuPM&amp;imgurl=http://www.babovakova.estranky.cz/img/mid/2/kostra-dolni-koncetiny.jpg&amp;w=350&amp;h=460&amp;ei=E6W8UPb3KKiH4ATgrYHwAg&amp;zoom=1&amp;iact=hc&amp;vpx=235&amp;vpy=99&amp;dur=217&amp;hovh=257&amp;hovw=196&amp;tx=98&amp;ty=113&amp;sig=116795107639744240493&amp;page=1&amp;tbnh=146&amp;tbnw=96&amp;start=0&amp;ndsp=44&amp;ved=1t:429,r:3,s:0,i:90</a:t>
            </a:r>
          </a:p>
          <a:p>
            <a:r>
              <a:rPr lang="cs-CZ" sz="1000">
                <a:latin typeface="Book Antiqua" pitchFamily="18" charset="0"/>
              </a:rPr>
              <a:t>3.12.2012   14.16</a:t>
            </a:r>
          </a:p>
          <a:p>
            <a:endParaRPr lang="cs-CZ" sz="1000">
              <a:latin typeface="Book Antiqua" pitchFamily="18" charset="0"/>
            </a:endParaRPr>
          </a:p>
          <a:p>
            <a:r>
              <a:rPr lang="cs-CZ" sz="1000">
                <a:latin typeface="Book Antiqua" pitchFamily="18" charset="0"/>
              </a:rPr>
              <a:t>http://www.google.cz/imgres?q=kostra+horn%C3%AD+kon%C4%8Detiny+%C4%8Dlov%C4%9Bka&amp;hl=cs&amp;sa=X&amp;tbo=d&amp;biw=1366&amp;bih=624&amp;tbm=isch&amp;tbnid=ezFt_Vh5blEh5M:&amp;imgrefurl=http://www.babovakova.estranky.cz/fotoalbum/kostra-cloveka/takto-vypada-nase-kostra-lidskeho-tela/kostra-horni-koncetiny.jpg.html&amp;docid=M9QFm3cCpa7l4M&amp;imgurl=http://www.babovakova.estranky.cz/img/mid/4/kostra-horni-koncetiny.jpg&amp;w=341&amp;h=460&amp;ei=ZKa8UNrDM9D44QTkvIGwBA&amp;zoom=1&amp;iact=hc&amp;vpx=694&amp;vpy=88&amp;dur=198&amp;hovh=261&amp;hovw=193&amp;tx=123&amp;ty=160&amp;sig=116795107639744240493&amp;page=1&amp;tbnh=143&amp;tbnw=106&amp;start=0&amp;ndsp=34&amp;ved=1t:429,r:7,s:0,i:105</a:t>
            </a:r>
          </a:p>
          <a:p>
            <a:r>
              <a:rPr lang="cs-CZ" sz="1000">
                <a:latin typeface="Book Antiqua" pitchFamily="18" charset="0"/>
              </a:rPr>
              <a:t>3.12.. 2012   14.21</a:t>
            </a:r>
          </a:p>
          <a:p>
            <a:endParaRPr lang="cs-CZ" sz="1000">
              <a:latin typeface="Book Antiqua" pitchFamily="18" charset="0"/>
            </a:endParaRPr>
          </a:p>
          <a:p>
            <a:r>
              <a:rPr lang="cs-CZ" sz="1000">
                <a:latin typeface="Book Antiqua" pitchFamily="18" charset="0"/>
              </a:rPr>
              <a:t>http://www.google.cz/imgres?q=%C4%8Dl%C3%A1nky+prst%C5%AF&amp;num=10&amp;hl=cs&amp;tbo=d&amp;biw=1366&amp;bih=624&amp;tbm=isch&amp;tbnid=lCklTFGW7KMNUM:&amp;imgrefurl=http://www.volejbal-metodika.cz/www/detail/15/&amp;docid=FnMPxQMDWABDtM&amp;imgurl=http://www.volejbal-metodika.cz/img/fotos/806b3f2011cbb0562e3ffd332dd35fa2.jpg&amp;w=308&amp;h=450&amp;ei=c6e8ULnFKeLf4QSj04HQDQ&amp;zoom=1&amp;iact=rc&amp;dur=414&amp;sig=116795107639744240493&amp;sqi=2&amp;page=1&amp;tbnh=145&amp;tbnw=99&amp;start=0&amp;ndsp=21&amp;ved=1t:429,r:0,s:0,i:81&amp;tx=40&amp;ty=63</a:t>
            </a:r>
          </a:p>
          <a:p>
            <a:r>
              <a:rPr lang="cs-CZ" sz="1000">
                <a:latin typeface="Book Antiqua" pitchFamily="18" charset="0"/>
              </a:rPr>
              <a:t>3.12 2012   14.22</a:t>
            </a:r>
          </a:p>
          <a:p>
            <a:endParaRPr lang="cs-CZ" sz="1000">
              <a:latin typeface="Book Antiqua" pitchFamily="18" charset="0"/>
            </a:endParaRPr>
          </a:p>
          <a:p>
            <a:r>
              <a:rPr lang="cs-CZ" sz="1000">
                <a:latin typeface="Book Antiqua" pitchFamily="18" charset="0"/>
              </a:rPr>
              <a:t>http://www.google.cz/imgres?q=%C4%8Dl%C3%A1nky+prst%C5%AF+doln%C3%AD+kon%C4%8Detiny&amp;hl=cs&amp;tbo=d&amp;biw=1366&amp;bih=624&amp;tbm=isch&amp;tbnid=oF_VjOB4AdiVcM:&amp;imgrefurl=http://www.gymhol.cz/projekt/biologie/operna/operna.htm&amp;docid=G34gQJmqKgGJlM&amp;imgurl=http://www.gymhol.cz/projekt/biologie/operna/noha.jpg&amp;w=146&amp;h=85&amp;ei=sae8UK2lB4mg4gTf1oCADg&amp;zoom=1&amp;iact=hc&amp;vpx=991&amp;vpy=230&amp;dur=40&amp;hovh=68&amp;hovw=116&amp;tx=82&amp;ty=47&amp;sig=116795107639744240493&amp;page=2&amp;tbnh=68&amp;tbnw=116&amp;start=24&amp;ndsp=30&amp;ved=1t:429,r:52,s:0,i:240</a:t>
            </a:r>
          </a:p>
          <a:p>
            <a:r>
              <a:rPr lang="cs-CZ" sz="1000">
                <a:latin typeface="Book Antiqua" pitchFamily="18" charset="0"/>
              </a:rPr>
              <a:t>3.12.2012   14.30</a:t>
            </a:r>
            <a:endParaRPr lang="cs-CZ" sz="1000"/>
          </a:p>
          <a:p>
            <a:endParaRPr lang="cs-CZ" sz="1000"/>
          </a:p>
          <a:p>
            <a:r>
              <a:rPr lang="cs-CZ" sz="1000"/>
              <a:t>www.office.microsoft.com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208</TotalTime>
  <Words>316</Words>
  <Application>Microsoft Office PowerPoint</Application>
  <PresentationFormat>On-screen Show (4:3)</PresentationFormat>
  <Paragraphs>111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21" baseType="lpstr">
      <vt:lpstr>Book Antiqua</vt:lpstr>
      <vt:lpstr>Arial</vt:lpstr>
      <vt:lpstr>Lucida Sans</vt:lpstr>
      <vt:lpstr>Wingdings 2</vt:lpstr>
      <vt:lpstr>Wingdings</vt:lpstr>
      <vt:lpstr>Wingdings 3</vt:lpstr>
      <vt:lpstr>Calibri</vt:lpstr>
      <vt:lpstr>Times New Roman</vt:lpstr>
      <vt:lpstr>Vrchol</vt:lpstr>
      <vt:lpstr>Vrchol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35</cp:revision>
  <dcterms:created xsi:type="dcterms:W3CDTF">2012-10-04T17:02:39Z</dcterms:created>
  <dcterms:modified xsi:type="dcterms:W3CDTF">2014-08-26T17:19:42Z</dcterms:modified>
</cp:coreProperties>
</file>