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8" r:id="rId3"/>
    <p:sldId id="266" r:id="rId4"/>
    <p:sldId id="259" r:id="rId5"/>
    <p:sldId id="260" r:id="rId6"/>
    <p:sldId id="261" r:id="rId7"/>
    <p:sldId id="267" r:id="rId8"/>
    <p:sldId id="269" r:id="rId9"/>
    <p:sldId id="270" r:id="rId10"/>
    <p:sldId id="268" r:id="rId11"/>
    <p:sldId id="262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678" autoAdjust="0"/>
  </p:normalViewPr>
  <p:slideViewPr>
    <p:cSldViewPr>
      <p:cViewPr>
        <p:scale>
          <a:sx n="50" d="100"/>
          <a:sy n="50" d="100"/>
        </p:scale>
        <p:origin x="-1086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46D29676-475D-4ADF-9B1F-23D59F4D0E8F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DBE49B12-BE0D-4336-9250-F215234B3D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638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BD887A7-45D6-4B7C-B168-D14D9C83DB7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A57404-701F-47ED-910B-C60952E802C7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961FFD-FF82-4515-900B-7F08499E1B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81475C-A06D-41F5-84CB-A2CF850B626E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EC2210-5CCC-4EF6-BE60-F1C500DF12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86E487-4BDC-47BC-91AE-A75D693E21A7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BBF72F-CB76-4B2F-91C4-8931A71115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47AAF6-A0DB-474D-AE4E-2D73FF91B639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2100C2-5E4D-414D-84B2-023D7349DD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BB8F97-28F5-446D-A0CB-4155B2A50442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3EF79F-05FB-494C-912C-CA6381A215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3364F4-2568-47F8-81C3-AEE61B537990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759E47-3A7E-428B-AD45-2768439592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314EA8-F4EE-4910-ACC3-3E03E3E86CF1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DB3D25-94FD-4EF6-B923-33DDFF1274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6CF9B3-9D9F-4640-A7B1-09D6A96F42A9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282E63-F66E-435B-8153-D7035444CB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CE49FF-1F8A-431B-8F13-E25B14CA472D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DECEF7-B30B-486E-BB5E-244D0CF76B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0061BC-F997-442E-8388-C2F4CFB0170D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C200B5-60E8-4DBA-8573-279EE5CEF0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62032C-DB72-44F7-AA9D-6BF03D08F3D5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EB4EE9-67B5-482A-BB06-2125766371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743CDD4-38A0-4FB6-8BBA-EAEB37C3367A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F2392C0-9687-450F-B5E7-C71947B742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Obrázek 8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166688"/>
            <a:ext cx="5741988" cy="139541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539750" y="1692275"/>
          <a:ext cx="8064500" cy="4979988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Člověk a jeho svět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0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VY_12_INOVACE_327</a:t>
                      </a:r>
                      <a:r>
                        <a:rPr lang="cs-CZ" sz="1800" b="1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Prvouka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Andrea Hamplová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Moje rodina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/>
                        <a:t>Žáci se seznamují s pojmem rodina, její funkcí a hodnotou, poznávají vzájemné vztahy v rodině. Seznamují se s novými pojmy a názvy </a:t>
                      </a:r>
                      <a:r>
                        <a:rPr lang="cs-CZ" sz="1400" baseline="0" smtClean="0"/>
                        <a:t>členů rodiny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25.11.2012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29.11.2012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82" name="Picture 2" descr="logo průhledné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12088" y="5934075"/>
            <a:ext cx="784225" cy="69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13509" y="260648"/>
            <a:ext cx="6316987" cy="1323439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0" b="1" cap="all" dirty="0">
                <a:ln w="0"/>
                <a:effectLst>
                  <a:reflection blurRad="12700" stA="50000" endPos="50000" dist="5000" dir="5400000" sy="-100000" rotWithShape="0"/>
                </a:effectLst>
                <a:latin typeface="+mn-lt"/>
                <a:cs typeface="+mn-cs"/>
              </a:rPr>
              <a:t>Moje rodina</a:t>
            </a:r>
            <a:endParaRPr lang="cs-CZ" sz="8000" b="1" cap="all" dirty="0">
              <a:ln w="0"/>
              <a:effectLst>
                <a:reflection blurRad="12700" stA="50000" endPos="50000" dist="5000" dir="5400000" sy="-100000" rotWithShape="0"/>
              </a:effectLst>
              <a:latin typeface="+mn-lt"/>
              <a:cs typeface="+mn-cs"/>
            </a:endParaRPr>
          </a:p>
        </p:txBody>
      </p:sp>
      <p:pic>
        <p:nvPicPr>
          <p:cNvPr id="1026" name="Picture 2" descr="http://t1.gstatic.com/images?q=tbn:ANd9GcSkC6f_82h3F6cb4Lc6wHASA6F0WoGctIwctlopPOsXe3tAlO7s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35150" y="2276475"/>
            <a:ext cx="5400675" cy="3455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50825" y="333375"/>
            <a:ext cx="5400675" cy="6000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Calibri" pitchFamily="34" charset="0"/>
              </a:rPr>
              <a:t>Ahoj děti !</a:t>
            </a:r>
          </a:p>
          <a:p>
            <a:r>
              <a:rPr lang="cs-CZ" sz="3200" b="1">
                <a:latin typeface="Calibri" pitchFamily="34" charset="0"/>
              </a:rPr>
              <a:t>Jmenuji se Anička a chtěla bych vám představit mou rodinu:</a:t>
            </a:r>
          </a:p>
          <a:p>
            <a:r>
              <a:rPr lang="cs-CZ" sz="3200" b="1">
                <a:solidFill>
                  <a:srgbClr val="FF0000"/>
                </a:solidFill>
                <a:latin typeface="Calibri" pitchFamily="34" charset="0"/>
              </a:rPr>
              <a:t>Dědečka, babičku, maminku, tatínka , sestru, tetu, strýce, bratrance a sestřenici.</a:t>
            </a:r>
          </a:p>
          <a:p>
            <a:r>
              <a:rPr lang="cs-CZ" sz="3200" b="1">
                <a:latin typeface="Calibri" pitchFamily="34" charset="0"/>
              </a:rPr>
              <a:t>Rodina je pro mě vším. Když se sejdeme, tak si povídáme, radíme se, učíme se, smějeme či hrajeme si.</a:t>
            </a:r>
          </a:p>
          <a:p>
            <a:r>
              <a:rPr lang="cs-CZ" sz="3200" b="1">
                <a:latin typeface="Calibri" pitchFamily="34" charset="0"/>
              </a:rPr>
              <a:t>S nimi se cítím v bezpečí .</a:t>
            </a:r>
          </a:p>
        </p:txBody>
      </p:sp>
      <p:pic>
        <p:nvPicPr>
          <p:cNvPr id="3074" name="Picture 2" descr="C:\Users\uživatel\Desktop\iStock_Family_1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6084168" y="1700808"/>
            <a:ext cx="2272010" cy="327784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  <a:extLst/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" name="Přímá spojnice se šipkou 14"/>
          <p:cNvCxnSpPr/>
          <p:nvPr/>
        </p:nvCxnSpPr>
        <p:spPr>
          <a:xfrm flipV="1">
            <a:off x="4333875" y="4221163"/>
            <a:ext cx="0" cy="1008062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6002338" y="284163"/>
            <a:ext cx="2592387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babička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187450" y="333375"/>
            <a:ext cx="1763713" cy="5222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tatínek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07950" y="5445125"/>
            <a:ext cx="1727200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dědeček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497638" y="5969000"/>
            <a:ext cx="2106612" cy="5222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            sestra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  <p:pic>
        <p:nvPicPr>
          <p:cNvPr id="18438" name="Picture 4" descr="http://incomeearningmoms.com/wp-content/uploads/2012/01/iStock_Family_1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00125" y="1062038"/>
            <a:ext cx="6667500" cy="443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28" name="Přímá spojnice se šipkou 27"/>
          <p:cNvCxnSpPr/>
          <p:nvPr/>
        </p:nvCxnSpPr>
        <p:spPr>
          <a:xfrm>
            <a:off x="2411413" y="765175"/>
            <a:ext cx="936625" cy="647700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H="1">
            <a:off x="5543550" y="855663"/>
            <a:ext cx="828675" cy="557212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 flipV="1">
            <a:off x="611188" y="4149725"/>
            <a:ext cx="1223962" cy="1295400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2411413" y="5707063"/>
            <a:ext cx="1081087" cy="5222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já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  <p:cxnSp>
        <p:nvCxnSpPr>
          <p:cNvPr id="36" name="Přímá spojnice se šipkou 35"/>
          <p:cNvCxnSpPr/>
          <p:nvPr/>
        </p:nvCxnSpPr>
        <p:spPr>
          <a:xfrm flipV="1">
            <a:off x="2700338" y="4797425"/>
            <a:ext cx="935037" cy="909638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 flipH="1" flipV="1">
            <a:off x="6588125" y="5084763"/>
            <a:ext cx="1296988" cy="720725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se šipkou 41"/>
          <p:cNvCxnSpPr/>
          <p:nvPr/>
        </p:nvCxnSpPr>
        <p:spPr>
          <a:xfrm flipV="1">
            <a:off x="4932363" y="4365625"/>
            <a:ext cx="0" cy="1603375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4211638" y="6092825"/>
            <a:ext cx="1746250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maminka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2" descr="http://www.novesluzby.cz/img2/24126/rodina_0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43213" y="1125538"/>
            <a:ext cx="3457575" cy="4606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5" name="Přímá spojnice se šipkou 4"/>
          <p:cNvCxnSpPr/>
          <p:nvPr/>
        </p:nvCxnSpPr>
        <p:spPr>
          <a:xfrm flipH="1">
            <a:off x="5292725" y="1268413"/>
            <a:ext cx="2087563" cy="865187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 flipV="1">
            <a:off x="5940425" y="4868863"/>
            <a:ext cx="1079500" cy="215900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1908175" y="4976813"/>
            <a:ext cx="1800225" cy="539750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1908175" y="1557338"/>
            <a:ext cx="1079500" cy="142875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6732588" y="5516563"/>
            <a:ext cx="1871662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strýc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55650" y="5778500"/>
            <a:ext cx="205263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teta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380288" y="936625"/>
            <a:ext cx="1944687" cy="5222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bratranec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50825" y="1177925"/>
            <a:ext cx="2197100" cy="5222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sestřenice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uživatel\Desktop\iStock_Family_1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179512" y="116632"/>
            <a:ext cx="1943472" cy="28956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4099" name="Picture 3" descr="C:\Users\uživatel\Desktop\iStock_Family_1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563888" y="3933056"/>
            <a:ext cx="1663700" cy="22352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4100" name="Picture 4" descr="C:\Users\uživatel\Desktop\iStock_Family_1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7380312" y="116632"/>
            <a:ext cx="1473200" cy="20447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4101" name="Picture 5" descr="C:\Users\uživatel\Desktop\iStock_Family_1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832071" y="116632"/>
            <a:ext cx="1549400" cy="20447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cxnSp>
        <p:nvCxnSpPr>
          <p:cNvPr id="4" name="Přímá spojnice se šipkou 3"/>
          <p:cNvCxnSpPr/>
          <p:nvPr/>
        </p:nvCxnSpPr>
        <p:spPr>
          <a:xfrm flipH="1">
            <a:off x="5364163" y="1989138"/>
            <a:ext cx="2017712" cy="3240087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1150938" y="3011488"/>
            <a:ext cx="2268537" cy="2312987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6049963" y="4292600"/>
            <a:ext cx="2663825" cy="20621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Já jsem babiččina 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d</a:t>
            </a:r>
            <a:r>
              <a:rPr lang="cs-CZ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ědečkova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vnučka</a:t>
            </a:r>
            <a:r>
              <a:rPr lang="cs-CZ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 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288" y="4292600"/>
            <a:ext cx="2160587" cy="20621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Já jsem maminčina a tatínkova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dcera</a:t>
            </a:r>
            <a:endParaRPr lang="cs-CZ" sz="3200" b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uživatel\Desktop\iStock_Family_1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308850" y="4221163"/>
            <a:ext cx="1549400" cy="22479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/>
          </a:extLst>
        </p:spPr>
      </p:pic>
      <p:pic>
        <p:nvPicPr>
          <p:cNvPr id="5123" name="Picture 3" descr="C:\Users\uživatel\Desktop\iStock_Family_11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950" y="4221163"/>
            <a:ext cx="2232025" cy="239077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/>
          </a:extLst>
        </p:spPr>
      </p:pic>
      <p:pic>
        <p:nvPicPr>
          <p:cNvPr id="5124" name="Picture 4" descr="C:\Users\uživatel\Desktop\iStock_Family_11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86438" y="4221163"/>
            <a:ext cx="1485900" cy="22479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/>
          </a:extLst>
        </p:spPr>
      </p:pic>
      <p:pic>
        <p:nvPicPr>
          <p:cNvPr id="5125" name="Picture 5" descr="C:\Users\uživatel\Desktop\iStock_Family_1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3491880" y="476672"/>
            <a:ext cx="2016224" cy="302433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cxnSp>
        <p:nvCxnSpPr>
          <p:cNvPr id="5" name="Přímá spojnice se šipkou 4"/>
          <p:cNvCxnSpPr>
            <a:stCxn id="5125" idx="1"/>
          </p:cNvCxnSpPr>
          <p:nvPr/>
        </p:nvCxnSpPr>
        <p:spPr>
          <a:xfrm flipH="1">
            <a:off x="1547813" y="1989138"/>
            <a:ext cx="1944687" cy="2016125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5580063" y="1989138"/>
            <a:ext cx="1692275" cy="2016125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468313" y="692150"/>
            <a:ext cx="2663825" cy="15700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Maminka a tatínek jsou moji </a:t>
            </a:r>
            <a:r>
              <a:rPr lang="cs-CZ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rodiče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011863" y="692150"/>
            <a:ext cx="2663825" cy="15700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Dědeček a babička jsou moji </a:t>
            </a:r>
            <a:r>
              <a:rPr lang="cs-CZ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prarodiče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Picture 2" descr="C:\Users\uživatel\Desktop\iStock_Family_1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9750" y="1700213"/>
            <a:ext cx="2255838" cy="3097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0" name="Picture 3" descr="C:\Users\uživatel\Desktop\iStock_Family_11 (1)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95963" y="1700213"/>
            <a:ext cx="2376487" cy="3097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" name="Přímá spojnice se šipkou 5"/>
          <p:cNvCxnSpPr/>
          <p:nvPr/>
        </p:nvCxnSpPr>
        <p:spPr>
          <a:xfrm>
            <a:off x="2916238" y="3429000"/>
            <a:ext cx="2735262" cy="0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2916238" y="4005263"/>
            <a:ext cx="2879725" cy="17541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Toto je moje sestra - jsme </a:t>
            </a:r>
            <a:r>
              <a:rPr lang="cs-CZ" sz="4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sourozenci</a:t>
            </a:r>
            <a:endParaRPr lang="cs-CZ" sz="4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uživatel\Desktop\rodina_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508104" y="548680"/>
            <a:ext cx="3047603" cy="3168352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/>
        </p:spPr>
      </p:pic>
      <p:cxnSp>
        <p:nvCxnSpPr>
          <p:cNvPr id="5" name="Přímá spojnice se šipkou 4"/>
          <p:cNvCxnSpPr/>
          <p:nvPr/>
        </p:nvCxnSpPr>
        <p:spPr>
          <a:xfrm flipV="1">
            <a:off x="1331913" y="1628775"/>
            <a:ext cx="4176712" cy="1008063"/>
          </a:xfrm>
          <a:prstGeom prst="straightConnector1">
            <a:avLst/>
          </a:prstGeom>
          <a:ln w="57150">
            <a:solidFill>
              <a:schemeClr val="tx1"/>
            </a:solidFill>
            <a:prstDash val="soli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611188" y="333375"/>
            <a:ext cx="2808287" cy="19383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Moje teta je </a:t>
            </a:r>
            <a:r>
              <a:rPr lang="cs-CZ" sz="4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maminčina sestra</a:t>
            </a:r>
            <a:endParaRPr lang="cs-CZ" sz="4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4500563" y="3357563"/>
            <a:ext cx="2663825" cy="1800225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1042988" y="5013325"/>
            <a:ext cx="3457575" cy="13239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Strýc je tetin </a:t>
            </a:r>
            <a:r>
              <a:rPr lang="cs-CZ" sz="4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manžel</a:t>
            </a:r>
            <a:endParaRPr lang="cs-CZ" sz="4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811255" y="260648"/>
            <a:ext cx="3538405" cy="1200329"/>
          </a:xfrm>
          <a:prstGeom prst="rect">
            <a:avLst/>
          </a:prstGeom>
          <a:noFill/>
          <a:effectLst>
            <a:outerShdw blurRad="76200" dist="12700" dir="2700000" sy="-23000" kx="-800400" algn="bl" rotWithShape="0">
              <a:prstClr val="black">
                <a:alpha val="20000"/>
              </a:prstClr>
            </a:outerShdw>
          </a:effectLst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FF0000"/>
                </a:solidFill>
                <a:latin typeface="+mn-lt"/>
                <a:cs typeface="+mn-cs"/>
              </a:rPr>
              <a:t>Spoj dvojice,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FF0000"/>
                </a:solidFill>
                <a:latin typeface="+mn-lt"/>
                <a:cs typeface="+mn-cs"/>
              </a:rPr>
              <a:t>které patří k sobě</a:t>
            </a:r>
            <a:endParaRPr lang="cs-CZ" sz="36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FF0000"/>
              </a:solidFill>
              <a:latin typeface="+mn-lt"/>
              <a:cs typeface="+mn-cs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429000" y="3340100"/>
            <a:ext cx="2376488" cy="576263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tx1"/>
                </a:solidFill>
              </a:rPr>
              <a:t>sestřenice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34975" y="2773363"/>
            <a:ext cx="2376488" cy="576262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tx1"/>
                </a:solidFill>
              </a:rPr>
              <a:t>dědeček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365875" y="3890963"/>
            <a:ext cx="2374900" cy="576262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tx1"/>
                </a:solidFill>
              </a:rPr>
              <a:t>sestra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413125" y="2197100"/>
            <a:ext cx="2376488" cy="576263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tx1"/>
                </a:solidFill>
              </a:rPr>
              <a:t>maminka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39750" y="4178300"/>
            <a:ext cx="2376488" cy="576263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tx1"/>
                </a:solidFill>
              </a:rPr>
              <a:t>teta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429000" y="4652963"/>
            <a:ext cx="2376488" cy="576262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tx1"/>
                </a:solidFill>
              </a:rPr>
              <a:t>tatínek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429000" y="5805488"/>
            <a:ext cx="2376488" cy="576262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tx1"/>
                </a:solidFill>
              </a:rPr>
              <a:t>bratranec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513513" y="5208588"/>
            <a:ext cx="2376487" cy="576262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tx1"/>
                </a:solidFill>
              </a:rPr>
              <a:t>bratr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334125" y="2636838"/>
            <a:ext cx="2374900" cy="576262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tx1"/>
                </a:solidFill>
              </a:rPr>
              <a:t>strýc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39750" y="5445125"/>
            <a:ext cx="2376488" cy="576263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tx1"/>
                </a:solidFill>
              </a:rPr>
              <a:t>babička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TextovéPole 3"/>
          <p:cNvSpPr txBox="1">
            <a:spLocks noChangeArrowheads="1"/>
          </p:cNvSpPr>
          <p:nvPr/>
        </p:nvSpPr>
        <p:spPr bwMode="auto">
          <a:xfrm>
            <a:off x="323850" y="260350"/>
            <a:ext cx="8569325" cy="5124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Otázky:</a:t>
            </a:r>
          </a:p>
          <a:p>
            <a:r>
              <a:rPr lang="cs-CZ" b="1">
                <a:latin typeface="Calibri" pitchFamily="34" charset="0"/>
              </a:rPr>
              <a:t>Líbí se ti Aniččina rodina?</a:t>
            </a:r>
          </a:p>
          <a:p>
            <a:r>
              <a:rPr lang="cs-CZ" b="1">
                <a:latin typeface="Calibri" pitchFamily="34" charset="0"/>
              </a:rPr>
              <a:t>Uměl bys představit tvou rodinu?</a:t>
            </a:r>
          </a:p>
          <a:p>
            <a:r>
              <a:rPr lang="cs-CZ" b="1">
                <a:latin typeface="Calibri" pitchFamily="34" charset="0"/>
              </a:rPr>
              <a:t>Co nám ještě poskytuje rodina?</a:t>
            </a:r>
          </a:p>
          <a:p>
            <a:endParaRPr lang="cs-CZ" sz="1000">
              <a:latin typeface="Calibri" pitchFamily="34" charset="0"/>
            </a:endParaRPr>
          </a:p>
          <a:p>
            <a:endParaRPr lang="cs-CZ" sz="1000">
              <a:latin typeface="Calibri" pitchFamily="34" charset="0"/>
            </a:endParaRPr>
          </a:p>
          <a:p>
            <a:endParaRPr lang="cs-CZ" sz="1000">
              <a:latin typeface="Calibri" pitchFamily="34" charset="0"/>
            </a:endParaRPr>
          </a:p>
          <a:p>
            <a:endParaRPr lang="cs-CZ" sz="1000">
              <a:latin typeface="Calibri" pitchFamily="34" charset="0"/>
            </a:endParaRPr>
          </a:p>
          <a:p>
            <a:endParaRPr lang="cs-CZ" sz="1000">
              <a:latin typeface="Calibri" pitchFamily="34" charset="0"/>
            </a:endParaRPr>
          </a:p>
          <a:p>
            <a:endParaRPr lang="cs-CZ" sz="1000">
              <a:latin typeface="Calibri" pitchFamily="34" charset="0"/>
            </a:endParaRPr>
          </a:p>
          <a:p>
            <a:r>
              <a:rPr lang="cs-CZ" sz="1000">
                <a:latin typeface="Calibri" pitchFamily="34" charset="0"/>
              </a:rPr>
              <a:t>Cit. 2012-11-25  Obrazový materiál dostupný na:</a:t>
            </a:r>
          </a:p>
          <a:p>
            <a:endParaRPr lang="cs-CZ" sz="900">
              <a:latin typeface="Calibri" pitchFamily="34" charset="0"/>
            </a:endParaRPr>
          </a:p>
          <a:p>
            <a:r>
              <a:rPr lang="cs-CZ" sz="900">
                <a:latin typeface="Calibri" pitchFamily="34" charset="0"/>
              </a:rPr>
              <a:t>http://www.google.cz/imgres?q=rodina&amp;num=10&amp;hl=cs&amp;tbo=d&amp;biw=1366&amp;bih=624&amp;tbm=isch&amp;tbnid=RaSEKMin-qrygM:&amp;imgrefurl=http://www.novesluzby.cz/pojisteni-a-finance.201/financni-poradenstvi-marianske-lazne.24126.html&amp;docid=QDVZmth2I_fjLM&amp;imgurl=http://www.novesluzby.cz/img2/24126/rodina_01.jpg&amp;w=250&amp;h=322&amp;ei=0lOyUJzxG8Ld4QTyzICgBQ&amp;zoom=1&amp;iact=hc&amp;vpx=473&amp;vpy=119&amp;dur=5282&amp;hovh=255&amp;hovw=198&amp;tx=148&amp;ty=94&amp;sig=116795107639744240493&amp;sqi=2&amp;page=1&amp;tbnh=140&amp;tbnw=109&amp;start=0&amp;ndsp=23&amp;ved=1t:429,r:11,s:0,i:181</a:t>
            </a:r>
          </a:p>
          <a:p>
            <a:r>
              <a:rPr lang="cs-CZ" sz="900">
                <a:latin typeface="Calibri" pitchFamily="34" charset="0"/>
              </a:rPr>
              <a:t>25.11.2012   18.34</a:t>
            </a:r>
          </a:p>
          <a:p>
            <a:endParaRPr lang="cs-CZ" sz="900">
              <a:latin typeface="Calibri" pitchFamily="34" charset="0"/>
            </a:endParaRPr>
          </a:p>
          <a:p>
            <a:r>
              <a:rPr lang="cs-CZ" sz="900">
                <a:latin typeface="Calibri" pitchFamily="34" charset="0"/>
              </a:rPr>
              <a:t>http://www.google.cz/imgres?q=rodina&amp;start=766&amp;num=10&amp;hl=cs&amp;tbo=d&amp;biw=1366&amp;bih=624&amp;tbm=isch&amp;tbnid=YXOo6c_zTMtLoM:&amp;imgrefurl=http://www.picstopin.com/425/istock-family/http:%257C%257Clyntwyman*files*wordpress*com%257C2011%257C08%257Cistock-family*jpg/&amp;docid=PtjPsVXE03920M&amp;imgurl=http://incomeearningmoms.com/wp-content/uploads/2012/01/iStock_Family_11.jpg&amp;w=700&amp;h=466&amp;ei=TliyUJHYNMnrsgb58oHoDQ&amp;zoom=1&amp;iact=hc&amp;vpx=366&amp;vpy=345&amp;dur=14066&amp;hovh=183&amp;hovw=275&amp;tx=134&amp;ty=96&amp;sig=116795107639744240493&amp;page=29&amp;tbnh=137&amp;tbnw=199&amp;ndsp=28&amp;ved=1t:429,r:82,s:700,i:250</a:t>
            </a:r>
          </a:p>
          <a:p>
            <a:r>
              <a:rPr lang="cs-CZ" sz="900">
                <a:latin typeface="Calibri" pitchFamily="34" charset="0"/>
              </a:rPr>
              <a:t>25.11.2012  18.49</a:t>
            </a:r>
          </a:p>
          <a:p>
            <a:endParaRPr lang="cs-CZ" sz="900">
              <a:latin typeface="Calibri" pitchFamily="34" charset="0"/>
            </a:endParaRPr>
          </a:p>
          <a:p>
            <a:r>
              <a:rPr lang="cs-CZ" sz="900">
                <a:latin typeface="Calibri" pitchFamily="34" charset="0"/>
              </a:rPr>
              <a:t>http://www.google.cz/imgres?q=rodina&amp;start=23&amp;num=10&amp;hl=cs&amp;tbo=d&amp;biw=1366&amp;bih=624&amp;tbm=isch&amp;tbnid=UmWRp0paboDmGM:&amp;imgrefurl=http://www.maltaweddings.com/tips-info/cana-movement/natural-family-planning.aspx&amp;docid=ulohZgEnFl6NRM&amp;imgurl=http://www.maltaweddings.com/Files/Upload/family%252520planning%2525202.jpg&amp;w=620&amp;h=500&amp;ei=0lOyUJzxG8Ld4QTyzICgBQ&amp;zoom=1&amp;iact=rc&amp;dur=326&amp;sig=116795107639744240493&amp;sqi=2&amp;page=2&amp;tbnh=139&amp;tbnw=172&amp;ndsp=28&amp;ved=1t:429,r:27,s:0,i:25&amp;tx=63&amp;ty=57</a:t>
            </a:r>
          </a:p>
          <a:p>
            <a:r>
              <a:rPr lang="cs-CZ" sz="900">
                <a:latin typeface="Calibri" pitchFamily="34" charset="0"/>
              </a:rPr>
              <a:t>25.11.2012   19.06</a:t>
            </a:r>
            <a:endParaRPr lang="cs-CZ" sz="900"/>
          </a:p>
          <a:p>
            <a:endParaRPr lang="cs-CZ" sz="900"/>
          </a:p>
          <a:p>
            <a:r>
              <a:rPr lang="cs-CZ" sz="900"/>
              <a:t>www.office.microsoft.com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163</TotalTime>
  <Words>237</Words>
  <Application>Microsoft Office PowerPoint</Application>
  <PresentationFormat>On-screen Show (4:3)</PresentationFormat>
  <Paragraphs>86</Paragraphs>
  <Slides>11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5" baseType="lpstr">
      <vt:lpstr>Calibri</vt:lpstr>
      <vt:lpstr>Arial</vt:lpstr>
      <vt:lpstr>Times New Roman</vt:lpstr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DUM</cp:lastModifiedBy>
  <cp:revision>29</cp:revision>
  <dcterms:created xsi:type="dcterms:W3CDTF">2012-10-04T17:02:39Z</dcterms:created>
  <dcterms:modified xsi:type="dcterms:W3CDTF">2014-08-26T17:23:38Z</dcterms:modified>
</cp:coreProperties>
</file>