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8"/>
  </p:notesMasterIdLst>
  <p:sldIdLst>
    <p:sldId id="256" r:id="rId3"/>
    <p:sldId id="259" r:id="rId4"/>
    <p:sldId id="260" r:id="rId5"/>
    <p:sldId id="272" r:id="rId6"/>
    <p:sldId id="261" r:id="rId7"/>
    <p:sldId id="265" r:id="rId8"/>
    <p:sldId id="262" r:id="rId9"/>
    <p:sldId id="269" r:id="rId10"/>
    <p:sldId id="266" r:id="rId11"/>
    <p:sldId id="263" r:id="rId12"/>
    <p:sldId id="270" r:id="rId13"/>
    <p:sldId id="267" r:id="rId14"/>
    <p:sldId id="257" r:id="rId15"/>
    <p:sldId id="271" r:id="rId16"/>
    <p:sldId id="268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99003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1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10A6EBC6-847E-4668-8D7A-52AFDE696A83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9FEDB44F-E5ED-4250-8993-12EE41BE62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4511606-21D1-4604-8113-9D98F230AD70}" type="slidenum">
              <a:rPr lang="cs-CZ" altLang="cs-CZ" smtClean="0"/>
              <a:pPr/>
              <a:t>15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3E818A-BEB5-49A1-A331-D5EB486CFA7B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6FF4A2-5FF5-4107-B380-F94C596796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0437E9-2167-48CF-8CAD-D039CA5CA9F7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6DF88-AE92-48BF-8EE6-38CF0D99A8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723E60-0C94-43AA-B31D-5FC29E29866A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17C184-7036-4416-AC0C-5DC391DE10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154AFF-B104-4F0F-B81F-40F646012484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F52428-87FD-47B2-B42A-549FBABE11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C01BD0-B1C8-4415-A515-6D1D060EEDEA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E11CD5-EE35-4313-A261-DD2389053D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9AC18-8B2C-4349-86D0-385DAF45AEED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9FD1F5-1D53-4643-BFED-6FDF60360A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4E379-1078-49F9-93BD-A23B0DE39665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0D05B2-FF7D-48E6-A875-0E1001B21C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80ECC-847D-451E-BF3C-43AB26F4434F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E69519-43BB-4BF4-89A6-9ED2740249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44CDE-679F-4B44-9634-ECF8085C01F5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2B9430-F8FC-48BA-9245-F78CC79C2C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F3F9CA-8202-425C-B9C5-5971536B76CC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1E7CBE-E5E2-4A91-ABB1-5B0E4E298E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4A1E-8227-4FBA-A9C1-F6DC7D933B8C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F311A1-743B-4CB7-B50E-CCF19FD18E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7C0CC2-A8C8-44B4-A6BD-D7D9BBFC9680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E67EE-868D-4422-AA40-5B4D67DA6A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BF4FB3-99D6-43A5-9C1C-7030B936C3DD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590E6-7D24-4638-A9A9-7045120C4A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720E32-7D04-4BF2-A0E4-A3945480712D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B514E5-8AF1-449D-A78B-041EFE13BB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E08572-295C-49E7-ABC0-7CEDA9F9A8BC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2240BF-B8FE-4837-B9B3-22823F9F66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780B5B-26F3-4DC2-9521-BC1FA4B00AD8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AF814C-DB65-4928-A701-C5A4EC62C1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851D4B-5AC6-420D-8387-5CF936160701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66BB0B-1531-42CA-912F-4797BD1C25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27788-7728-4B3E-ABF8-EEBE84D71ACA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5A4C47-2105-406E-9D9A-20391AA100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5A9EB0-ABA1-4CE9-B375-235456CADD22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51F79C-E8F5-483C-B950-BD361F0EF9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E13876-00A0-4E47-942D-946CDF1025FF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E0F0EA-37B1-4471-B50E-3CEE5ABF1C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8F3E5-9D35-4E20-AE4C-67DC1390738E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5B7925-C8CA-42AB-BAE1-96663B84F8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0FD5D0-5AD8-44B4-A46C-75C9F470FD29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46CE8-BAF3-4E87-B4CD-B9FE7192ED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CA991CF-9777-42A2-AEED-DBE0904480CB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0FA5292-8A76-4633-BFD3-0A0D06D4A5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62C4149-76D5-4368-8E56-AE96283DE16E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1A7CCF6-4977-4BB2-A787-1FF7A8CB28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gDsu5QWhpo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v=B-Y4ncLy9LA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v=wvqRZzT2kJI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itar3.jpg?uselang=cs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n.wikipedia.org/wiki/File:Gaohu_1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gDsu5QWhpo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wvqRZzT2kJI" TargetMode="External"/><Relationship Id="rId4" Type="http://schemas.openxmlformats.org/officeDocument/2006/relationships/hyperlink" Target="https://www.youtube.com/watch?v=B-Y4ncLy9LA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alt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altLang="cs-CZ" sz="2000" b="1" smtClean="0">
                <a:latin typeface="Arial" charset="0"/>
                <a:cs typeface="Arial" charset="0"/>
              </a:rPr>
            </a:br>
            <a:r>
              <a:rPr lang="cs-CZ" alt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altLang="cs-CZ" sz="2000" b="1" smtClean="0">
                <a:latin typeface="Arial" charset="0"/>
                <a:cs typeface="Arial" charset="0"/>
              </a:rPr>
            </a:br>
            <a:r>
              <a:rPr lang="cs-CZ" alt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0825" y="2781300"/>
          <a:ext cx="8569325" cy="38798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22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Vojtěch </a:t>
                      </a:r>
                      <a:r>
                        <a:rPr lang="cs-CZ" sz="18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Kawan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5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VY_32_INOVACE_10_HUDEBNI_CINNOSTI_03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Dějiny</a:t>
                      </a:r>
                      <a:r>
                        <a:rPr lang="cs-CZ" sz="1800" baseline="0" dirty="0" smtClean="0">
                          <a:latin typeface="Arial" pitchFamily="34" charset="0"/>
                          <a:cs typeface="Arial" pitchFamily="34" charset="0"/>
                        </a:rPr>
                        <a:t> hudby: starověk</a:t>
                      </a:r>
                      <a:endParaRPr lang="cs-CZ" sz="180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17077">
                <a:tc>
                  <a:txBody>
                    <a:bodyPr/>
                    <a:lstStyle/>
                    <a:p>
                      <a:pPr lvl="0"/>
                      <a:r>
                        <a:rPr lang="cs-CZ" sz="1800" b="0" kern="12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Hudební aktivizační činnosti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22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činnost, 2.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22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únor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01437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Starověké kultury,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hudební nástroje.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22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Motivace, výklad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látky, pracovní úkoly, procvičení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09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1D1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1"/>
          <p:cNvSpPr txBox="1">
            <a:spLocks noChangeArrowheads="1"/>
          </p:cNvSpPr>
          <p:nvPr/>
        </p:nvSpPr>
        <p:spPr bwMode="auto">
          <a:xfrm>
            <a:off x="214313" y="142875"/>
            <a:ext cx="8702675" cy="1677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4000" b="1" dirty="0">
                <a:solidFill>
                  <a:srgbClr val="990033"/>
                </a:solidFill>
              </a:rPr>
              <a:t>Starověk</a:t>
            </a:r>
            <a:endParaRPr lang="cs-CZ" altLang="cs-CZ" sz="2800" b="1" dirty="0">
              <a:solidFill>
                <a:srgbClr val="990033"/>
              </a:solidFill>
            </a:endParaRPr>
          </a:p>
          <a:p>
            <a:endParaRPr lang="cs-CZ" altLang="cs-CZ" sz="700" dirty="0">
              <a:solidFill>
                <a:srgbClr val="00B0F0"/>
              </a:solidFill>
            </a:endParaRPr>
          </a:p>
          <a:p>
            <a:r>
              <a:rPr lang="cs-CZ" altLang="cs-CZ" sz="2800" dirty="0">
                <a:solidFill>
                  <a:srgbClr val="00B0F0"/>
                </a:solidFill>
              </a:rPr>
              <a:t>Úkol č. 1: </a:t>
            </a:r>
            <a:r>
              <a:rPr lang="cs-CZ" altLang="cs-CZ" sz="2800" dirty="0"/>
              <a:t>Přiřaď následující informace ke správné </a:t>
            </a:r>
            <a:r>
              <a:rPr lang="en-US" altLang="cs-CZ" sz="2800" dirty="0"/>
              <a:t>                </a:t>
            </a:r>
            <a:br>
              <a:rPr lang="en-US" altLang="cs-CZ" sz="2800" dirty="0"/>
            </a:br>
            <a:r>
              <a:rPr lang="en-US" altLang="cs-CZ" sz="2800" dirty="0"/>
              <a:t>               </a:t>
            </a:r>
            <a:r>
              <a:rPr lang="cs-CZ" altLang="cs-CZ" sz="2800" dirty="0"/>
              <a:t>zemi a uveď </a:t>
            </a:r>
            <a:r>
              <a:rPr lang="cs-CZ" altLang="cs-CZ" sz="2800" dirty="0" smtClean="0"/>
              <a:t>důvody, </a:t>
            </a:r>
            <a:r>
              <a:rPr lang="cs-CZ" altLang="cs-CZ" sz="2800" dirty="0"/>
              <a:t>proč.</a:t>
            </a:r>
            <a:endParaRPr lang="cs-CZ" altLang="cs-CZ" sz="2800" b="1" dirty="0"/>
          </a:p>
        </p:txBody>
      </p:sp>
      <p:sp>
        <p:nvSpPr>
          <p:cNvPr id="4099" name="TextovéPole 1"/>
          <p:cNvSpPr txBox="1">
            <a:spLocks noChangeArrowheads="1"/>
          </p:cNvSpPr>
          <p:nvPr/>
        </p:nvSpPr>
        <p:spPr bwMode="auto">
          <a:xfrm>
            <a:off x="352425" y="2406650"/>
            <a:ext cx="2052638" cy="424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altLang="cs-CZ"/>
          </a:p>
          <a:p>
            <a:endParaRPr lang="cs-CZ" altLang="cs-CZ"/>
          </a:p>
          <a:p>
            <a:endParaRPr lang="cs-CZ" altLang="cs-CZ" b="1"/>
          </a:p>
          <a:p>
            <a:r>
              <a:rPr lang="cs-CZ" altLang="cs-CZ" b="1"/>
              <a:t>Indie:</a:t>
            </a:r>
          </a:p>
          <a:p>
            <a:endParaRPr lang="cs-CZ" altLang="cs-CZ" b="1"/>
          </a:p>
          <a:p>
            <a:r>
              <a:rPr lang="cs-CZ" altLang="cs-CZ" b="1"/>
              <a:t>Čína:</a:t>
            </a:r>
          </a:p>
          <a:p>
            <a:endParaRPr lang="cs-CZ" altLang="cs-CZ" b="1"/>
          </a:p>
          <a:p>
            <a:r>
              <a:rPr lang="cs-CZ" altLang="cs-CZ" b="1"/>
              <a:t>Egypt:</a:t>
            </a:r>
          </a:p>
          <a:p>
            <a:endParaRPr lang="cs-CZ" altLang="cs-CZ" b="1"/>
          </a:p>
          <a:p>
            <a:r>
              <a:rPr lang="cs-CZ" altLang="cs-CZ" b="1"/>
              <a:t>Mezopotámie:</a:t>
            </a:r>
          </a:p>
          <a:p>
            <a:endParaRPr lang="cs-CZ" altLang="cs-CZ" b="1"/>
          </a:p>
          <a:p>
            <a:r>
              <a:rPr lang="cs-CZ" altLang="cs-CZ" b="1"/>
              <a:t>Palestina:</a:t>
            </a:r>
          </a:p>
          <a:p>
            <a:endParaRPr lang="cs-CZ" altLang="cs-CZ" b="1"/>
          </a:p>
          <a:p>
            <a:r>
              <a:rPr lang="cs-CZ" altLang="cs-CZ" b="1"/>
              <a:t>Peru:</a:t>
            </a:r>
          </a:p>
          <a:p>
            <a:endParaRPr lang="cs-CZ" altLang="cs-CZ"/>
          </a:p>
        </p:txBody>
      </p:sp>
      <p:sp>
        <p:nvSpPr>
          <p:cNvPr id="3076" name="TextovéPole 3"/>
          <p:cNvSpPr txBox="1">
            <a:spLocks noChangeArrowheads="1"/>
          </p:cNvSpPr>
          <p:nvPr/>
        </p:nvSpPr>
        <p:spPr bwMode="auto">
          <a:xfrm>
            <a:off x="5694363" y="1778000"/>
            <a:ext cx="7508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kasty</a:t>
            </a:r>
          </a:p>
        </p:txBody>
      </p:sp>
      <p:sp>
        <p:nvSpPr>
          <p:cNvPr id="3077" name="TextovéPole 4"/>
          <p:cNvSpPr txBox="1">
            <a:spLocks noChangeArrowheads="1"/>
          </p:cNvSpPr>
          <p:nvPr/>
        </p:nvSpPr>
        <p:spPr bwMode="auto">
          <a:xfrm>
            <a:off x="758825" y="2752725"/>
            <a:ext cx="1004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kung-fu</a:t>
            </a:r>
          </a:p>
        </p:txBody>
      </p:sp>
      <p:sp>
        <p:nvSpPr>
          <p:cNvPr id="3078" name="TextovéPole 5"/>
          <p:cNvSpPr txBox="1">
            <a:spLocks noChangeArrowheads="1"/>
          </p:cNvSpPr>
          <p:nvPr/>
        </p:nvSpPr>
        <p:spPr bwMode="auto">
          <a:xfrm>
            <a:off x="3633788" y="2135188"/>
            <a:ext cx="15128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pyramidy</a:t>
            </a:r>
          </a:p>
        </p:txBody>
      </p:sp>
      <p:sp>
        <p:nvSpPr>
          <p:cNvPr id="3079" name="TextovéPole 6"/>
          <p:cNvSpPr txBox="1">
            <a:spLocks noChangeArrowheads="1"/>
          </p:cNvSpPr>
          <p:nvPr/>
        </p:nvSpPr>
        <p:spPr bwMode="auto">
          <a:xfrm>
            <a:off x="7786688" y="1773238"/>
            <a:ext cx="12954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zikkuraty</a:t>
            </a:r>
          </a:p>
        </p:txBody>
      </p:sp>
      <p:sp>
        <p:nvSpPr>
          <p:cNvPr id="3080" name="TextovéPole 7"/>
          <p:cNvSpPr txBox="1">
            <a:spLocks noChangeArrowheads="1"/>
          </p:cNvSpPr>
          <p:nvPr/>
        </p:nvSpPr>
        <p:spPr bwMode="auto">
          <a:xfrm>
            <a:off x="4035425" y="1800225"/>
            <a:ext cx="13319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král Saul</a:t>
            </a:r>
          </a:p>
        </p:txBody>
      </p:sp>
      <p:sp>
        <p:nvSpPr>
          <p:cNvPr id="3081" name="TextovéPole 8"/>
          <p:cNvSpPr txBox="1">
            <a:spLocks noChangeArrowheads="1"/>
          </p:cNvSpPr>
          <p:nvPr/>
        </p:nvSpPr>
        <p:spPr bwMode="auto">
          <a:xfrm>
            <a:off x="1641475" y="2147888"/>
            <a:ext cx="2159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obětování bohům</a:t>
            </a:r>
          </a:p>
        </p:txBody>
      </p:sp>
      <p:sp>
        <p:nvSpPr>
          <p:cNvPr id="3082" name="TextovéPole 9"/>
          <p:cNvSpPr txBox="1">
            <a:spLocks noChangeArrowheads="1"/>
          </p:cNvSpPr>
          <p:nvPr/>
        </p:nvSpPr>
        <p:spPr bwMode="auto">
          <a:xfrm>
            <a:off x="5541963" y="2719388"/>
            <a:ext cx="2032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hliněné destičky</a:t>
            </a:r>
          </a:p>
        </p:txBody>
      </p:sp>
      <p:sp>
        <p:nvSpPr>
          <p:cNvPr id="3083" name="TextovéPole 10"/>
          <p:cNvSpPr txBox="1">
            <a:spLocks noChangeArrowheads="1"/>
          </p:cNvSpPr>
          <p:nvPr/>
        </p:nvSpPr>
        <p:spPr bwMode="auto">
          <a:xfrm>
            <a:off x="5100638" y="1774825"/>
            <a:ext cx="6413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kolo</a:t>
            </a:r>
          </a:p>
        </p:txBody>
      </p:sp>
      <p:sp>
        <p:nvSpPr>
          <p:cNvPr id="3084" name="TextovéPole 11"/>
          <p:cNvSpPr txBox="1">
            <a:spLocks noChangeArrowheads="1"/>
          </p:cNvSpPr>
          <p:nvPr/>
        </p:nvSpPr>
        <p:spPr bwMode="auto">
          <a:xfrm>
            <a:off x="1444625" y="2438400"/>
            <a:ext cx="2089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závlahový systém</a:t>
            </a:r>
          </a:p>
        </p:txBody>
      </p:sp>
      <p:sp>
        <p:nvSpPr>
          <p:cNvPr id="3085" name="TextovéPole 12"/>
          <p:cNvSpPr txBox="1">
            <a:spLocks noChangeArrowheads="1"/>
          </p:cNvSpPr>
          <p:nvPr/>
        </p:nvSpPr>
        <p:spPr bwMode="auto">
          <a:xfrm>
            <a:off x="2763838" y="2740025"/>
            <a:ext cx="10652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faraon</a:t>
            </a:r>
          </a:p>
        </p:txBody>
      </p:sp>
      <p:sp>
        <p:nvSpPr>
          <p:cNvPr id="3086" name="TextovéPole 13"/>
          <p:cNvSpPr txBox="1">
            <a:spLocks noChangeArrowheads="1"/>
          </p:cNvSpPr>
          <p:nvPr/>
        </p:nvSpPr>
        <p:spPr bwMode="auto">
          <a:xfrm>
            <a:off x="5024438" y="2452688"/>
            <a:ext cx="863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Eufrat</a:t>
            </a:r>
          </a:p>
        </p:txBody>
      </p:sp>
      <p:sp>
        <p:nvSpPr>
          <p:cNvPr id="3087" name="TextovéPole 14"/>
          <p:cNvSpPr txBox="1">
            <a:spLocks noChangeArrowheads="1"/>
          </p:cNvSpPr>
          <p:nvPr/>
        </p:nvSpPr>
        <p:spPr bwMode="auto">
          <a:xfrm>
            <a:off x="6481763" y="2411413"/>
            <a:ext cx="1368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Jin a jang</a:t>
            </a:r>
          </a:p>
        </p:txBody>
      </p:sp>
      <p:sp>
        <p:nvSpPr>
          <p:cNvPr id="3088" name="TextovéPole 15"/>
          <p:cNvSpPr txBox="1">
            <a:spLocks noChangeArrowheads="1"/>
          </p:cNvSpPr>
          <p:nvPr/>
        </p:nvSpPr>
        <p:spPr bwMode="auto">
          <a:xfrm>
            <a:off x="5811838" y="2416175"/>
            <a:ext cx="746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védy</a:t>
            </a:r>
          </a:p>
        </p:txBody>
      </p:sp>
      <p:sp>
        <p:nvSpPr>
          <p:cNvPr id="3089" name="TextovéPole 16"/>
          <p:cNvSpPr txBox="1">
            <a:spLocks noChangeArrowheads="1"/>
          </p:cNvSpPr>
          <p:nvPr/>
        </p:nvSpPr>
        <p:spPr bwMode="auto">
          <a:xfrm>
            <a:off x="720725" y="1844675"/>
            <a:ext cx="1412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kámasútra</a:t>
            </a:r>
          </a:p>
        </p:txBody>
      </p:sp>
      <p:sp>
        <p:nvSpPr>
          <p:cNvPr id="3090" name="TextovéPole 17"/>
          <p:cNvSpPr txBox="1">
            <a:spLocks noChangeArrowheads="1"/>
          </p:cNvSpPr>
          <p:nvPr/>
        </p:nvSpPr>
        <p:spPr bwMode="auto">
          <a:xfrm>
            <a:off x="1871663" y="1822450"/>
            <a:ext cx="2203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papír, střelný prach</a:t>
            </a:r>
          </a:p>
        </p:txBody>
      </p:sp>
      <p:sp>
        <p:nvSpPr>
          <p:cNvPr id="3091" name="TextovéPole 18"/>
          <p:cNvSpPr txBox="1">
            <a:spLocks noChangeArrowheads="1"/>
          </p:cNvSpPr>
          <p:nvPr/>
        </p:nvSpPr>
        <p:spPr bwMode="auto">
          <a:xfrm>
            <a:off x="3576638" y="2719388"/>
            <a:ext cx="2139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Davidova hvězda</a:t>
            </a:r>
          </a:p>
        </p:txBody>
      </p:sp>
      <p:sp>
        <p:nvSpPr>
          <p:cNvPr id="3092" name="TextovéPole 19"/>
          <p:cNvSpPr txBox="1">
            <a:spLocks noChangeArrowheads="1"/>
          </p:cNvSpPr>
          <p:nvPr/>
        </p:nvSpPr>
        <p:spPr bwMode="auto">
          <a:xfrm>
            <a:off x="2154238" y="2741613"/>
            <a:ext cx="819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Bible</a:t>
            </a:r>
          </a:p>
        </p:txBody>
      </p:sp>
      <p:sp>
        <p:nvSpPr>
          <p:cNvPr id="3093" name="TextovéPole 20"/>
          <p:cNvSpPr txBox="1">
            <a:spLocks noChangeArrowheads="1"/>
          </p:cNvSpPr>
          <p:nvPr/>
        </p:nvSpPr>
        <p:spPr bwMode="auto">
          <a:xfrm>
            <a:off x="7615238" y="2406650"/>
            <a:ext cx="15287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jarmulka</a:t>
            </a:r>
          </a:p>
        </p:txBody>
      </p:sp>
      <p:sp>
        <p:nvSpPr>
          <p:cNvPr id="3094" name="TextovéPole 21"/>
          <p:cNvSpPr txBox="1">
            <a:spLocks noChangeArrowheads="1"/>
          </p:cNvSpPr>
          <p:nvPr/>
        </p:nvSpPr>
        <p:spPr bwMode="auto">
          <a:xfrm>
            <a:off x="708025" y="2168525"/>
            <a:ext cx="11382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Ganga</a:t>
            </a:r>
          </a:p>
        </p:txBody>
      </p:sp>
      <p:sp>
        <p:nvSpPr>
          <p:cNvPr id="3095" name="TextovéPole 22"/>
          <p:cNvSpPr txBox="1">
            <a:spLocks noChangeArrowheads="1"/>
          </p:cNvSpPr>
          <p:nvPr/>
        </p:nvSpPr>
        <p:spPr bwMode="auto">
          <a:xfrm>
            <a:off x="777875" y="2462213"/>
            <a:ext cx="863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Šiva</a:t>
            </a:r>
          </a:p>
        </p:txBody>
      </p:sp>
      <p:sp>
        <p:nvSpPr>
          <p:cNvPr id="3096" name="TextovéPole 23"/>
          <p:cNvSpPr txBox="1">
            <a:spLocks noChangeArrowheads="1"/>
          </p:cNvSpPr>
          <p:nvPr/>
        </p:nvSpPr>
        <p:spPr bwMode="auto">
          <a:xfrm>
            <a:off x="1700213" y="2744788"/>
            <a:ext cx="568325" cy="376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Ra</a:t>
            </a:r>
          </a:p>
        </p:txBody>
      </p:sp>
      <p:sp>
        <p:nvSpPr>
          <p:cNvPr id="3097" name="TextovéPole 24"/>
          <p:cNvSpPr txBox="1">
            <a:spLocks noChangeArrowheads="1"/>
          </p:cNvSpPr>
          <p:nvPr/>
        </p:nvSpPr>
        <p:spPr bwMode="auto">
          <a:xfrm>
            <a:off x="6445250" y="1771650"/>
            <a:ext cx="17272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mumifikace</a:t>
            </a:r>
          </a:p>
        </p:txBody>
      </p:sp>
      <p:sp>
        <p:nvSpPr>
          <p:cNvPr id="3098" name="TextovéPole 25"/>
          <p:cNvSpPr txBox="1">
            <a:spLocks noChangeArrowheads="1"/>
          </p:cNvSpPr>
          <p:nvPr/>
        </p:nvSpPr>
        <p:spPr bwMode="auto">
          <a:xfrm>
            <a:off x="4818063" y="2141538"/>
            <a:ext cx="9667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Inkové</a:t>
            </a:r>
          </a:p>
        </p:txBody>
      </p:sp>
      <p:sp>
        <p:nvSpPr>
          <p:cNvPr id="3099" name="TextovéPole 26"/>
          <p:cNvSpPr txBox="1">
            <a:spLocks noChangeArrowheads="1"/>
          </p:cNvSpPr>
          <p:nvPr/>
        </p:nvSpPr>
        <p:spPr bwMode="auto">
          <a:xfrm>
            <a:off x="3489325" y="2436813"/>
            <a:ext cx="16478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lamy a alpaky</a:t>
            </a:r>
          </a:p>
        </p:txBody>
      </p:sp>
      <p:sp>
        <p:nvSpPr>
          <p:cNvPr id="3100" name="TextovéPole 27"/>
          <p:cNvSpPr txBox="1">
            <a:spLocks noChangeArrowheads="1"/>
          </p:cNvSpPr>
          <p:nvPr/>
        </p:nvSpPr>
        <p:spPr bwMode="auto">
          <a:xfrm>
            <a:off x="5741988" y="2135188"/>
            <a:ext cx="8858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zlato</a:t>
            </a:r>
          </a:p>
        </p:txBody>
      </p:sp>
      <p:sp>
        <p:nvSpPr>
          <p:cNvPr id="3101" name="TextovéPole 28"/>
          <p:cNvSpPr txBox="1">
            <a:spLocks noChangeArrowheads="1"/>
          </p:cNvSpPr>
          <p:nvPr/>
        </p:nvSpPr>
        <p:spPr bwMode="auto">
          <a:xfrm>
            <a:off x="6462713" y="2112963"/>
            <a:ext cx="20177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hedvábná stezka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190500" y="3130550"/>
            <a:ext cx="87503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3.33333E-6 C 0.00868 0.04815 0.02309 0.09885 0.01059 0.14977 C 0.01007 0.15834 0.00955 0.1669 0.00955 0.1757 C 0.00955 0.20417 0.01736 0.20139 0.0368 0.20139 " pathEditMode="relative" rAng="0" ptsTypes="fffA">
                                      <p:cBhvr>
                                        <p:cTn id="6" dur="2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" y="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05 -2.59259E-6 C 0.00591 0.00857 0.00521 0.06227 -0.00399 0.07894 C -0.00555 0.08866 -0.00954 0.09746 -0.01319 0.10579 C -0.01441 0.10834 -0.01666 0.11088 -0.01718 0.11389 C -0.01979 0.12361 -0.02621 0.13611 -0.03264 0.1419 C -0.03472 0.1463 -0.03645 0.14861 -0.03975 0.15139 C -0.04236 0.16158 -0.03836 0.14977 -0.04479 0.15834 C -0.0467 0.16111 -0.04704 0.16482 -0.04895 0.1669 C -0.05225 0.16968 -0.05573 0.17176 -0.05816 0.175 C -0.0618 0.18033 -0.06527 0.18704 -0.07031 0.18889 C -0.0776 0.1963 -0.08333 0.20486 -0.08784 0.21551 C -0.09132 0.22408 -0.09305 0.2338 -0.09687 0.2419 C -0.09809 0.24746 -0.09895 0.25116 -0.10086 0.25602 C -0.09739 0.26343 -0.09687 0.27153 -0.09687 0.28102 " pathEditMode="relative" rAng="0" ptsTypes="fffffffffffffA">
                                      <p:cBhvr>
                                        <p:cTn id="10" dur="20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" y="1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.0007 C -0.00538 0.00996 -0.00937 0.01921 -0.01389 0.02894 C -0.01753 0.03611 -0.0184 0.04514 -0.02135 0.05232 C -0.02448 0.06065 -0.02951 0.0706 -0.03368 0.07824 C -0.0368 0.08334 -0.03837 0.08171 -0.04132 0.09144 C -0.04305 0.09838 -0.04878 0.11482 -0.0526 0.12037 C -0.05399 0.12639 -0.05486 0.12847 -0.05903 0.13195 C -0.06024 0.13843 -0.06458 0.1419 -0.06823 0.14607 C -0.07048 0.14908 -0.07291 0.15162 -0.07448 0.15509 C -0.07517 0.15671 -0.07569 0.1581 -0.07673 0.15972 C -0.07847 0.16227 -0.0809 0.16389 -0.08264 0.16644 C -0.08541 0.17662 -0.08142 0.16482 -0.08802 0.17361 C -0.09514 0.1831 -0.09809 0.19908 -0.10694 0.20671 C -0.10781 0.21158 -0.11406 0.21968 -0.11406 0.21991 C -0.11927 0.23472 -0.11232 0.21597 -0.11927 0.23125 C -0.12222 0.2382 -0.12274 0.24514 -0.12656 0.25162 C -0.12864 0.26042 -0.13524 0.27685 -0.1401 0.28334 C -0.14271 0.29051 -0.1467 0.29769 -0.15034 0.30371 C -0.15278 0.30718 -0.15781 0.31412 -0.15781 0.31435 C -0.15937 0.32199 -0.16423 0.32662 -0.16701 0.33403 C -0.17153 0.34514 -0.17413 0.35671 -0.18073 0.36551 C -0.18264 0.37107 -0.18489 0.37431 -0.18698 0.37894 C -0.19114 0.38843 -0.19375 0.39815 -0.19965 0.40648 C -0.20208 0.41875 -0.21337 0.4331 -0.21927 0.44283 C -0.2217 0.44676 -0.22309 0.45116 -0.22534 0.45556 C -0.23142 0.46736 -0.23906 0.47755 -0.24514 0.48889 C -0.25243 0.50232 -0.25712 0.5169 -0.26909 0.52199 C -0.27291 0.5257 -0.271 0.52477 -0.27396 0.52477 " pathEditMode="relative" rAng="0" ptsTypes="fffffffffffffffffffffffffffA">
                                      <p:cBhvr>
                                        <p:cTn id="14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" y="2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85185E-6 C -0.00642 0.02569 -0.00885 0.05185 -0.01979 0.07731 C -0.02413 0.10671 -0.02986 0.10671 -0.04392 0.13055 C -0.04982 0.14074 -0.04878 0.15278 -0.05521 0.16273 C -0.06823 0.1831 -0.07205 0.1831 -0.09045 0.19259 C -0.10017 0.20602 -0.10885 0.2169 -0.12361 0.22708 C -0.14462 0.25833 -0.11788 0.22199 -0.14271 0.2456 C -0.15694 0.25833 -0.1691 0.27893 -0.18073 0.29398 C -0.18524 0.2993 -0.19496 0.30023 -0.19982 0.30555 C -0.21024 0.31666 -0.21684 0.32963 -0.2243 0.34213 C -0.22864 0.36273 -0.23125 0.37986 -0.2493 0.39514 C -0.25607 0.41458 -0.24635 0.3912 -0.25746 0.40694 C -0.26719 0.42037 -0.27361 0.4368 -0.29028 0.44606 C -0.29618 0.45393 -0.29305 0.45092 -0.29757 0.45579 L -0.28212 0.44815 L -0.29757 0.45301 " pathEditMode="relative" rAng="0" ptsTypes="fffffffffffffAAA">
                                      <p:cBhvr>
                                        <p:cTn id="18" dur="2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" y="2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11111E-6 L -0.36059 0.2138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0" y="1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81481E-6 C -0.00556 0.00185 -0.00764 0.00833 -0.01198 0.01273 C -0.01441 0.01898 -0.02414 0.02939 -0.02848 0.03194 C -0.03403 0.04004 -0.04028 0.04606 -0.04705 0.05092 C -0.05296 0.06041 -0.05868 0.0699 -0.06441 0.07916 C -0.06546 0.08703 -0.06598 0.0912 -0.07049 0.09513 C -0.07136 0.10069 -0.07362 0.1074 -0.07605 0.11157 C -0.07709 0.11597 -0.07778 0.1206 -0.07917 0.12476 C -0.08143 0.1324 -0.08004 0.12638 -0.08316 0.13217 C -0.08681 0.13958 -0.09046 0.15092 -0.09653 0.15416 C -0.10209 0.16689 -0.0948 0.15185 -0.10139 0.15995 C -0.10834 0.16805 -0.09844 0.16157 -0.10643 0.16574 C -0.11112 0.17314 -0.11684 0.17824 -0.12188 0.18495 C -0.12518 0.18912 -0.12848 0.19768 -0.13264 0.19953 C -0.13629 0.20787 -0.14011 0.20578 -0.14723 0.20694 C -0.15191 0.20972 -0.15539 0.21041 -0.16077 0.21134 C -0.18004 0.22013 -0.19879 0.22152 -0.2191 0.22337 C -0.22934 0.22638 -0.23976 0.22685 -0.25018 0.22939 C -0.26233 0.23541 -0.27309 0.23819 -0.28612 0.23935 C -0.2974 0.24537 -0.31025 0.24791 -0.32205 0.24976 C -0.34584 0.25972 -0.37952 0.25694 -0.404 0.25856 C -0.40868 0.25995 -0.41858 0.26319 -0.41858 0.26342 C -0.42309 0.26805 -0.42743 0.27013 -0.43212 0.27476 C -0.43594 0.2787 -0.43976 0.28425 -0.44393 0.28796 C -0.44914 0.29305 -0.45625 0.29537 -0.46233 0.29675 C -0.4691 0.30046 -0.47639 0.30324 -0.48368 0.30578 C -0.48976 0.30787 -0.49532 0.3118 -0.50122 0.31435 C -0.50417 0.31759 -0.51094 0.3206 -0.51094 0.32083 C -0.51754 0.32662 -0.52691 0.32638 -0.53421 0.33194 C -0.53959 0.34097 -0.53212 0.32962 -0.53907 0.33657 C -0.54132 0.33842 -0.54271 0.34166 -0.54497 0.34398 C -0.55018 0.35601 -0.54341 0.34236 -0.55 0.35 C -0.554 0.35462 -0.55018 0.35347 -0.55296 0.35856 C -0.55365 0.36018 -0.55851 0.36689 -0.55955 0.36759 C -0.56233 0.3699 -0.56511 0.36851 -0.56702 0.37222 " pathEditMode="relative" rAng="0" ptsTypes="ffffffffffffffffffffffffffffffffffA">
                                      <p:cBhvr>
                                        <p:cTn id="26" dur="20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4" y="1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848 0.02569 C -0.08125 0.03356 -0.08386 0.03703 -0.08837 0.04282 C -0.09202 0.05694 -0.09844 0.06435 -0.10643 0.07361 C -0.10834 0.07916 -0.10955 0.08611 -0.1125 0.0912 C -0.11424 0.09398 -0.11754 0.09282 -0.11962 0.09514 C -0.12605 0.10231 -0.13108 0.1118 -0.1375 0.11921 C -0.13802 0.12083 -0.1382 0.12314 -0.13924 0.12453 C -0.13993 0.12546 -0.1415 0.12477 -0.14184 0.12615 C -0.15174 0.14699 -0.13716 0.13055 -0.15452 0.14583 C -0.15608 0.15231 -0.15677 0.15995 -0.15973 0.16597 C -0.16875 0.18495 -0.17032 0.18449 -0.17483 0.20185 C -0.17796 0.21296 -0.17865 0.22569 -0.18212 0.2368 C -0.18299 0.23958 -0.18455 0.24166 -0.18542 0.24444 C -0.18785 0.25162 -0.18993 0.25902 -0.19184 0.2662 C -0.19289 0.2699 -0.19289 0.27477 -0.19445 0.27801 C -0.19618 0.28171 -0.19931 0.28356 -0.20174 0.28634 C -0.21007 0.30625 -0.20504 0.29745 -0.21841 0.31157 C -0.23247 0.32662 -0.21962 0.3206 -0.23525 0.325 C -0.23976 0.32893 -0.24618 0.33055 -0.24948 0.33564 C -0.25139 0.34421 -0.24948 0.33912 -0.25938 0.34629 C -0.26042 0.34722 -0.26077 0.34953 -0.26198 0.35046 C -0.26546 0.35301 -0.2691 0.35578 -0.27257 0.35717 C -0.27605 0.35833 -0.29028 0.35949 -0.29219 0.35972 C -0.31007 0.36389 -0.28091 0.35764 -0.3198 0.36227 C -0.32674 0.36319 -0.34028 0.36643 -0.34028 0.36666 C -0.35278 0.375 -0.36441 0.37453 -0.37761 0.37708 C -0.39601 0.38078 -0.41441 0.38402 -0.43282 0.38657 C -0.4474 0.39143 -0.44115 0.38981 -0.45157 0.39189 C -0.45591 0.39421 -0.46042 0.39652 -0.46476 0.39838 C -0.46771 0.40301 -0.46806 0.40694 -0.47188 0.41064 C -0.47379 0.41527 -0.47639 0.41736 -0.479 0.42129 C -0.48021 0.42569 -0.47952 0.42569 -0.48264 0.42801 C -0.48438 0.42916 -0.48802 0.43078 -0.48802 0.43102 C -0.49028 0.43426 -0.49271 0.43449 -0.49601 0.43588 C -0.50191 0.44213 -0.50139 0.4456 -0.50903 0.4456 " pathEditMode="relative" rAng="0" ptsTypes="ffffffffffffffffffffffffffffffffffA">
                                      <p:cBhvr>
                                        <p:cTn id="30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5" y="2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44444E-6 L 0.27379 0.15694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7" y="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0.00254 L -0.07326 0.56157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" y="2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0.01482 L -0.11388 0.32362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" y="1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34 -3.7037E-7 C 0.00121 0.00556 0.0026 0.01065 0.00503 0.01597 C 0.00538 0.01736 0.00538 0.01898 0.0059 0.02014 C 0.00642 0.02153 0.00764 0.02269 0.00798 0.02454 C 0.00937 0.03032 0.00937 0.0375 0.01076 0.04329 C 0.01354 0.05463 0.01632 0.06551 0.01857 0.07755 C 0.02361 0.16296 0.02135 0.25162 0.01545 0.33773 C 0.01423 0.38634 0.01406 0.43495 0.00503 0.48218 C 0.00121 0.50185 -0.00243 0.52222 -0.01528 0.53357 C -0.01893 0.55069 -0.04393 0.55023 -0.05278 0.55162 C -0.07292 0.55764 -0.10938 0.55509 -0.12466 0.55556 C -0.15209 0.55718 -0.17882 0.55995 -0.20573 0.55995 " pathEditMode="relative" rAng="0" ptsTypes="fffffffffffA">
                                      <p:cBhvr>
                                        <p:cTn id="46" dur="2000" fill="hold"/>
                                        <p:tgtEl>
                                          <p:spTgt spid="3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1" y="2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0.0044 L -0.15278 0.56528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3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" y="2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98 0.00764 L -0.37222 0.23565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3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2" y="1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7037E-7 L 0.37552 0.11412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" y="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0.00208 L 0.24306 0.26666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" y="1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07407E-6 L 0.21736 0.51689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30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" y="2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8 -7.40741E-7 C 0.00087 0.0037 0.00139 0.00833 0.00261 0.01204 C 0.0033 0.01505 0.00486 0.01644 0.0059 0.01921 C 0.00764 0.02523 0.01094 0.03333 0.01233 0.04028 C 0.01441 0.0507 0.01511 0.06528 0.01597 0.07662 C 0.01563 0.10532 0.01545 0.1338 0.01511 0.1625 C 0.01511 0.1706 0.01406 0.18403 0.01181 0.19028 C 0.01059 0.20185 0.01146 0.19722 0.00955 0.2044 C 0.00886 0.20995 0.00729 0.21181 0.00643 0.2169 C 0.00365 0.23102 -0.00243 0.25185 -0.00851 0.25741 C -0.01059 0.26597 -0.00816 0.25833 -0.0118 0.2632 C -0.01302 0.26435 -0.01371 0.26713 -0.01476 0.26875 C -0.01771 0.27338 -0.02048 0.27616 -0.02396 0.2787 C -0.02639 0.2831 -0.02969 0.28519 -0.03264 0.28681 C -0.03732 0.29583 -0.04305 0.29745 -0.04861 0.29954 C -0.05173 0.30093 -0.05399 0.30486 -0.05694 0.30648 C -0.05798 0.30857 -0.0592 0.31042 -0.06007 0.31227 C -0.06076 0.3132 -0.0618 0.31482 -0.0618 0.31505 C -0.06354 0.3206 -0.06493 0.32523 -0.06736 0.32778 C -0.06927 0.33218 -0.07101 0.33472 -0.07239 0.34028 C -0.07309 0.34491 -0.07239 0.34352 -0.07309 0.34653 " pathEditMode="relative" rAng="0" ptsTypes="ffffffffffffffffffffA">
                                      <p:cBhvr>
                                        <p:cTn id="70" dur="2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" y="1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33333E-6 L -0.03351 3.33333E-6 C -0.04826 3.33333E-6 -0.06615 0.03009 -0.06615 0.05486 L -0.06615 0.11041 " pathEditMode="relative" rAng="0" ptsTypes="FfFF">
                                      <p:cBhvr>
                                        <p:cTn id="74" dur="2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" y="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22222E-6 L -0.15764 0.19514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" y="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0.00671 L -0.55799 0.43333 " pathEditMode="relative" rAng="0" ptsTypes="AA">
                                      <p:cBhvr>
                                        <p:cTn id="82" dur="20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9" y="2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7.40741E-7 L 0.346 -7.40741E-7 C 0.50139 -7.40741E-7 0.69288 0.03935 0.69288 0.07153 L 0.69288 0.14537 " pathEditMode="relative" rAng="0" ptsTypes="FfFF">
                                      <p:cBhvr>
                                        <p:cTn id="86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6" y="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0.00949 L 0.42414 0.21851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30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2" y="1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215 0.01042 C 0.08299 0.01157 0.10452 0.01065 0.1257 0.01273 C 0.13542 0.01505 0.14375 0.01782 0.15365 0.01968 C 0.15938 0.02037 0.17049 0.02222 0.17049 0.02245 C 0.18386 0.02917 0.21059 0.03171 0.22344 0.03403 C 0.24809 0.03889 0.27292 0.04398 0.29792 0.04769 C 0.3132 0.05023 0.32847 0.0537 0.34393 0.05694 C 0.34827 0.05764 0.35799 0.05995 0.35799 0.06019 C 0.36806 0.06458 0.37847 0.06944 0.38854 0.07292 C 0.39167 0.07569 0.39462 0.07662 0.39775 0.07824 C 0.40295 0.08218 0.40695 0.0919 0.41163 0.09722 C 0.41528 0.10857 0.41042 0.09537 0.41511 0.10417 C 0.41719 0.10764 0.41736 0.11319 0.4184 0.11782 C 0.42049 0.12639 0.42275 0.13403 0.42396 0.14329 C 0.42379 0.15486 0.42535 0.16806 0.42118 0.17824 C 0.42049 0.18241 0.41858 0.18819 0.41719 0.1919 C 0.41615 0.19699 0.41459 0.19931 0.41215 0.20232 C 0.41077 0.21111 0.41285 0.20255 0.40938 0.2081 C 0.40868 0.20926 0.40816 0.21181 0.40747 0.21296 C 0.4059 0.21551 0.40417 0.21667 0.40243 0.21829 C 0.39896 0.22917 0.39375 0.23009 0.38802 0.23449 C 0.38334 0.23796 0.37865 0.24213 0.37396 0.24537 C 0.37049 0.24838 0.36702 0.24907 0.36354 0.25208 C 0.36025 0.25532 0.3566 0.25857 0.35313 0.26134 C 0.34948 0.26458 0.34688 0.26921 0.34323 0.27083 C 0.33906 0.27639 0.33386 0.27894 0.32917 0.2831 C 0.31736 0.29444 0.30608 0.30255 0.29236 0.30486 C 0.28125 0.30926 0.26979 0.31019 0.25816 0.31134 C 0.25486 0.31389 0.25104 0.31458 0.24775 0.3169 C 0.24497 0.32176 0.24167 0.32153 0.23872 0.32616 C 0.23507 0.33125 0.23264 0.33426 0.2283 0.33704 C 0.22587 0.34005 0.22413 0.34097 0.22136 0.34236 C 0.21893 0.3456 0.21632 0.34861 0.21389 0.35023 C 0.21181 0.3544 0.2099 0.3537 0.20729 0.35579 C 0.20417 0.35857 0.20295 0.36435 0.2 0.36759 C 0.19809 0.37431 0.19601 0.37778 0.19184 0.37778 " pathEditMode="relative" rAng="0" ptsTypes="fffffffffffffffffffffffffffffffffffA">
                                      <p:cBhvr>
                                        <p:cTn id="94" dur="2000" fill="hold"/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2" y="1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715 0.02106 C 0.03871 0.03194 0.04218 0.04097 0.046 0.05069 C 0.0467 0.05185 0.04635 0.05347 0.04739 0.05463 C 0.04809 0.05579 0.04948 0.05625 0.05034 0.05717 C 0.05104 0.05787 0.05191 0.05903 0.05243 0.05995 C 0.05555 0.06528 0.05573 0.07014 0.06059 0.07407 C 0.06389 0.08241 0.06979 0.09236 0.07604 0.09745 C 0.0809 0.10602 0.08767 0.11204 0.0934 0.11944 C 0.09739 0.1243 0.09965 0.13542 0.10364 0.13889 C 0.10868 0.14329 0.11093 0.1493 0.11493 0.1544 C 0.12413 0.16597 0.1368 0.18403 0.14878 0.18912 C 0.15312 0.19745 0.14809 0.18935 0.15902 0.19838 C 0.16736 0.20486 0.15729 0.20023 0.16527 0.20324 C 0.17309 0.21667 0.16284 0.20046 0.17343 0.21227 C 0.17465 0.21366 0.17534 0.21597 0.17656 0.21759 C 0.18107 0.22315 0.18732 0.22546 0.19288 0.22801 C 0.19687 0.2331 0.20156 0.23819 0.20625 0.24213 C 0.20764 0.25 0.21198 0.25 0.21649 0.25509 C 0.22257 0.26204 0.22552 0.26713 0.23281 0.27199 C 0.23559 0.27893 0.24271 0.28426 0.24826 0.28866 C 0.25503 0.29398 0.26041 0.30046 0.26771 0.30417 C 0.27326 0.31111 0.27951 0.3118 0.28611 0.31458 C 0.30295 0.32106 0.31909 0.325 0.33646 0.32639 C 0.35434 0.32592 0.37205 0.32592 0.38975 0.325 C 0.40312 0.3243 0.40902 0.30532 0.41545 0.29398 C 0.41684 0.28866 0.41805 0.28356 0.41944 0.27847 C 0.42083 0.25926 0.41979 0.2463 0.41146 0.23055 C 0.41076 0.22917 0.41024 0.22662 0.41024 0.22685 " pathEditMode="relative" rAng="0" ptsTypes="fffffffffffffffffffffffffffA">
                                      <p:cBhvr>
                                        <p:cTn id="98" dur="2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2" y="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5 0.01366 L 0.0658 0.01366 C 0.09549 0.01366 0.13316 0.11528 0.13316 0.19815 L 0.13316 0.38426 " pathEditMode="relative" rAng="0" ptsTypes="FfFF">
                                      <p:cBhvr>
                                        <p:cTn id="102" dur="20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" y="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41 0.01366 L -0.04601 0.01366 C -0.04844 0.01366 -0.05174 0.09444 -0.05174 0.16018 L -0.05174 0.30764 " pathEditMode="relative" rAng="0" ptsTypes="FfFF">
                                      <p:cBhvr>
                                        <p:cTn id="106" dur="2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" y="1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6" grpId="0"/>
      <p:bldP spid="3077" grpId="0"/>
      <p:bldP spid="3078" grpId="0"/>
      <p:bldP spid="3079" grpId="0"/>
      <p:bldP spid="3080" grpId="0"/>
      <p:bldP spid="3081" grpId="0"/>
      <p:bldP spid="3082" grpId="0"/>
      <p:bldP spid="3083" grpId="0"/>
      <p:bldP spid="3084" grpId="0"/>
      <p:bldP spid="3085" grpId="0"/>
      <p:bldP spid="3086" grpId="0"/>
      <p:bldP spid="3087" grpId="0"/>
      <p:bldP spid="3088" grpId="0"/>
      <p:bldP spid="3089" grpId="0"/>
      <p:bldP spid="3090" grpId="0"/>
      <p:bldP spid="3091" grpId="0"/>
      <p:bldP spid="3092" grpId="0"/>
      <p:bldP spid="3093" grpId="0"/>
      <p:bldP spid="3094" grpId="0"/>
      <p:bldP spid="3095" grpId="0"/>
      <p:bldP spid="3096" grpId="0"/>
      <p:bldP spid="3097" grpId="0"/>
      <p:bldP spid="3098" grpId="0"/>
      <p:bldP spid="3099" grpId="0"/>
      <p:bldP spid="3100" grpId="0"/>
      <p:bldP spid="310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1D1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3"/>
          <p:cNvSpPr txBox="1">
            <a:spLocks noChangeArrowheads="1"/>
          </p:cNvSpPr>
          <p:nvPr/>
        </p:nvSpPr>
        <p:spPr bwMode="auto">
          <a:xfrm>
            <a:off x="469900" y="115888"/>
            <a:ext cx="83899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4000" b="1">
                <a:solidFill>
                  <a:srgbClr val="990033"/>
                </a:solidFill>
              </a:rPr>
              <a:t>Charakteristika starověku</a:t>
            </a:r>
          </a:p>
        </p:txBody>
      </p:sp>
      <p:sp>
        <p:nvSpPr>
          <p:cNvPr id="4099" name="TextovéPole 4"/>
          <p:cNvSpPr txBox="1">
            <a:spLocks noChangeArrowheads="1"/>
          </p:cNvSpPr>
          <p:nvPr/>
        </p:nvSpPr>
        <p:spPr bwMode="auto">
          <a:xfrm>
            <a:off x="142875" y="1125538"/>
            <a:ext cx="9001125" cy="4030662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cs-CZ" sz="2800" b="1" i="1" dirty="0" smtClean="0"/>
              <a:t>Funkce hudby</a:t>
            </a:r>
          </a:p>
          <a:p>
            <a:pPr marL="361950" indent="-361950"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kultická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cs-CZ" sz="2800" b="1" i="1" dirty="0" smtClean="0"/>
              <a:t>Charakteristika</a:t>
            </a:r>
          </a:p>
          <a:p>
            <a:pPr indent="361950"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neurčitá melodika</a:t>
            </a:r>
          </a:p>
          <a:p>
            <a:pPr indent="361950"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zvláštní harmonie</a:t>
            </a:r>
          </a:p>
          <a:p>
            <a:pPr indent="361950"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komplikovaná rytmika,</a:t>
            </a:r>
          </a:p>
          <a:p>
            <a:pPr indent="361950"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různé systémy v rámci oktávy (př. Pentatonika)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1D1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3"/>
          <p:cNvSpPr txBox="1">
            <a:spLocks noChangeArrowheads="1"/>
          </p:cNvSpPr>
          <p:nvPr/>
        </p:nvSpPr>
        <p:spPr bwMode="auto">
          <a:xfrm>
            <a:off x="469900" y="115888"/>
            <a:ext cx="83899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4000" b="1">
                <a:solidFill>
                  <a:srgbClr val="990033"/>
                </a:solidFill>
              </a:rPr>
              <a:t>Charakteristika starověku</a:t>
            </a:r>
          </a:p>
        </p:txBody>
      </p:sp>
      <p:sp>
        <p:nvSpPr>
          <p:cNvPr id="4099" name="TextovéPole 4"/>
          <p:cNvSpPr txBox="1">
            <a:spLocks noChangeArrowheads="1"/>
          </p:cNvSpPr>
          <p:nvPr/>
        </p:nvSpPr>
        <p:spPr bwMode="auto">
          <a:xfrm>
            <a:off x="142875" y="1268413"/>
            <a:ext cx="8893175" cy="430847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cs-CZ" sz="2800" b="1" i="1" dirty="0" smtClean="0"/>
              <a:t>Východ</a:t>
            </a:r>
            <a:endParaRPr lang="cs-CZ" sz="2800" dirty="0" smtClean="0"/>
          </a:p>
          <a:p>
            <a:pPr marL="361950" indent="-361950"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Čína, Indie, Blízký a Střední východ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cs-CZ" sz="2800" b="1" i="1" dirty="0" smtClean="0"/>
              <a:t>Západ</a:t>
            </a:r>
            <a:r>
              <a:rPr lang="cs-CZ" sz="2800" dirty="0" smtClean="0"/>
              <a:t> </a:t>
            </a:r>
          </a:p>
          <a:p>
            <a:pPr marL="361950" indent="-361950"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Peru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cs-CZ" sz="2800" b="1" i="1" dirty="0" smtClean="0"/>
              <a:t>Inspirace</a:t>
            </a:r>
          </a:p>
          <a:p>
            <a:pPr marL="342900" indent="-342900"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Od 19.století si někteří skladatelé oblíbili exotické prvky </a:t>
            </a:r>
            <a:r>
              <a:rPr lang="en-US" sz="2800" dirty="0" smtClean="0"/>
              <a:t>a</a:t>
            </a:r>
            <a:r>
              <a:rPr lang="cs-CZ" sz="2800" dirty="0" smtClean="0"/>
              <a:t> používají je v evropské hudbě </a:t>
            </a:r>
            <a:r>
              <a:rPr lang="cs-CZ" sz="2800" dirty="0" smtClean="0"/>
              <a:t>- M</a:t>
            </a:r>
            <a:r>
              <a:rPr lang="cs-CZ" sz="2800" dirty="0" smtClean="0"/>
              <a:t>. </a:t>
            </a:r>
            <a:r>
              <a:rPr lang="cs-CZ" sz="2800" dirty="0" smtClean="0"/>
              <a:t>P. </a:t>
            </a:r>
            <a:r>
              <a:rPr lang="cs-CZ" sz="2800" dirty="0" err="1" smtClean="0"/>
              <a:t>Musorgskij</a:t>
            </a:r>
            <a:r>
              <a:rPr lang="cs-CZ" sz="2800" dirty="0" smtClean="0"/>
              <a:t>, ve 20.století více I. </a:t>
            </a:r>
            <a:r>
              <a:rPr lang="cs-CZ" sz="2800" dirty="0" err="1" smtClean="0"/>
              <a:t>Stravinskij</a:t>
            </a:r>
            <a:r>
              <a:rPr lang="cs-CZ" sz="2800" dirty="0" smtClean="0"/>
              <a:t>, J. </a:t>
            </a:r>
            <a:r>
              <a:rPr lang="cs-CZ" sz="2800" dirty="0" err="1" smtClean="0"/>
              <a:t>Cage</a:t>
            </a:r>
            <a:r>
              <a:rPr lang="cs-CZ" sz="2800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1D1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3"/>
          <p:cNvSpPr txBox="1">
            <a:spLocks noChangeArrowheads="1"/>
          </p:cNvSpPr>
          <p:nvPr/>
        </p:nvSpPr>
        <p:spPr bwMode="auto">
          <a:xfrm>
            <a:off x="684213" y="260350"/>
            <a:ext cx="80311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4000" b="1">
                <a:solidFill>
                  <a:srgbClr val="990033"/>
                </a:solidFill>
              </a:rPr>
              <a:t>Starověká Indie</a:t>
            </a:r>
          </a:p>
        </p:txBody>
      </p:sp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396875" y="1052513"/>
            <a:ext cx="8532813" cy="541655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cs-CZ" sz="2400" b="1" i="1" dirty="0" smtClean="0"/>
              <a:t>Kultura</a:t>
            </a:r>
            <a:endParaRPr lang="cs-CZ" sz="2400" dirty="0" smtClean="0"/>
          </a:p>
          <a:p>
            <a:pPr marL="361950" indent="-361950" eaLnBrk="1" hangingPunct="1">
              <a:buFont typeface="Arial" pitchFamily="34" charset="0"/>
              <a:buChar char="•"/>
              <a:defRPr/>
            </a:pPr>
            <a:r>
              <a:rPr lang="cs-CZ" sz="2400" dirty="0" smtClean="0"/>
              <a:t>hinduismus a buddhismus </a:t>
            </a:r>
          </a:p>
          <a:p>
            <a:pPr marL="361950" indent="-361950" eaLnBrk="1" hangingPunct="1">
              <a:buFont typeface="Arial" pitchFamily="34" charset="0"/>
              <a:buChar char="•"/>
              <a:defRPr/>
            </a:pPr>
            <a:r>
              <a:rPr lang="cs-CZ" sz="2400" dirty="0" smtClean="0"/>
              <a:t>literatura – védy, </a:t>
            </a:r>
            <a:r>
              <a:rPr lang="cs-CZ" sz="2400" dirty="0" err="1" smtClean="0"/>
              <a:t>kámasútra</a:t>
            </a:r>
            <a:endParaRPr lang="cs-CZ" sz="2400" dirty="0" smtClean="0"/>
          </a:p>
          <a:p>
            <a:pPr eaLnBrk="1" hangingPunct="1">
              <a:spcBef>
                <a:spcPts val="600"/>
              </a:spcBef>
              <a:defRPr/>
            </a:pPr>
            <a:r>
              <a:rPr lang="cs-CZ" sz="2400" b="1" i="1" dirty="0" smtClean="0"/>
              <a:t>Hudba</a:t>
            </a:r>
            <a:endParaRPr lang="cs-CZ" sz="2400" dirty="0" smtClean="0"/>
          </a:p>
          <a:p>
            <a:pPr marL="361950" indent="-361950" eaLnBrk="1" hangingPunct="1">
              <a:buFont typeface="Arial" pitchFamily="34" charset="0"/>
              <a:buChar char="•"/>
              <a:defRPr/>
            </a:pPr>
            <a:r>
              <a:rPr lang="cs-CZ" sz="2400" dirty="0" smtClean="0"/>
              <a:t>má improvizační ráz</a:t>
            </a:r>
          </a:p>
          <a:p>
            <a:pPr marL="361950" indent="-361950" eaLnBrk="1" hangingPunct="1">
              <a:buFont typeface="Arial" pitchFamily="34" charset="0"/>
              <a:buChar char="•"/>
              <a:defRPr/>
            </a:pPr>
            <a:r>
              <a:rPr lang="cs-CZ" sz="2400" dirty="0" smtClean="0"/>
              <a:t>jeho základem jsou módy – </a:t>
            </a:r>
            <a:r>
              <a:rPr lang="cs-CZ" sz="2400" b="1" i="1" dirty="0" smtClean="0"/>
              <a:t>rágy</a:t>
            </a:r>
            <a:r>
              <a:rPr lang="cs-CZ" sz="2400" dirty="0" smtClean="0"/>
              <a:t>    </a:t>
            </a:r>
          </a:p>
          <a:p>
            <a:pPr marL="361950" indent="-361950" eaLnBrk="1" hangingPunct="1">
              <a:buFont typeface="Arial" pitchFamily="34" charset="0"/>
              <a:buChar char="•"/>
              <a:defRPr/>
            </a:pPr>
            <a:r>
              <a:rPr lang="cs-CZ" sz="2400" dirty="0" smtClean="0"/>
              <a:t>(tonálně - melodické stupnicové modely)</a:t>
            </a:r>
          </a:p>
          <a:p>
            <a:pPr marL="361950" indent="-361950" eaLnBrk="1" hangingPunct="1">
              <a:buFont typeface="Arial" pitchFamily="34" charset="0"/>
              <a:buChar char="•"/>
              <a:defRPr/>
            </a:pPr>
            <a:r>
              <a:rPr lang="cs-CZ" sz="2400" dirty="0" smtClean="0"/>
              <a:t>často je spojena s tancem</a:t>
            </a:r>
          </a:p>
          <a:p>
            <a:pPr marL="361950" indent="-361950" eaLnBrk="1" hangingPunct="1">
              <a:buFont typeface="Arial" pitchFamily="34" charset="0"/>
              <a:buChar char="•"/>
              <a:defRPr/>
            </a:pPr>
            <a:r>
              <a:rPr lang="cs-CZ" sz="2400" dirty="0" smtClean="0"/>
              <a:t>bohatá rytmika </a:t>
            </a:r>
          </a:p>
          <a:p>
            <a:pPr marL="361950" indent="-361950" eaLnBrk="1" hangingPunct="1">
              <a:buFont typeface="Arial" pitchFamily="34" charset="0"/>
              <a:buChar char="•"/>
              <a:defRPr/>
            </a:pPr>
            <a:r>
              <a:rPr lang="cs-CZ" sz="2400" dirty="0" smtClean="0"/>
              <a:t>má klidný, relaxační charakter</a:t>
            </a:r>
          </a:p>
          <a:p>
            <a:pPr eaLnBrk="1" hangingPunct="1">
              <a:spcBef>
                <a:spcPts val="600"/>
              </a:spcBef>
              <a:defRPr/>
            </a:pPr>
            <a:r>
              <a:rPr lang="cs-CZ" sz="2400" b="1" i="1" dirty="0" smtClean="0"/>
              <a:t>Nástroje</a:t>
            </a:r>
            <a:endParaRPr lang="cs-CZ" sz="2400" dirty="0" smtClean="0"/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 smtClean="0"/>
              <a:t>tradiční flétny, bubny i nové ze zahraničí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 smtClean="0"/>
              <a:t>(perská loutna, egyptská harfa)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 smtClean="0"/>
              <a:t>typický indický nástroj - </a:t>
            </a:r>
            <a:r>
              <a:rPr lang="cs-CZ" sz="2400" b="1" i="1" dirty="0" smtClean="0"/>
              <a:t>sitár</a:t>
            </a: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1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1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51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51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512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512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512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512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512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512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1D1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farm3.staticflickr.com/2475/3864375154_4fd2c5d52e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357438" y="142875"/>
            <a:ext cx="4143375" cy="6221413"/>
          </a:xfrm>
          <a:noFill/>
        </p:spPr>
      </p:pic>
      <p:sp>
        <p:nvSpPr>
          <p:cNvPr id="8195" name="TextovéPole 5"/>
          <p:cNvSpPr txBox="1">
            <a:spLocks noChangeArrowheads="1"/>
          </p:cNvSpPr>
          <p:nvPr/>
        </p:nvSpPr>
        <p:spPr bwMode="auto">
          <a:xfrm>
            <a:off x="2357438" y="6357938"/>
            <a:ext cx="414337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/>
              <a:t>Obr. 1 Sitár </a:t>
            </a:r>
            <a:r>
              <a:rPr lang="en-US" altLang="cs-CZ" sz="1200"/>
              <a:t>[</a:t>
            </a:r>
            <a:r>
              <a:rPr lang="cs-CZ" altLang="cs-CZ" sz="1200"/>
              <a:t>1</a:t>
            </a:r>
            <a:r>
              <a:rPr lang="en-US" altLang="cs-CZ" sz="1200"/>
              <a:t>]</a:t>
            </a:r>
            <a:endParaRPr lang="cs-CZ" altLang="cs-CZ"/>
          </a:p>
        </p:txBody>
      </p:sp>
      <p:pic>
        <p:nvPicPr>
          <p:cNvPr id="8196" name="Picture 3" descr="C:\Users\Vojta\AppData\Local\Microsoft\Windows\Temporary Internet Files\Content.IE5\GJF5UBZV\MC900441447[1]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29563" y="5643563"/>
            <a:ext cx="757237" cy="757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1D1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Obdélník 3"/>
          <p:cNvSpPr>
            <a:spLocks noChangeArrowheads="1"/>
          </p:cNvSpPr>
          <p:nvPr/>
        </p:nvSpPr>
        <p:spPr bwMode="auto">
          <a:xfrm>
            <a:off x="928688" y="142875"/>
            <a:ext cx="80311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4000" b="1">
                <a:solidFill>
                  <a:srgbClr val="990033"/>
                </a:solidFill>
              </a:rPr>
              <a:t>Starověká Čína</a:t>
            </a:r>
          </a:p>
        </p:txBody>
      </p:sp>
      <p:sp>
        <p:nvSpPr>
          <p:cNvPr id="6147" name="Obdélník 4"/>
          <p:cNvSpPr>
            <a:spLocks noChangeArrowheads="1"/>
          </p:cNvSpPr>
          <p:nvPr/>
        </p:nvSpPr>
        <p:spPr bwMode="auto">
          <a:xfrm>
            <a:off x="207963" y="1125538"/>
            <a:ext cx="8929687" cy="3446462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  <a:defRPr/>
            </a:pPr>
            <a:r>
              <a:rPr lang="cs-CZ" sz="2800" b="1" i="1" dirty="0"/>
              <a:t>Kultura</a:t>
            </a:r>
          </a:p>
          <a:p>
            <a:pPr marL="361950" indent="-361950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cs-CZ" sz="2800" dirty="0"/>
              <a:t>konfucianismus a taoismus</a:t>
            </a:r>
          </a:p>
          <a:p>
            <a:pPr marL="361950" indent="-361950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cs-CZ" sz="2800" dirty="0"/>
              <a:t>literatura – Kniha písní, Kniha obřadů</a:t>
            </a:r>
          </a:p>
          <a:p>
            <a:pPr marL="361950" indent="-361950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cs-CZ" sz="2800" dirty="0"/>
              <a:t>v Číně měla hudba vždy vysokou prestiž</a:t>
            </a:r>
          </a:p>
          <a:p>
            <a:pPr marL="361950" indent="-361950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cs-CZ" sz="2800" dirty="0"/>
              <a:t>význam působení hudby na člověka </a:t>
            </a:r>
          </a:p>
          <a:p>
            <a:pPr marL="361950" indent="-361950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cs-CZ" sz="2800" dirty="0"/>
              <a:t>produkce podléhala zvláštnímu ministerstvu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1D1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Obdélník 3"/>
          <p:cNvSpPr>
            <a:spLocks noChangeArrowheads="1"/>
          </p:cNvSpPr>
          <p:nvPr/>
        </p:nvSpPr>
        <p:spPr bwMode="auto">
          <a:xfrm>
            <a:off x="928688" y="142875"/>
            <a:ext cx="80311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4000" b="1">
                <a:solidFill>
                  <a:srgbClr val="990033"/>
                </a:solidFill>
              </a:rPr>
              <a:t>Starověká Čína</a:t>
            </a:r>
          </a:p>
        </p:txBody>
      </p:sp>
      <p:sp>
        <p:nvSpPr>
          <p:cNvPr id="6147" name="Obdélník 4"/>
          <p:cNvSpPr>
            <a:spLocks noChangeArrowheads="1"/>
          </p:cNvSpPr>
          <p:nvPr/>
        </p:nvSpPr>
        <p:spPr bwMode="auto">
          <a:xfrm>
            <a:off x="107950" y="981075"/>
            <a:ext cx="8929688" cy="529272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/>
          <a:p>
            <a:pPr>
              <a:spcBef>
                <a:spcPts val="600"/>
              </a:spcBef>
              <a:spcAft>
                <a:spcPts val="0"/>
              </a:spcAft>
              <a:defRPr/>
            </a:pPr>
            <a:r>
              <a:rPr lang="cs-CZ" sz="2400" b="1" i="1" dirty="0"/>
              <a:t>Hudba</a:t>
            </a:r>
          </a:p>
          <a:p>
            <a:pPr marL="361950" indent="-361950">
              <a:spcBef>
                <a:spcPts val="6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/>
              <a:t>pentatonický</a:t>
            </a:r>
            <a:r>
              <a:rPr lang="cs-CZ" sz="2400" dirty="0"/>
              <a:t> (pětitónový) systém</a:t>
            </a:r>
          </a:p>
          <a:p>
            <a:pPr marL="361950" indent="-361950">
              <a:spcBef>
                <a:spcPts val="6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i="1" dirty="0"/>
              <a:t>Kniha písní</a:t>
            </a:r>
            <a:r>
              <a:rPr lang="cs-CZ" sz="2400" dirty="0"/>
              <a:t> - asi 300 </a:t>
            </a:r>
            <a:r>
              <a:rPr lang="cs-CZ" sz="2400" dirty="0" err="1"/>
              <a:t>pís</a:t>
            </a:r>
            <a:r>
              <a:rPr lang="en-US" sz="2400" dirty="0"/>
              <a:t>.</a:t>
            </a:r>
            <a:r>
              <a:rPr lang="cs-CZ" sz="2400" dirty="0"/>
              <a:t> textů bez melodie</a:t>
            </a:r>
          </a:p>
          <a:p>
            <a:pPr marL="361950" indent="-361950">
              <a:spcBef>
                <a:spcPts val="6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i="1" dirty="0"/>
              <a:t>Kniha obřadů</a:t>
            </a:r>
            <a:r>
              <a:rPr lang="cs-CZ" sz="2400" dirty="0"/>
              <a:t> - dělení </a:t>
            </a:r>
            <a:r>
              <a:rPr lang="cs-CZ" sz="2400" dirty="0" err="1"/>
              <a:t>hud</a:t>
            </a:r>
            <a:r>
              <a:rPr lang="cs-CZ" sz="2400" dirty="0"/>
              <a:t>. nástrojů podle materiálu: </a:t>
            </a:r>
          </a:p>
          <a:p>
            <a:pPr marL="2962275" indent="-36195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400" b="1" dirty="0"/>
              <a:t>kov</a:t>
            </a:r>
            <a:r>
              <a:rPr lang="cs-CZ" sz="2400" dirty="0"/>
              <a:t> (zvonky)</a:t>
            </a:r>
          </a:p>
          <a:p>
            <a:pPr marL="2962275" indent="-36195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400" b="1" dirty="0"/>
              <a:t>kámen</a:t>
            </a:r>
            <a:r>
              <a:rPr lang="cs-CZ" sz="2400" dirty="0"/>
              <a:t> (ozvučné kameny)</a:t>
            </a:r>
          </a:p>
          <a:p>
            <a:pPr marL="2962275" indent="-36195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400" b="1" dirty="0"/>
              <a:t>kůže</a:t>
            </a:r>
            <a:r>
              <a:rPr lang="cs-CZ" sz="2400" dirty="0"/>
              <a:t> (bubny)</a:t>
            </a:r>
          </a:p>
          <a:p>
            <a:pPr marL="2962275" indent="-36195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400" b="1" dirty="0"/>
              <a:t>bambus</a:t>
            </a:r>
            <a:r>
              <a:rPr lang="cs-CZ" sz="2400" dirty="0"/>
              <a:t> (flétna)</a:t>
            </a:r>
          </a:p>
          <a:p>
            <a:pPr marL="2962275" indent="-36195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400" b="1" dirty="0"/>
              <a:t>tykev</a:t>
            </a:r>
            <a:r>
              <a:rPr lang="cs-CZ" sz="2400" dirty="0"/>
              <a:t> (část ústních varhan </a:t>
            </a:r>
            <a:r>
              <a:rPr lang="cs-CZ" sz="2400" i="1" dirty="0" err="1"/>
              <a:t>čeng</a:t>
            </a:r>
            <a:r>
              <a:rPr lang="cs-CZ" sz="2400" dirty="0"/>
              <a:t>)</a:t>
            </a:r>
          </a:p>
          <a:p>
            <a:pPr marL="2962275" indent="-36195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400" b="1" dirty="0"/>
              <a:t>dřevo</a:t>
            </a:r>
            <a:r>
              <a:rPr lang="cs-CZ" sz="2400" dirty="0"/>
              <a:t> (řehtačka)…</a:t>
            </a:r>
          </a:p>
          <a:p>
            <a:pPr>
              <a:spcBef>
                <a:spcPts val="600"/>
              </a:spcBef>
              <a:spcAft>
                <a:spcPts val="0"/>
              </a:spcAft>
              <a:defRPr/>
            </a:pPr>
            <a:r>
              <a:rPr lang="cs-CZ" sz="2400" dirty="0"/>
              <a:t>Jednotlivé nástroje měly např. symboliku ročních období, nebo světových stran</a:t>
            </a:r>
            <a:r>
              <a:rPr lang="en-US" sz="2400" dirty="0"/>
              <a:t>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1D1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3" descr="C:\Users\Vojta\AppData\Local\Microsoft\Windows\Temporary Internet Files\Content.IE5\GJF5UBZV\MC900441447[1]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29563" y="5643563"/>
            <a:ext cx="757237" cy="757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7" name="Picture 2" descr="File:Gaohu 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3125" y="142875"/>
            <a:ext cx="4714875" cy="628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8" name="TextovéPole 6"/>
          <p:cNvSpPr txBox="1">
            <a:spLocks noChangeArrowheads="1"/>
          </p:cNvSpPr>
          <p:nvPr/>
        </p:nvSpPr>
        <p:spPr bwMode="auto">
          <a:xfrm>
            <a:off x="2143125" y="6429375"/>
            <a:ext cx="4714875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/>
              <a:t>Obr. 2 Gaohu </a:t>
            </a:r>
            <a:r>
              <a:rPr lang="en-US" altLang="cs-CZ" sz="1200"/>
              <a:t>[</a:t>
            </a:r>
            <a:r>
              <a:rPr lang="cs-CZ" altLang="cs-CZ" sz="1200"/>
              <a:t>2</a:t>
            </a:r>
            <a:r>
              <a:rPr lang="en-US" altLang="cs-CZ" sz="1200"/>
              <a:t>]</a:t>
            </a:r>
            <a:endParaRPr lang="cs-CZ" altLang="cs-CZ" sz="1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1D1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3"/>
          <p:cNvSpPr txBox="1">
            <a:spLocks noChangeArrowheads="1"/>
          </p:cNvSpPr>
          <p:nvPr/>
        </p:nvSpPr>
        <p:spPr bwMode="auto">
          <a:xfrm>
            <a:off x="468313" y="260350"/>
            <a:ext cx="8318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3200" b="1">
                <a:solidFill>
                  <a:srgbClr val="990033"/>
                </a:solidFill>
              </a:rPr>
              <a:t>Starověký Egypt</a:t>
            </a:r>
          </a:p>
        </p:txBody>
      </p:sp>
      <p:sp>
        <p:nvSpPr>
          <p:cNvPr id="7171" name="TextovéPole 4"/>
          <p:cNvSpPr txBox="1">
            <a:spLocks noChangeArrowheads="1"/>
          </p:cNvSpPr>
          <p:nvPr/>
        </p:nvSpPr>
        <p:spPr bwMode="auto">
          <a:xfrm>
            <a:off x="269875" y="1125538"/>
            <a:ext cx="8715375" cy="412273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cs-CZ" sz="2400" b="1" i="1" dirty="0" smtClean="0"/>
              <a:t>Kultura</a:t>
            </a:r>
          </a:p>
          <a:p>
            <a:pPr marL="342900" indent="-342900"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polyteismus, bohové se zvířecí hlavou</a:t>
            </a:r>
          </a:p>
          <a:p>
            <a:pPr marL="342900" indent="-342900"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posvátná zvířata, duše, mumifikace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cs-CZ" sz="2400" b="1" i="1" dirty="0" smtClean="0"/>
              <a:t>Hudba</a:t>
            </a:r>
          </a:p>
          <a:p>
            <a:pPr marL="342900" indent="-342900"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součástí obřadů a slavností (oslavné zpěvy)         </a:t>
            </a:r>
          </a:p>
          <a:p>
            <a:pPr marL="342900" indent="-342900"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pracovní zpěvy, základy hudební teorie</a:t>
            </a:r>
          </a:p>
          <a:p>
            <a:pPr marL="342900" indent="-342900"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používala se jako terapeutický prostředek</a:t>
            </a:r>
          </a:p>
          <a:p>
            <a:pPr marL="342900" indent="-342900"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počátek profesionalizace zpěváků a dalších hudebníků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1D1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3"/>
          <p:cNvSpPr txBox="1">
            <a:spLocks noChangeArrowheads="1"/>
          </p:cNvSpPr>
          <p:nvPr/>
        </p:nvSpPr>
        <p:spPr bwMode="auto">
          <a:xfrm>
            <a:off x="468313" y="260350"/>
            <a:ext cx="8318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3200" b="1">
                <a:solidFill>
                  <a:srgbClr val="990033"/>
                </a:solidFill>
              </a:rPr>
              <a:t>Starověký Egypt</a:t>
            </a:r>
          </a:p>
        </p:txBody>
      </p:sp>
      <p:sp>
        <p:nvSpPr>
          <p:cNvPr id="7171" name="TextovéPole 4"/>
          <p:cNvSpPr txBox="1">
            <a:spLocks noChangeArrowheads="1"/>
          </p:cNvSpPr>
          <p:nvPr/>
        </p:nvSpPr>
        <p:spPr bwMode="auto">
          <a:xfrm>
            <a:off x="269875" y="1125538"/>
            <a:ext cx="8715375" cy="412273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cs-CZ" sz="2400" b="1" i="1" dirty="0" smtClean="0"/>
              <a:t>Nástroje</a:t>
            </a:r>
            <a:endParaRPr lang="cs-CZ" sz="2400" dirty="0" smtClean="0"/>
          </a:p>
          <a:p>
            <a:pPr marL="342900" indent="-342900"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cs-CZ" sz="2400" b="1" dirty="0" smtClean="0"/>
              <a:t>strunné</a:t>
            </a:r>
            <a:r>
              <a:rPr lang="cs-CZ" sz="2400" dirty="0" smtClean="0"/>
              <a:t> – harfy (oblouková, ramenní)</a:t>
            </a:r>
          </a:p>
          <a:p>
            <a:pPr marL="342900" indent="-342900"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cs-CZ" sz="2400" b="1" dirty="0" smtClean="0"/>
              <a:t>bicí</a:t>
            </a:r>
            <a:r>
              <a:rPr lang="cs-CZ" sz="2400" dirty="0" smtClean="0"/>
              <a:t> (tympán)</a:t>
            </a:r>
          </a:p>
          <a:p>
            <a:pPr marL="342900" indent="-342900"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cs-CZ" sz="2400" b="1" dirty="0" smtClean="0"/>
              <a:t>dechové</a:t>
            </a:r>
            <a:r>
              <a:rPr lang="cs-CZ" sz="2400" dirty="0" smtClean="0"/>
              <a:t> (podélná flétna, dvojitý šalmaj, rohy)</a:t>
            </a:r>
            <a:endParaRPr lang="cs-CZ" sz="900" dirty="0" smtClean="0"/>
          </a:p>
          <a:p>
            <a:pPr marL="342900" indent="-342900"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nejsou notové záznamy, jen obrázky (nástěnné malby)</a:t>
            </a:r>
            <a:endParaRPr lang="cs-CZ" sz="900" u="sng" dirty="0" smtClean="0"/>
          </a:p>
          <a:p>
            <a:pPr eaLnBrk="1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cs-CZ" sz="2400" b="1" i="1" dirty="0" smtClean="0"/>
              <a:t>Charakter</a:t>
            </a:r>
            <a:r>
              <a:rPr lang="cs-CZ" sz="2400" dirty="0" smtClean="0"/>
              <a:t> </a:t>
            </a:r>
          </a:p>
          <a:p>
            <a:pPr marL="342900" indent="-342900"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jednohlasý zpěv</a:t>
            </a:r>
          </a:p>
          <a:p>
            <a:pPr marL="342900" indent="-342900" eaLnBrk="1" hangingPunct="1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hudebníci – muži i ženy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1D1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5"/>
          <p:cNvSpPr txBox="1">
            <a:spLocks noChangeArrowheads="1"/>
          </p:cNvSpPr>
          <p:nvPr/>
        </p:nvSpPr>
        <p:spPr bwMode="auto">
          <a:xfrm>
            <a:off x="1071563" y="5572125"/>
            <a:ext cx="23749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/>
              <a:t>Obr. 3 Egyptská harfa </a:t>
            </a:r>
            <a:r>
              <a:rPr lang="en-US" altLang="cs-CZ" sz="1200"/>
              <a:t>[</a:t>
            </a:r>
            <a:r>
              <a:rPr lang="cs-CZ" altLang="cs-CZ" sz="1200"/>
              <a:t>3</a:t>
            </a:r>
            <a:r>
              <a:rPr lang="en-US" altLang="cs-CZ" sz="1200"/>
              <a:t>]</a:t>
            </a:r>
            <a:endParaRPr lang="cs-CZ" altLang="cs-CZ"/>
          </a:p>
        </p:txBody>
      </p:sp>
      <p:pic>
        <p:nvPicPr>
          <p:cNvPr id="14339" name="Picture 3" descr="C:\Users\Vojta\AppData\Local\Microsoft\Windows\Temporary Internet Files\Content.IE5\GJF5UBZV\MC900441447[1]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29563" y="5786438"/>
            <a:ext cx="757237" cy="757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altLang="cs-CZ" smtClean="0"/>
          </a:p>
        </p:txBody>
      </p:sp>
      <p:pic>
        <p:nvPicPr>
          <p:cNvPr id="14341" name="Picture 6" descr="http://upload.wikimedia.org/wikipedia/commons/7/7d/C%2BB-Music-Fig23-EgyptianHandHarp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8313" y="2205038"/>
            <a:ext cx="8293100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altLang="cs-CZ" sz="2000" b="1" smtClean="0">
                <a:latin typeface="Arial" charset="0"/>
                <a:cs typeface="Arial" charset="0"/>
              </a:rPr>
              <a:t>Použité zdroje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001125" cy="3816350"/>
          </a:xfrm>
        </p:spPr>
        <p:txBody>
          <a:bodyPr/>
          <a:lstStyle/>
          <a:p>
            <a:pPr eaLnBrk="1" hangingPunct="1"/>
            <a:r>
              <a:rPr lang="en-US" altLang="cs-CZ" sz="1800" smtClean="0">
                <a:latin typeface="Arial" charset="0"/>
                <a:cs typeface="Arial" charset="0"/>
              </a:rPr>
              <a:t>[1] </a:t>
            </a:r>
            <a:r>
              <a:rPr lang="cs-CZ" altLang="cs-CZ" sz="1800" smtClean="0">
                <a:latin typeface="Arial" charset="0"/>
                <a:cs typeface="Arial" charset="0"/>
                <a:hlinkClick r:id="rId3"/>
              </a:rPr>
              <a:t>http://commons.wikimedia.org/wiki/File:Sitar3.jpg?uselang=cs</a:t>
            </a:r>
            <a:endParaRPr lang="cs-CZ" altLang="cs-CZ" sz="1800" smtClean="0">
              <a:latin typeface="Arial" charset="0"/>
              <a:cs typeface="Arial" charset="0"/>
            </a:endParaRPr>
          </a:p>
          <a:p>
            <a:pPr eaLnBrk="1" hangingPunct="1"/>
            <a:r>
              <a:rPr lang="en-US" altLang="cs-CZ" sz="1800" smtClean="0">
                <a:latin typeface="Arial" charset="0"/>
                <a:cs typeface="Arial" charset="0"/>
              </a:rPr>
              <a:t>[2]</a:t>
            </a:r>
            <a:r>
              <a:rPr lang="cs-CZ" altLang="cs-CZ" sz="1800" smtClean="0">
                <a:latin typeface="Arial" charset="0"/>
                <a:cs typeface="Arial" charset="0"/>
              </a:rPr>
              <a:t> Gaohu. In: </a:t>
            </a:r>
            <a:r>
              <a:rPr lang="cs-CZ" altLang="cs-CZ" sz="1800" i="1" smtClean="0">
                <a:latin typeface="Arial" charset="0"/>
                <a:cs typeface="Arial" charset="0"/>
              </a:rPr>
              <a:t>Www.wikipedia.org</a:t>
            </a:r>
            <a:r>
              <a:rPr lang="cs-CZ" altLang="cs-CZ" sz="1800" smtClean="0">
                <a:latin typeface="Arial" charset="0"/>
                <a:cs typeface="Arial" charset="0"/>
              </a:rPr>
              <a:t> [online]. 2006 [cit. 2013-02-25]. Dostupné z: </a:t>
            </a:r>
            <a:r>
              <a:rPr lang="cs-CZ" altLang="cs-CZ" sz="1800" smtClean="0">
                <a:latin typeface="Arial" charset="0"/>
                <a:cs typeface="Arial" charset="0"/>
                <a:hlinkClick r:id="rId4"/>
              </a:rPr>
              <a:t>http://en.wikipedia.org/wiki/File:Gaohu_1.jpg</a:t>
            </a:r>
            <a:r>
              <a:rPr lang="cs-CZ" altLang="cs-CZ" sz="1800" smtClean="0">
                <a:latin typeface="Arial" charset="0"/>
                <a:cs typeface="Arial" charset="0"/>
              </a:rPr>
              <a:t>  </a:t>
            </a:r>
          </a:p>
          <a:p>
            <a:pPr eaLnBrk="1" hangingPunct="1"/>
            <a:r>
              <a:rPr lang="en-US" altLang="cs-CZ" sz="1800" smtClean="0">
                <a:latin typeface="Arial" charset="0"/>
                <a:cs typeface="Arial" charset="0"/>
              </a:rPr>
              <a:t>[3]</a:t>
            </a:r>
            <a:r>
              <a:rPr lang="cs-CZ" altLang="cs-CZ" sz="1800" smtClean="0">
                <a:latin typeface="Arial" charset="0"/>
                <a:cs typeface="Arial" charset="0"/>
              </a:rPr>
              <a:t> http://commons.wikimedia.org/wiki/Harp#mediaviewer/File:C%2BB-Music-Fig23-EgyptianHandHarp.PNG</a:t>
            </a:r>
            <a:endParaRPr lang="cs-CZ" altLang="cs-CZ" sz="24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altLang="cs-CZ" sz="2000" b="1" smtClean="0">
                <a:latin typeface="Arial" charset="0"/>
                <a:cs typeface="Arial" charset="0"/>
              </a:rPr>
              <a:t>Použitý poslech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001125" cy="3816350"/>
          </a:xfrm>
        </p:spPr>
        <p:txBody>
          <a:bodyPr/>
          <a:lstStyle/>
          <a:p>
            <a:pPr eaLnBrk="1" hangingPunct="1"/>
            <a:r>
              <a:rPr lang="cs-CZ" altLang="cs-CZ" sz="1800" smtClean="0">
                <a:latin typeface="Arial" charset="0"/>
                <a:cs typeface="Arial" charset="0"/>
              </a:rPr>
              <a:t>Sitar Legend Pt. Ravi Shankar &amp; his lovely Daughter Anoushka. W</a:t>
            </a:r>
            <a:r>
              <a:rPr lang="cs-CZ" altLang="cs-CZ" sz="1800" i="1" smtClean="0">
                <a:latin typeface="Arial" charset="0"/>
                <a:cs typeface="Arial" charset="0"/>
              </a:rPr>
              <a:t>ww.youtube.com</a:t>
            </a:r>
            <a:r>
              <a:rPr lang="cs-CZ" altLang="cs-CZ" sz="1800" smtClean="0">
                <a:latin typeface="Arial" charset="0"/>
                <a:cs typeface="Arial" charset="0"/>
              </a:rPr>
              <a:t> [online]. 2010 [cit. 2013-05-02]. Dostupné z: </a:t>
            </a:r>
            <a:r>
              <a:rPr lang="cs-CZ" altLang="cs-CZ" sz="1800" smtClean="0">
                <a:latin typeface="Arial" charset="0"/>
                <a:cs typeface="Arial" charset="0"/>
                <a:hlinkClick r:id="rId3"/>
              </a:rPr>
              <a:t>https://www.youtube.com/watch?v=igDsu5QWhpo</a:t>
            </a:r>
            <a:r>
              <a:rPr lang="cs-CZ" altLang="cs-CZ" sz="1800" smtClean="0">
                <a:latin typeface="Arial" charset="0"/>
                <a:cs typeface="Arial" charset="0"/>
              </a:rPr>
              <a:t> </a:t>
            </a:r>
          </a:p>
          <a:p>
            <a:pPr eaLnBrk="1" hangingPunct="1"/>
            <a:r>
              <a:rPr lang="cs-CZ" altLang="cs-CZ" sz="1800" smtClean="0">
                <a:latin typeface="Arial" charset="0"/>
                <a:cs typeface="Arial" charset="0"/>
              </a:rPr>
              <a:t> </a:t>
            </a:r>
            <a:r>
              <a:rPr lang="en-US" altLang="cs-CZ" sz="1800" smtClean="0">
                <a:latin typeface="Arial" charset="0"/>
                <a:cs typeface="Arial" charset="0"/>
              </a:rPr>
              <a:t>Masterpieces of Chinese Music: A Musical Performance by Music from China. </a:t>
            </a:r>
            <a:r>
              <a:rPr lang="en-US" altLang="cs-CZ" sz="1800" i="1" smtClean="0">
                <a:latin typeface="Arial" charset="0"/>
                <a:cs typeface="Arial" charset="0"/>
              </a:rPr>
              <a:t>Www.youtube.com</a:t>
            </a:r>
            <a:r>
              <a:rPr lang="en-US" altLang="cs-CZ" sz="1800" smtClean="0">
                <a:latin typeface="Arial" charset="0"/>
                <a:cs typeface="Arial" charset="0"/>
              </a:rPr>
              <a:t> [online]. 2010 [cit. 2013-05-02]. Dostupné z: </a:t>
            </a:r>
            <a:r>
              <a:rPr lang="en-US" altLang="cs-CZ" sz="1800" smtClean="0">
                <a:latin typeface="Arial" charset="0"/>
                <a:cs typeface="Arial" charset="0"/>
                <a:hlinkClick r:id="rId4"/>
              </a:rPr>
              <a:t>https://www.youtube.com/watch?v=B-Y4ncLy9LA</a:t>
            </a:r>
            <a:r>
              <a:rPr lang="cs-CZ" altLang="cs-CZ" sz="1800" smtClean="0">
                <a:latin typeface="Arial" charset="0"/>
                <a:cs typeface="Arial" charset="0"/>
              </a:rPr>
              <a:t> </a:t>
            </a:r>
          </a:p>
          <a:p>
            <a:pPr eaLnBrk="1" hangingPunct="1"/>
            <a:r>
              <a:rPr lang="cs-CZ" altLang="cs-CZ" sz="1800" smtClean="0">
                <a:latin typeface="Arial" charset="0"/>
                <a:cs typeface="Arial" charset="0"/>
              </a:rPr>
              <a:t>The Ancient Egyptian Harp. </a:t>
            </a:r>
            <a:r>
              <a:rPr lang="cs-CZ" altLang="cs-CZ" sz="1800" i="1" smtClean="0">
                <a:latin typeface="Arial" charset="0"/>
                <a:cs typeface="Arial" charset="0"/>
              </a:rPr>
              <a:t>Www.youtube.com</a:t>
            </a:r>
            <a:r>
              <a:rPr lang="cs-CZ" altLang="cs-CZ" sz="1800" smtClean="0">
                <a:latin typeface="Arial" charset="0"/>
                <a:cs typeface="Arial" charset="0"/>
              </a:rPr>
              <a:t> [online]. 2011 [cit. 2013-05-02]. Dostupné z: </a:t>
            </a:r>
            <a:r>
              <a:rPr lang="cs-CZ" altLang="cs-CZ" sz="1800" smtClean="0">
                <a:latin typeface="Arial" charset="0"/>
                <a:cs typeface="Arial" charset="0"/>
                <a:hlinkClick r:id="rId5"/>
              </a:rPr>
              <a:t>https://www.youtube.com/watch?v=wvqRZzT2kJI</a:t>
            </a:r>
            <a:r>
              <a:rPr lang="cs-CZ" altLang="cs-CZ" sz="1800" smtClean="0">
                <a:latin typeface="Arial" charset="0"/>
                <a:cs typeface="Arial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0" y="2500313"/>
            <a:ext cx="9144000" cy="3643312"/>
          </a:xfrm>
        </p:spPr>
        <p:txBody>
          <a:bodyPr/>
          <a:lstStyle/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endParaRPr lang="cs-CZ" sz="2400" dirty="0" smtClean="0"/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endParaRPr lang="cs-CZ" sz="1800" dirty="0" smtClean="0"/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8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8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u-RU" sz="1800" dirty="0" smtClean="0">
                <a:latin typeface="Arial" pitchFamily="34" charset="0"/>
                <a:cs typeface="Arial" pitchFamily="34" charset="0"/>
              </a:rPr>
              <a:t>a školských zařízení.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ru-RU" sz="1800" dirty="0" smtClean="0">
                <a:latin typeface="Arial" pitchFamily="34" charset="0"/>
                <a:cs typeface="Arial" pitchFamily="34" charset="0"/>
              </a:rPr>
              <a:t>Jakékoliv další využití podléhá autorskému zákonu.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8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endParaRPr lang="cs-CZ" sz="20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/>
            <a:r>
              <a:rPr lang="cs-CZ" altLang="cs-CZ" sz="2000" b="1" smtClean="0">
                <a:latin typeface="Arial" charset="0"/>
                <a:cs typeface="Arial" charset="0"/>
              </a:rPr>
              <a:t>Autorská práva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868</TotalTime>
  <Words>554</Words>
  <Application>Microsoft Office PowerPoint</Application>
  <PresentationFormat>Předvádění na obrazovce (4:3)</PresentationFormat>
  <Paragraphs>144</Paragraphs>
  <Slides>15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20" baseType="lpstr">
      <vt:lpstr>Arial</vt:lpstr>
      <vt:lpstr>Calibri</vt:lpstr>
      <vt:lpstr>Wingdings</vt:lpstr>
      <vt:lpstr>Motiv sady Office</vt:lpstr>
      <vt:lpstr>1_Motiv sady Office</vt:lpstr>
      <vt:lpstr>Obchodní akademie, Střední odborná škola  a Jazyková škola s právem státní jazykové zkoušky,  Hradec Králové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zdroje</vt:lpstr>
      <vt:lpstr>Použitý poslech</vt:lpstr>
      <vt:lpstr>Autorská práva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Dum</cp:lastModifiedBy>
  <cp:revision>106</cp:revision>
  <dcterms:created xsi:type="dcterms:W3CDTF">2012-11-30T22:17:21Z</dcterms:created>
  <dcterms:modified xsi:type="dcterms:W3CDTF">2014-08-26T17:37:18Z</dcterms:modified>
</cp:coreProperties>
</file>