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1" r:id="rId13"/>
    <p:sldId id="261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7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644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70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87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4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6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555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280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989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484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437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94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93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466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8/Vanocni_cukrovi_1.JPG" TargetMode="External"/><Relationship Id="rId2" Type="http://schemas.openxmlformats.org/officeDocument/2006/relationships/hyperlink" Target="http://cs.wikipedia.org/wiki/V%C3%A1no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uroviakamenolomy.cz/dokumenty/verejne/Casopis/sk200704_f.htm" TargetMode="External"/><Relationship Id="rId5" Type="http://schemas.openxmlformats.org/officeDocument/2006/relationships/hyperlink" Target="http://cs.wikipedia.org/wiki/Jesli%C4%8Dky" TargetMode="External"/><Relationship Id="rId4" Type="http://schemas.openxmlformats.org/officeDocument/2006/relationships/hyperlink" Target="http://cs.wikipedia.org/wiki/V%C3%A1no%C4%8Dn%C3%AD_kapr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dventn%C3%AD_v%C4%9Bnec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23612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VY_12_INOVACE_339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ročník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Vánoce</a:t>
                      </a:r>
                      <a:endParaRPr lang="cs-CZ" sz="1400" dirty="0"/>
                    </a:p>
                  </a:txBody>
                  <a:tcPr/>
                </a:tc>
              </a:tr>
              <a:tr h="6071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se</a:t>
                      </a:r>
                      <a:r>
                        <a:rPr lang="cs-CZ" sz="1400" baseline="0" dirty="0" smtClean="0"/>
                        <a:t> svátkem, poznávání tradic a symbolů vánoc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13.12.2012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f/ff/Juletr%C3%A6et.jpg/170px-Juletr%C3%A6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4896544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to jsou Vánoce ?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3728" y="1412776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/>
              <a:t>Vánoce</a:t>
            </a:r>
            <a:r>
              <a:rPr lang="cs-CZ" sz="2800" dirty="0"/>
              <a:t> </a:t>
            </a:r>
            <a:r>
              <a:rPr lang="cs-CZ" sz="2800" dirty="0" smtClean="0"/>
              <a:t> </a:t>
            </a:r>
            <a:r>
              <a:rPr lang="cs-CZ" sz="2800" dirty="0"/>
              <a:t>jsou v </a:t>
            </a:r>
            <a:r>
              <a:rPr lang="cs-CZ" sz="2800" dirty="0" smtClean="0"/>
              <a:t>křesťanské tradici</a:t>
            </a:r>
            <a:r>
              <a:rPr lang="cs-CZ" sz="2800" dirty="0"/>
              <a:t> </a:t>
            </a:r>
            <a:r>
              <a:rPr lang="cs-CZ" sz="2800" dirty="0" smtClean="0"/>
              <a:t>oslavou</a:t>
            </a:r>
            <a:r>
              <a:rPr lang="cs-CZ" sz="2800" dirty="0"/>
              <a:t> </a:t>
            </a:r>
            <a:r>
              <a:rPr lang="cs-CZ" sz="2800" dirty="0" smtClean="0"/>
              <a:t>narození Ježíše Krista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36587" y="2910540"/>
            <a:ext cx="374441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 </a:t>
            </a:r>
            <a:r>
              <a:rPr lang="cs-CZ" sz="2400" dirty="0" smtClean="0"/>
              <a:t>Česku </a:t>
            </a:r>
            <a:r>
              <a:rPr lang="cs-CZ" sz="2400" dirty="0"/>
              <a:t> je však za </a:t>
            </a:r>
            <a:r>
              <a:rPr lang="cs-CZ" sz="2400" dirty="0" smtClean="0"/>
              <a:t>vrchol </a:t>
            </a:r>
            <a:r>
              <a:rPr lang="cs-CZ" sz="2400" dirty="0"/>
              <a:t>Vánoc považován Štědrý </a:t>
            </a:r>
            <a:r>
              <a:rPr lang="cs-CZ" sz="2400" dirty="0" smtClean="0"/>
              <a:t>den,</a:t>
            </a:r>
            <a:r>
              <a:rPr lang="cs-CZ" sz="2400" dirty="0"/>
              <a:t> 24. </a:t>
            </a:r>
            <a:r>
              <a:rPr lang="cs-CZ" sz="2400" dirty="0" smtClean="0"/>
              <a:t>prosinec, coby předvečer samotné slavnosti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409728" y="306310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 </a:t>
            </a:r>
            <a:r>
              <a:rPr lang="cs-CZ" sz="2400" dirty="0"/>
              <a:t>Na Štědrý den lidé podle tradice nesmí celý den nic jíst, aby viděli zlaté prasátko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0563" y="5056707"/>
            <a:ext cx="39604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Ke štědrovečerní večeři se většinou podává smažený kapr nebo řízek s bramborovým salátem. 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81003" y="4872041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K Vánocům se pojí nejrůznější tradice, k nimž se řadí vánoční </a:t>
            </a:r>
            <a:r>
              <a:rPr lang="cs-CZ" sz="2400" dirty="0" smtClean="0"/>
              <a:t>stromek, jesličky(betlém</a:t>
            </a:r>
            <a:r>
              <a:rPr lang="cs-CZ" sz="2400" dirty="0"/>
              <a:t>), vánoční dárky, které nosí Ježíšek, či </a:t>
            </a:r>
            <a:r>
              <a:rPr lang="cs-CZ" sz="2400" dirty="0" smtClean="0"/>
              <a:t>vánoční cukroví</a:t>
            </a:r>
            <a:endParaRPr lang="cs-CZ" sz="2400" dirty="0"/>
          </a:p>
        </p:txBody>
      </p:sp>
      <p:pic>
        <p:nvPicPr>
          <p:cNvPr id="2050" name="Picture 2" descr="C:\Users\uživatel\AppData\Local\Microsoft\Windows\Temporary Internet Files\Content.IE5\U6HO4U39\MP900409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40415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848" y="260648"/>
            <a:ext cx="82296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Symboly vánoc</a:t>
            </a:r>
            <a:endParaRPr lang="cs-CZ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868144" y="1196752"/>
            <a:ext cx="2736304" cy="2261865"/>
          </a:xfrm>
          <a:prstGeom prst="cloudCallout">
            <a:avLst/>
          </a:prstGeom>
          <a:solidFill>
            <a:srgbClr val="CCFF66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</a:t>
            </a:r>
          </a:p>
          <a:p>
            <a:pPr algn="ctr"/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cukroví</a:t>
            </a:r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1542854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Jeho pečení je jedna</a:t>
            </a:r>
            <a:r>
              <a:rPr lang="cs-CZ" sz="2400" dirty="0"/>
              <a:t> z obecně rozšířených vánočních </a:t>
            </a:r>
            <a:r>
              <a:rPr lang="cs-CZ" sz="2400" dirty="0" smtClean="0"/>
              <a:t>tradic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Mezi </a:t>
            </a:r>
            <a:r>
              <a:rPr lang="cs-CZ" sz="2400" dirty="0"/>
              <a:t>typické patří cukroví </a:t>
            </a:r>
            <a:r>
              <a:rPr lang="cs-CZ" sz="2400" dirty="0" smtClean="0"/>
              <a:t>z</a:t>
            </a:r>
          </a:p>
          <a:p>
            <a:r>
              <a:rPr lang="cs-CZ" sz="2400" dirty="0" smtClean="0"/>
              <a:t>     lineckého těsta</a:t>
            </a:r>
            <a:endParaRPr lang="cs-CZ" sz="2400" dirty="0"/>
          </a:p>
        </p:txBody>
      </p:sp>
      <p:pic>
        <p:nvPicPr>
          <p:cNvPr id="3074" name="Picture 2" descr="http://upload.wikimedia.org/wikipedia/commons/a/a8/Vanocni_cukrovi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70486"/>
            <a:ext cx="5328592" cy="2928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5652120" y="548680"/>
            <a:ext cx="2808312" cy="2520280"/>
          </a:xfrm>
          <a:prstGeom prst="cloudCallout">
            <a:avLst/>
          </a:prstGeom>
          <a:solidFill>
            <a:srgbClr val="CCFF66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Vánoční </a:t>
            </a:r>
            <a:r>
              <a:rPr lang="cs-CZ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stromeček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102399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Staví se na Štědrý den a lidé si pod ním rozdávají vánoční dárky. Velké vánoční stromy se staví ve městech v průběhu adventu</a:t>
            </a:r>
            <a:r>
              <a:rPr lang="cs-CZ" dirty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27984" y="4822661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Lidé doma mívají obvykle borovice, jedle, </a:t>
            </a:r>
            <a:r>
              <a:rPr lang="cs-CZ" sz="2400" dirty="0" smtClean="0"/>
              <a:t>smrky  </a:t>
            </a:r>
            <a:r>
              <a:rPr lang="cs-CZ" sz="2400" dirty="0"/>
              <a:t> nebo umělé stromky.</a:t>
            </a:r>
          </a:p>
        </p:txBody>
      </p:sp>
      <p:pic>
        <p:nvPicPr>
          <p:cNvPr id="4100" name="Picture 4" descr="http://www.quido.cz/objevy/strome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52" y="2708920"/>
            <a:ext cx="2573820" cy="3993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0249" y="575808"/>
            <a:ext cx="4248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 je tradiční </a:t>
            </a:r>
            <a:r>
              <a:rPr lang="cs-CZ" sz="2400" dirty="0" smtClean="0"/>
              <a:t>štědrovečerní pokrm </a:t>
            </a:r>
            <a:r>
              <a:rPr lang="cs-CZ" sz="2400" dirty="0"/>
              <a:t>v České republice i v některých dalších zemích střední Evropy</a:t>
            </a:r>
          </a:p>
        </p:txBody>
      </p:sp>
      <p:sp>
        <p:nvSpPr>
          <p:cNvPr id="5" name="Obláček 4"/>
          <p:cNvSpPr/>
          <p:nvPr/>
        </p:nvSpPr>
        <p:spPr>
          <a:xfrm>
            <a:off x="5476253" y="536776"/>
            <a:ext cx="3168352" cy="2088232"/>
          </a:xfrm>
          <a:prstGeom prst="cloudCallout">
            <a:avLst/>
          </a:prstGeom>
          <a:solidFill>
            <a:srgbClr val="CCFF66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</a:t>
            </a:r>
          </a:p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kapr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9063" y="2492896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 Přílohou je tradičně studený bramborový salát z vařených brambor nakrájených na kostky, majonézy a nakládané zeleniny (okurka, hrášek, mrkev apod.)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0648" y="5089252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Šupiny z kapra jsou symbolem bohatství, proto se před </a:t>
            </a:r>
            <a:r>
              <a:rPr lang="cs-CZ" sz="2400"/>
              <a:t>večeří </a:t>
            </a:r>
            <a:r>
              <a:rPr lang="cs-CZ" sz="2400" smtClean="0"/>
              <a:t>umísťují </a:t>
            </a:r>
            <a:r>
              <a:rPr lang="cs-CZ" sz="2400" dirty="0"/>
              <a:t>pod talíře, případně se drží v dlani nebo dávají do peněženky.</a:t>
            </a:r>
          </a:p>
        </p:txBody>
      </p:sp>
      <p:pic>
        <p:nvPicPr>
          <p:cNvPr id="5122" name="Picture 2" descr="http://www.az-recepty.cz/data/document/large/000032970795_vanocni_kap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253" y="2996952"/>
            <a:ext cx="340817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6012160" y="332656"/>
            <a:ext cx="2736304" cy="2088232"/>
          </a:xfrm>
          <a:prstGeom prst="cloudCallout">
            <a:avLst/>
          </a:prstGeom>
          <a:solidFill>
            <a:srgbClr val="CCFF66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Betlém</a:t>
            </a:r>
          </a:p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(jesličky)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692696"/>
            <a:ext cx="561662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b="1" dirty="0">
                <a:solidFill>
                  <a:srgbClr val="7030A0"/>
                </a:solidFill>
              </a:rPr>
              <a:t>Betlém</a:t>
            </a:r>
            <a:r>
              <a:rPr lang="cs-CZ" sz="3200" dirty="0">
                <a:solidFill>
                  <a:srgbClr val="7030A0"/>
                </a:solidFill>
              </a:rPr>
              <a:t> </a:t>
            </a:r>
            <a:r>
              <a:rPr lang="cs-CZ" sz="3200" dirty="0"/>
              <a:t>nebo též</a:t>
            </a:r>
            <a:r>
              <a:rPr lang="cs-CZ" sz="3200" dirty="0">
                <a:solidFill>
                  <a:srgbClr val="7030A0"/>
                </a:solidFill>
              </a:rPr>
              <a:t> </a:t>
            </a:r>
            <a:r>
              <a:rPr lang="cs-CZ" sz="3200" b="1" dirty="0">
                <a:solidFill>
                  <a:srgbClr val="7030A0"/>
                </a:solidFill>
              </a:rPr>
              <a:t>jesličky</a:t>
            </a:r>
            <a:r>
              <a:rPr lang="cs-CZ" sz="2400" dirty="0"/>
              <a:t> je </a:t>
            </a:r>
            <a:r>
              <a:rPr lang="cs-CZ" sz="2400" dirty="0" smtClean="0"/>
              <a:t> </a:t>
            </a:r>
            <a:r>
              <a:rPr lang="cs-CZ" sz="2400" dirty="0"/>
              <a:t>vyobrazení znázorňující Svatou rodinu. Právě narozený Ježíš leží v nuzném chlévě na seně </a:t>
            </a:r>
            <a:r>
              <a:rPr lang="cs-CZ" sz="2400" dirty="0" smtClean="0"/>
              <a:t>v jesličkách</a:t>
            </a:r>
            <a:r>
              <a:rPr lang="cs-CZ" sz="2400" dirty="0"/>
              <a:t> a Panna Maria a svatý Josef o něj pečují. Pastýři </a:t>
            </a:r>
            <a:r>
              <a:rPr lang="cs-CZ" sz="2400" dirty="0" smtClean="0"/>
              <a:t>a</a:t>
            </a:r>
            <a:r>
              <a:rPr lang="cs-CZ" sz="2400" dirty="0"/>
              <a:t> Tři </a:t>
            </a:r>
            <a:r>
              <a:rPr lang="cs-CZ" sz="2400" dirty="0" smtClean="0"/>
              <a:t>králové přinášejí </a:t>
            </a:r>
            <a:r>
              <a:rPr lang="cs-CZ" sz="2400" dirty="0"/>
              <a:t>dary, </a:t>
            </a:r>
            <a:r>
              <a:rPr lang="cs-CZ" sz="2400" dirty="0" smtClean="0"/>
              <a:t>dále tam uvidíme také zvířata </a:t>
            </a:r>
            <a:r>
              <a:rPr lang="cs-CZ" sz="2400" dirty="0"/>
              <a:t>(vůl, oslík, ovce i jiné) </a:t>
            </a:r>
            <a:r>
              <a:rPr lang="cs-CZ" sz="2400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Betlémy </a:t>
            </a:r>
            <a:r>
              <a:rPr lang="cs-CZ" sz="2400" dirty="0"/>
              <a:t>byly a jsou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vytvářeny </a:t>
            </a:r>
            <a:r>
              <a:rPr lang="cs-CZ" sz="2400" dirty="0"/>
              <a:t>z </a:t>
            </a:r>
            <a:r>
              <a:rPr lang="cs-CZ" sz="2400" dirty="0" smtClean="0"/>
              <a:t>nejrůznějších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materiálů: dřevěné,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keramické</a:t>
            </a:r>
            <a:r>
              <a:rPr lang="cs-CZ" sz="2400" dirty="0"/>
              <a:t>,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papírové</a:t>
            </a:r>
            <a:r>
              <a:rPr lang="cs-CZ" sz="2400" dirty="0"/>
              <a:t>, perníkové aj</a:t>
            </a:r>
            <a:r>
              <a:rPr lang="cs-CZ" dirty="0"/>
              <a:t>.</a:t>
            </a:r>
          </a:p>
        </p:txBody>
      </p:sp>
      <p:pic>
        <p:nvPicPr>
          <p:cNvPr id="6146" name="Picture 2" descr="http://ces.mkcr.cz/cz/img/5/8/9/p10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56992"/>
            <a:ext cx="485090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tradice a zvyky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410355"/>
            <a:ext cx="4572000" cy="489364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/>
              <a:t>Pouštění </a:t>
            </a:r>
            <a:r>
              <a:rPr lang="cs-CZ" sz="2400" b="1" dirty="0"/>
              <a:t>lodiček 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Rozpůlí se několik vlašských ořechů a do prázdných polovin skořápek se nakapaným voskem připevní svíčka. Lodičky ořechů se pak nechávají plout po vodě. </a:t>
            </a:r>
            <a:r>
              <a:rPr lang="cs-CZ" sz="2400" b="1" dirty="0"/>
              <a:t>Ten, komu se lodička nepotopí a dlouho svítí, čeká dlouhý a šťastný život.</a:t>
            </a:r>
            <a:r>
              <a:rPr lang="cs-CZ" sz="2400" dirty="0"/>
              <a:t> Pokud se lodička drží při kraji nádoby, její majitel se bude celý rok držet doma. Pokud pluje ke středu nádoby, vydá se do světa. 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8194" name="Picture 2" descr="http://www.spektrumzdravi.cz/wp-content/uploads/2010/12/orechova-lodic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903" y="1552392"/>
            <a:ext cx="3966694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620688"/>
            <a:ext cx="4572000" cy="63709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Krájení jablka</a:t>
            </a:r>
            <a:r>
              <a:rPr lang="cs-CZ" sz="2400" b="1" dirty="0"/>
              <a:t> </a:t>
            </a:r>
            <a:endParaRPr lang="cs-CZ" sz="2400" b="1" dirty="0" smtClean="0"/>
          </a:p>
          <a:p>
            <a:r>
              <a:rPr lang="cs-CZ" sz="2400" dirty="0" smtClean="0"/>
              <a:t>Jablko </a:t>
            </a:r>
            <a:r>
              <a:rPr lang="cs-CZ" sz="2400" dirty="0"/>
              <a:t>se přepůlí </a:t>
            </a:r>
            <a:r>
              <a:rPr lang="cs-CZ" sz="2400" dirty="0" smtClean="0"/>
              <a:t>vždy </a:t>
            </a:r>
            <a:r>
              <a:rPr lang="cs-CZ" sz="2400" dirty="0"/>
              <a:t>po štědrovečerní </a:t>
            </a:r>
            <a:r>
              <a:rPr lang="cs-CZ" sz="2400" dirty="0" smtClean="0"/>
              <a:t>večeři. </a:t>
            </a:r>
            <a:r>
              <a:rPr lang="cs-CZ" sz="2400" dirty="0"/>
              <a:t> </a:t>
            </a:r>
            <a:r>
              <a:rPr lang="cs-CZ" sz="2400" b="1" dirty="0"/>
              <a:t>Pokud má vnitřní část s jádry tvar hvězdy, sejdou se za rok všichni ve zdraví.</a:t>
            </a:r>
            <a:r>
              <a:rPr lang="cs-CZ" sz="2400" dirty="0"/>
              <a:t> Má-li tvar kříže, někdo z přítomných těžce onemocní. 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Lití 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olova</a:t>
            </a:r>
            <a:r>
              <a:rPr lang="cs-CZ" sz="3600" b="1" dirty="0"/>
              <a:t> 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Nad plamenem se rozžhaví kousek olova až úplně roztaje. Připraví se nádoba s vodou a do ní se olovo opatrně vlije. </a:t>
            </a:r>
            <a:r>
              <a:rPr lang="cs-CZ" sz="2400" b="1" dirty="0"/>
              <a:t>Odlitek, který vznikne, věští dotyčnému jeho budoucnost. 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7170" name="Picture 2" descr="http://www.etescoma.cz/images/tescoma_obrazky/jablk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87693"/>
            <a:ext cx="28575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zbynekmlcoch.cz/informace/images/stories/texty/vanocni_zvyk_liti_olova_vyznam_tvaru_co_zname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1088"/>
            <a:ext cx="285749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6930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60648"/>
            <a:ext cx="38164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Střevíc</a:t>
            </a:r>
            <a:r>
              <a:rPr lang="cs-CZ" sz="2800" b="1" dirty="0"/>
              <a:t> 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400" dirty="0"/>
              <a:t>Svobodné dívky házejí střevícem přes hlavu. </a:t>
            </a:r>
            <a:r>
              <a:rPr lang="cs-CZ" sz="2400" b="1" dirty="0"/>
              <a:t>Obrátí-li se patou ke dveřím, zůstanou doma. Obrátí-li se špičkou ke dveřím, provdají se a odejdou.</a:t>
            </a:r>
            <a:r>
              <a:rPr lang="cs-CZ" sz="2400" dirty="0"/>
              <a:t> </a:t>
            </a:r>
          </a:p>
        </p:txBody>
      </p:sp>
      <p:pic>
        <p:nvPicPr>
          <p:cNvPr id="9218" name="Picture 2" descr="C:\Users\uživatel\AppData\Local\Microsoft\Windows\Temporary Internet Files\Content.IE5\U6HO4U39\MC900405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44827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284984"/>
            <a:ext cx="3168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Zlaté prasátko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/>
              <a:t>u</a:t>
            </a:r>
            <a:r>
              <a:rPr lang="cs-CZ" sz="2400" dirty="0" smtClean="0"/>
              <a:t>vidí ten, kdo na </a:t>
            </a:r>
            <a:r>
              <a:rPr lang="cs-CZ" sz="2400" dirty="0"/>
              <a:t>Štědrý den </a:t>
            </a:r>
            <a:r>
              <a:rPr lang="cs-CZ" sz="2400" dirty="0" smtClean="0"/>
              <a:t>dodrží přísný půst                          ( nebude jíst )až do večera. </a:t>
            </a:r>
            <a:endParaRPr lang="cs-CZ" sz="2400" dirty="0"/>
          </a:p>
        </p:txBody>
      </p:sp>
      <p:pic>
        <p:nvPicPr>
          <p:cNvPr id="9220" name="Picture 4" descr="http://www.samolepik.cz/img/big/31-zlate-pra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05064"/>
            <a:ext cx="3096344" cy="256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336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ozdoby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http://www.vasevanoce.cz/vyzdoba-bytu/adventni-vene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57" y="2492896"/>
            <a:ext cx="1951879" cy="179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24744"/>
            <a:ext cx="329565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Adventní věnec</a:t>
            </a:r>
          </a:p>
          <a:p>
            <a:r>
              <a:rPr lang="cs-CZ" sz="2000" dirty="0"/>
              <a:t> je tradiční symbol </a:t>
            </a:r>
            <a:r>
              <a:rPr lang="cs-CZ" sz="2000" dirty="0" smtClean="0"/>
              <a:t>sloužící k  odpočítávání čtyř týdnů</a:t>
            </a:r>
            <a:r>
              <a:rPr lang="cs-CZ" sz="2000" dirty="0"/>
              <a:t> adventu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44" name="Picture 4" descr="http://img.ceskyinternet.cz/clanky/odstavce/20567-542239-1_shutterstock_69051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688" y="1990069"/>
            <a:ext cx="2713484" cy="231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1124744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Slaměné ozdoby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6" name="Picture 6" descr="http://www.dumporcelanu.cz/images/foto/.nahledy/vo-modre1-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062" y="4581128"/>
            <a:ext cx="3754388" cy="203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99062" y="3933056"/>
            <a:ext cx="37543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Skleněné ozdoby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8" name="Picture 8" descr="http://www.rooya.cz/galerie/soutez/soutez4/9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76" y="5013176"/>
            <a:ext cx="423175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4581128"/>
            <a:ext cx="4215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Ozdoby z korálků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50" name="Picture 10" descr="http://www.kreativnitechniky.cz/var/texyla/3/pb262489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25948"/>
            <a:ext cx="2553072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72200" y="980728"/>
            <a:ext cx="2381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Ozdoby z perníku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381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332656"/>
            <a:ext cx="79208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1. Jaké </a:t>
            </a:r>
            <a:r>
              <a:rPr lang="cs-CZ" sz="2400" dirty="0"/>
              <a:t>zvyky dodržujete doma?</a:t>
            </a:r>
          </a:p>
          <a:p>
            <a:r>
              <a:rPr lang="cs-CZ" sz="2400" dirty="0" smtClean="0"/>
              <a:t>2. Povídej </a:t>
            </a:r>
            <a:r>
              <a:rPr lang="cs-CZ" sz="2400" dirty="0"/>
              <a:t>o vánočních zvycích, o zdobení stromečku, o atmosféře Štědrého </a:t>
            </a:r>
            <a:r>
              <a:rPr lang="cs-CZ" sz="2400" dirty="0" smtClean="0"/>
              <a:t>dne</a:t>
            </a:r>
          </a:p>
          <a:p>
            <a:r>
              <a:rPr lang="cs-CZ" sz="2400" dirty="0" smtClean="0"/>
              <a:t>3. Který měsíc máme Vánoce ?</a:t>
            </a:r>
          </a:p>
          <a:p>
            <a:r>
              <a:rPr lang="cs-CZ" sz="2400" dirty="0" smtClean="0"/>
              <a:t>4. Víš přesné datum Štědrého dne ?</a:t>
            </a:r>
          </a:p>
          <a:p>
            <a:r>
              <a:rPr lang="cs-CZ" sz="2400" dirty="0" smtClean="0"/>
              <a:t>5. V křesťanském světě jsou </a:t>
            </a:r>
            <a:r>
              <a:rPr lang="cs-CZ" sz="2400" smtClean="0"/>
              <a:t>Vánoce oslavou 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2209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050" dirty="0" smtClean="0"/>
              <a:t>Cit. 2012-11-13   </a:t>
            </a:r>
            <a:r>
              <a:rPr lang="cs-CZ" sz="1100" dirty="0"/>
              <a:t>Obrazový materiál dostupný na: </a:t>
            </a:r>
            <a:endParaRPr lang="cs-CZ" sz="11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http://www.google.cz/imgres?q=v%C3%A1no%C4%8Dn%C3%AD+strome%C4%8Dek&amp;um=1&amp;hl=cs&amp;biw=1366&amp;bih=667&amp;tbm=isch&amp;tbnid=JSfYyyEcX0WCtM:&amp;imgrefurl=http://cs.wikipedia.org/wiki/V%25C3%25A1no%25C4%258Dn%25C3%25AD_stromek&amp;docid=-Xr8seH-1HQxQM&amp;imgurl=http://upload.wikimedia.org/wikipedia/commons/thumb/f/ff/Juletr%2525C3%2525A6et.jpg/170px-Juletr%2525C3%2525A6et.jpg&amp;w=170&amp;h=234&amp;ei=JmuiUMOLLs-P4gSF9YAw&amp;zoom=1&amp;iact=hc&amp;vpx=1165&amp;vpy=4&amp;dur=184&amp;hovh=187&amp;hovw=136&amp;tx=102&amp;ty=72&amp;sig=116795107639744240493&amp;page=1&amp;tbnh=136&amp;tbnw=110&amp;start=0&amp;ndsp=27&amp;ved=1t:429,r:17,s:0,i:157</a:t>
            </a:r>
          </a:p>
          <a:p>
            <a:pPr marL="0" indent="0">
              <a:buNone/>
            </a:pPr>
            <a:r>
              <a:rPr lang="cs-CZ" sz="900" dirty="0" smtClean="0"/>
              <a:t>13.11.2012   16.47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>
                <a:hlinkClick r:id="rId2"/>
              </a:rPr>
              <a:t>http://cs.wikipedia.org/wiki/V%C3%A1noce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13.11.2012   16.56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Klipart </a:t>
            </a:r>
          </a:p>
          <a:p>
            <a:pPr marL="0" indent="0">
              <a:buNone/>
            </a:pPr>
            <a:r>
              <a:rPr lang="cs-CZ" sz="900" dirty="0" smtClean="0"/>
              <a:t>13.11.2012  17.10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>
                <a:hlinkClick r:id="rId3"/>
              </a:rPr>
              <a:t>http://upload.wikimedia.org/wikipedia/commons/a/a8/Vanocni_cukrovi_1.JPG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13.11.2012   17.29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http://www.google.cz/imgres?q=v%C3%A1no%C4%8Dn%C3%AD+stromek&amp;um=1&amp;hl=cs&amp;sa=N&amp;biw=1366&amp;bih=667&amp;tbm=isch&amp;tbnid=eEsEK0cZJUAfOM:&amp;imgrefurl=http://www.quido.cz/objevy/stromek.htm&amp;docid=Oe1g0gIqriv0PM&amp;imgurl=http://www.quido.cz/objevy/stromek.gif&amp;w=147&amp;h=200&amp;ei=THeiUKr4D-nd4QTk_QE&amp;zoom=1&amp;iact=hc&amp;vpx=998&amp;vpy=373&amp;dur=94&amp;hovh=160&amp;hovw=117&amp;tx=68&amp;ty=114&amp;sig=116795107639744240493&amp;page=2&amp;tbnh=140&amp;tbnw=101&amp;start=26&amp;ndsp=33&amp;ved=1t:429,r:12,s:20,i:183</a:t>
            </a:r>
          </a:p>
          <a:p>
            <a:pPr marL="0" indent="0">
              <a:buNone/>
            </a:pPr>
            <a:r>
              <a:rPr lang="cs-CZ" sz="900" dirty="0" smtClean="0"/>
              <a:t>13.11.2012   17.39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>
                <a:hlinkClick r:id="rId4"/>
              </a:rPr>
              <a:t>http://cs.wikipedia.org/wiki/V%C3%A1no%C4%8Dn%C3%AD_kapr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13.11.2012   17.47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http://www.google.cz/imgres?q=v%C3%A1no%C4%8Dn%C3%AD+kapr&amp;start=38&amp;num=10&amp;um=1&amp;hl=cs&amp;biw=1366&amp;bih=667&amp;tbm=isch&amp;tbnid=rmAV5Zc5T4diOM:&amp;imgrefurl=http://www.az-recepty.cz/vanocni-kapr-d120/&amp;docid=WfNg4SgrHFYMbM&amp;imgurl=http://www.az-recepty.cz/data/document/large/000032970795_vanocni_kapr.jpg&amp;w=423&amp;h=283&amp;ei=CHiiUO_rMLON4gTp9YCIBA&amp;zoom=1&amp;iact=hc&amp;vpx=183&amp;vpy=268&amp;dur=555&amp;hovh=184&amp;hovw=275&amp;tx=186&amp;ty=65&amp;sig=116795107639744240493&amp;page=3&amp;tbnh=134&amp;tbnw=200&amp;ndsp=22&amp;ved=1t:429,r:30,s:20,i:94</a:t>
            </a:r>
          </a:p>
          <a:p>
            <a:pPr marL="0" indent="0">
              <a:buNone/>
            </a:pPr>
            <a:r>
              <a:rPr lang="cs-CZ" sz="900" dirty="0" smtClean="0"/>
              <a:t>13.11.2012   17.52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>
                <a:hlinkClick r:id="rId5"/>
              </a:rPr>
              <a:t>http://cs.wikipedia.org/wiki/Jesli%C4%8Dky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http://www.google.cz/imgres?q=betl%C3%A9m&amp;num=10&amp;um=1&amp;hl=cs&amp;biw=1366&amp;bih=667&amp;tbm=isch&amp;tbnid=J3Pm2J3KKAN1YM:&amp;imgrefurl=http://ces.mkcr.cz/cz/img.php%3Fimgid%3D1018&amp;docid=G8TDpHe1j_AhJM&amp;imgurl=http://ces.mkcr.cz/cz/img/5/8/9/p1018.jpg&amp;w=600&amp;h=367&amp;ei=XXyiUPO2IKqL4gS1i4CoCQ&amp;zoom=1&amp;iact=hc&amp;vpx=394&amp;vpy=381&amp;dur=1761&amp;hovh=175&amp;hovw=287&amp;tx=90&amp;ty=133&amp;sig=116795107639744240493&amp;sqi=2&amp;page=2&amp;tbnh=132&amp;tbnw=245&amp;start=18&amp;ndsp=27&amp;ved=1t:429,r:19,s:0,i:189</a:t>
            </a:r>
          </a:p>
          <a:p>
            <a:pPr marL="0" indent="0">
              <a:buNone/>
            </a:pPr>
            <a:r>
              <a:rPr lang="cs-CZ" sz="900" dirty="0" smtClean="0"/>
              <a:t>13.11.2012  18.01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>
                <a:hlinkClick r:id="rId6"/>
              </a:rPr>
              <a:t>http://www.euroviakamenolomy.cz/dokumenty/verejne/Casopis/sk200704_f.htm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13.11.2012  18.13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208912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http://www.google.cz/imgres?q=kr%C3%A1jen%C3%AD+jablka+na+v%C3%A1noce&amp;um=1&amp;hl=cs&amp;sa=N&amp;biw=1366&amp;bih=667&amp;tbm=isch&amp;tbnid=PFYsBdBR2BMZEM:&amp;imgrefurl=http://www.etescoma.cz/vanocni-zvyky-a-tradice-213567&amp;docid=gPAzSbs3Hs4XQM&amp;imgurl=http://</a:t>
            </a:r>
            <a:r>
              <a:rPr lang="cs-CZ" sz="900" dirty="0" smtClean="0"/>
              <a:t>www.etescoma.cz/images/tescoma_obrazky/jablko.jpg&amp;w=300&amp;h=259&amp;ei=1X-iUKa-LZPO4QTXnoHQCQ&amp;zoom=1&amp;iact=hc&amp;vpx=324&amp;vpy=146&amp;dur=628&amp;hovh=207&amp;hovw=240&amp;tx=165&amp;ty=68&amp;sig=116795107639744240493&amp;page=1&amp;tbnh=140&amp;tbnw=150&amp;start=0&amp;ndsp=18&amp;ved=1t:429,r:1,s:0,i:72</a:t>
            </a:r>
          </a:p>
          <a:p>
            <a:r>
              <a:rPr lang="cs-CZ" sz="900" dirty="0" smtClean="0"/>
              <a:t>13.11.2012   18.15</a:t>
            </a:r>
          </a:p>
          <a:p>
            <a:endParaRPr lang="cs-CZ" sz="900" dirty="0"/>
          </a:p>
          <a:p>
            <a:r>
              <a:rPr lang="cs-CZ" sz="900" dirty="0"/>
              <a:t>http://www.google.cz/imgres?q=lit%C3%AD+olova&amp;num=10&amp;um=1&amp;hl=cs&amp;biw=1366&amp;bih=667&amp;tbm=isch&amp;tbnid=ytM_NX4gCASCwM:&amp;imgrefurl=http://www.zbynekmlcoch.cz/informace/texty/pocty-prislovi-vyznam-definice/vanocni-liti-olova-postup-vyznam-tvaru-vytvorenych-litim-olova-ve-vode&amp;docid=LEtLElkv8QHOdM&amp;imgurl=http://</a:t>
            </a:r>
            <a:r>
              <a:rPr lang="cs-CZ" sz="900" dirty="0" smtClean="0"/>
              <a:t>www.zbynekmlcoch.cz/informace/images/stories/texty/vanocni_zvyk_liti_olova_vyznam_tvaru_co_znamena.jpg&amp;w=250&amp;h=185&amp;ei=toCiUNaOGsOo4gS0k4GgAw&amp;zoom=1&amp;iact=hc&amp;vpx=137&amp;vpy=20&amp;dur=513&amp;hovh=134&amp;hovw=184&amp;tx=68&amp;ty=56&amp;sig=116795107639744240493&amp;sqi=2&amp;page=1&amp;tbnh=129&amp;tbnw=178&amp;start=0&amp;ndsp=16&amp;ved=1t:429,r:0,s:0,i:80</a:t>
            </a:r>
          </a:p>
          <a:p>
            <a:r>
              <a:rPr lang="cs-CZ" sz="900" dirty="0" smtClean="0"/>
              <a:t>13.11.2012   18.20</a:t>
            </a:r>
          </a:p>
          <a:p>
            <a:endParaRPr lang="cs-CZ" sz="900" dirty="0"/>
          </a:p>
          <a:p>
            <a:r>
              <a:rPr lang="cs-CZ" sz="900" dirty="0"/>
              <a:t>http://www.google.cz/imgres?q=pou%C5%A1t%C4%9Bn%C3%AD+lodi%C4%8Dek&amp;num=10&amp;um=1&amp;hl=cs&amp;biw=1034&amp;bih=619&amp;tbm=isch&amp;tbnid=zch942HVjP5cAM:&amp;imgrefurl=http://www.spektrumzdravi.cz/clanky/zivotni-styl/vanoce-zvyky-a-tradice-na-stedry-den/&amp;docid=vLkP2Sy4P9OhCM&amp;imgurl=http://</a:t>
            </a:r>
            <a:r>
              <a:rPr lang="cs-CZ" sz="900" dirty="0" smtClean="0"/>
              <a:t>www.spektrumzdravi.cz/wp-content/uploads/2010/12/orechova-lodicka.jpg&amp;w=560&amp;h=480&amp;ei=0YGiUI35PLKL4gSp5IDIBg&amp;zoom=1&amp;iact=hc&amp;vpx=279&amp;vpy=233&amp;dur=280&amp;hovh=208&amp;hovw=243&amp;tx=131&amp;ty=134&amp;sig=116795107639744240493&amp;sqi=2&amp;page=1&amp;tbnh=141&amp;tbnw=163&amp;start=0&amp;ndsp=9&amp;ved=1t:429,r:5,s:0,i:114</a:t>
            </a:r>
          </a:p>
          <a:p>
            <a:r>
              <a:rPr lang="cs-CZ" sz="900" dirty="0" smtClean="0"/>
              <a:t>13.11.2012   18.23</a:t>
            </a:r>
          </a:p>
          <a:p>
            <a:endParaRPr lang="cs-CZ" sz="900" dirty="0"/>
          </a:p>
          <a:p>
            <a:r>
              <a:rPr lang="cs-CZ" sz="900" dirty="0"/>
              <a:t>http://www.google.cz/imgres?q=zlat%C3%A9+pras%C3%A1tko&amp;num=10&amp;um=1&amp;hl=cs&amp;biw=1366&amp;bih=667&amp;tbm=isch&amp;tbnid=ph0vqKBKp8qPNM:&amp;imgrefurl=http://merry-xmas.blog.cz/1111/jak-jsem-uvidela-zlate-prasatko&amp;docid=esmUHNN7li2qgM&amp;imgurl=http://</a:t>
            </a:r>
            <a:r>
              <a:rPr lang="cs-CZ" sz="900" dirty="0" smtClean="0"/>
              <a:t>www.samolepik.cz/img/big/31-zlate-prase.jpg&amp;w=540&amp;h=360&amp;ei=koSiUKGwIdDb4QThs4CgBg&amp;zoom=1&amp;iact=hc&amp;vpx=205&amp;vpy=342&amp;dur=190&amp;hovh=183&amp;hovw=275&amp;tx=163&amp;ty=82&amp;sig=116795107639744240493&amp;sqi=2&amp;page=1&amp;tbnh=142&amp;tbnw=244&amp;start=0&amp;ndsp=18&amp;ved=1t:429,r:6,s:0,i:98</a:t>
            </a:r>
          </a:p>
          <a:p>
            <a:r>
              <a:rPr lang="cs-CZ" sz="900" dirty="0" smtClean="0"/>
              <a:t>13.11.2012   18.35</a:t>
            </a:r>
          </a:p>
          <a:p>
            <a:endParaRPr lang="cs-CZ" sz="900" dirty="0"/>
          </a:p>
          <a:p>
            <a:r>
              <a:rPr lang="cs-CZ" sz="900" dirty="0"/>
              <a:t>http://www.google.cz/imgres?q=v%C3%A1no%C4%8Dn%C3%AD+dekorace&amp;num=10&amp;um=1&amp;hl=cs&amp;biw=1366&amp;bih=667&amp;tbm=isch&amp;tbnid=18GF05wZNxX4HM:&amp;imgrefurl=http://www.vasevanoce.cz/vyzdoba-bytu/&amp;docid=M29ZbWqg1h_XvM&amp;imgurl=http://</a:t>
            </a:r>
            <a:r>
              <a:rPr lang="cs-CZ" sz="900" dirty="0" smtClean="0"/>
              <a:t>www.vasevanoce.cz/vyzdoba-bytu/adventni-venec.jpg&amp;w=346&amp;h=346&amp;ei=UIWiUOadMOL-4QS0_IDACA&amp;zoom=1&amp;iact=hc&amp;vpx=504&amp;vpy=314&amp;dur=140&amp;hovh=225&amp;hovw=225&amp;tx=124&amp;ty=158&amp;sig=116795107639744240493&amp;sqi=2&amp;page=1&amp;tbnh=151&amp;tbnw=134&amp;start=0&amp;ndsp=19&amp;ved=1t:429,r:8,s:0,i:130</a:t>
            </a:r>
          </a:p>
          <a:p>
            <a:r>
              <a:rPr lang="cs-CZ" sz="900" dirty="0" smtClean="0"/>
              <a:t>13.11.2012   18.39</a:t>
            </a:r>
          </a:p>
          <a:p>
            <a:endParaRPr lang="cs-CZ" sz="900" dirty="0"/>
          </a:p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cs.wikipedia.org/wiki/Adventn%C3%AD_v%C4%9Bnec</a:t>
            </a:r>
            <a:endParaRPr lang="cs-CZ" sz="900" dirty="0" smtClean="0"/>
          </a:p>
          <a:p>
            <a:r>
              <a:rPr lang="cs-CZ" sz="900" dirty="0" smtClean="0"/>
              <a:t>13.11.2012   18.42</a:t>
            </a:r>
          </a:p>
          <a:p>
            <a:endParaRPr lang="cs-CZ" sz="900" dirty="0"/>
          </a:p>
          <a:p>
            <a:r>
              <a:rPr lang="cs-CZ" sz="900" dirty="0"/>
              <a:t>http://www.google.cz/imgres?q=slam%C4%9Bn%C3%A9+ovoce&amp;um=1&amp;hl=cs&amp;biw=1366&amp;bih=667&amp;tbm=isch&amp;tbnid=Dn1hEbLTIKn8FM:&amp;imgrefurl=http://www.ceskestavby.cz/clanky/vanocni-dekorace-pro-vasi-zahradu-20567.html&amp;docid=OB6tPq-oMUAKyM&amp;imgurl=http://</a:t>
            </a:r>
            <a:r>
              <a:rPr lang="cs-CZ" sz="900" dirty="0" smtClean="0"/>
              <a:t>img.ceskyinternet.cz/clanky/odstavce/20567-542239-1_shutterstock_6905104.jpg&amp;w=600&amp;h=462&amp;ei=m4aiUL2nFNKK4gTTzoGABA&amp;zoom=1&amp;iact=hc&amp;vpx=174&amp;vpy=245&amp;dur=1123&amp;hovh=197&amp;hovw=256&amp;tx=188&amp;ty=49&amp;sig=116795107639744240493&amp;page=1&amp;tbnh=126&amp;tbnw=164&amp;start=0&amp;ndsp=20&amp;ved=1t:429,r:7,s:0,i:87</a:t>
            </a:r>
          </a:p>
          <a:p>
            <a:r>
              <a:rPr lang="cs-CZ" sz="900" dirty="0" smtClean="0"/>
              <a:t>13.11.2012   18.44</a:t>
            </a:r>
          </a:p>
          <a:p>
            <a:endParaRPr lang="cs-CZ" sz="900" dirty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9315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60648"/>
            <a:ext cx="8208912" cy="48782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http://www.google.cz/imgres?q=v%C3%A1no%C4%8Dn%C3%AD+ozdoby+z+kor%C3%A1lk%C5%AF&amp;hl=cs&amp;biw=1366&amp;bih=667&amp;tbm=isch&amp;tbnid=VnZn8tHS9PkVrM:&amp;imgrefurl=http://www.rooya.cz/galerie/soutez_4.php%3Fzacatek%3D30&amp;docid=EfjT1MdSFrgSxM&amp;imgurl=http://</a:t>
            </a:r>
            <a:r>
              <a:rPr lang="cs-CZ" sz="900" dirty="0" smtClean="0"/>
              <a:t>www.rooya.cz/galerie/soutez/soutez4/92.jpg&amp;w=640&amp;h=449&amp;ei=P4miUMeiDdPS4QSxkoCoAw&amp;zoom=1&amp;iact=rc&amp;dur=547&amp;sig=116795107639744240493&amp;page=1&amp;tbnh=133&amp;tbnw=178&amp;start=0&amp;ndsp=21&amp;ved=1t:429,r:0,s:0,i:66&amp;tx=159&amp;ty=51</a:t>
            </a:r>
          </a:p>
          <a:p>
            <a:r>
              <a:rPr lang="cs-CZ" sz="900" dirty="0" smtClean="0"/>
              <a:t>13.11.2012   18.56</a:t>
            </a:r>
          </a:p>
          <a:p>
            <a:endParaRPr lang="cs-CZ" sz="900" dirty="0"/>
          </a:p>
          <a:p>
            <a:r>
              <a:rPr lang="cs-CZ" sz="900" dirty="0"/>
              <a:t>http://www.google.cz/imgres?q=sklen%C4%9Bn%C3%A9+v%C3%A1no%C4%8Dn%C3%AD+ozdoby&amp;num=10&amp;hl=cs&amp;biw=1366&amp;bih=667&amp;tbm=isch&amp;tbnid=n0-AFhsO4wrmXM:&amp;imgrefurl=http://www.dumporcelanu.cz/Ceske-sklenene-vanocni-ozdoby-_porcelan_-398.html&amp;docid=SmVyIo7NgRA2mM&amp;imgurl=http://www.dumporcelanu.cz/images/foto/.</a:t>
            </a:r>
            <a:r>
              <a:rPr lang="cs-CZ" sz="900" dirty="0" smtClean="0"/>
              <a:t>nahledy/vo-modre1-6.jpg&amp;w=700&amp;h=380&amp;ei=oYiiUOWGOqzE4gTmroCwDg&amp;zoom=1&amp;iact=hc&amp;vpx=203&amp;vpy=170&amp;dur=532&amp;hovh=131&amp;hovw=255&amp;tx=242&amp;ty=128&amp;sig=116795107639744240493&amp;page=1&amp;tbnh=131&amp;tbnw=255&amp;start=0&amp;ndsp=22&amp;ved=1t:429,r:0,s:0,i:69</a:t>
            </a:r>
          </a:p>
          <a:p>
            <a:r>
              <a:rPr lang="cs-CZ" sz="900" dirty="0" smtClean="0"/>
              <a:t>13.11.2012   18.57</a:t>
            </a:r>
          </a:p>
          <a:p>
            <a:endParaRPr lang="cs-CZ" sz="900" dirty="0"/>
          </a:p>
          <a:p>
            <a:r>
              <a:rPr lang="cs-CZ" sz="900" dirty="0"/>
              <a:t>http://www.google.cz/imgres?q=v%C3%A1no%C4%8Dn%C3%AD+ozdoby+z+pern%C3%ADku&amp;hl=cs&amp;biw=1366&amp;bih=667&amp;tbm=isch&amp;tbnid=l3vYVToFVMgg4M:&amp;imgrefurl=http://www.kreativnitechniky.cz/zobrazit/129/V%25C3%25A1no%25C4%258Dn%25C3%25AD%2520pern%25C3%25AD%25C4%258Dky&amp;docid=XbJmrrX3X1zQtM&amp;imgurl=http://</a:t>
            </a:r>
            <a:r>
              <a:rPr lang="cs-CZ" sz="900" dirty="0" smtClean="0"/>
              <a:t>www.kreativnitechniky.cz/var/texyla/3/pb262489.jpg&amp;w=800&amp;h=600&amp;ei=OYqiULaaLeXQ4QTVmoHgCw&amp;zoom=1&amp;iact=hc&amp;vpx=1066&amp;vpy=153&amp;dur=3662&amp;hovh=194&amp;hovw=259&amp;tx=217&amp;ty=70&amp;sig=116795107639744240493&amp;page=1&amp;tbnh=141&amp;tbnw=203&amp;start=0&amp;ndsp=15&amp;ved=1t:429,r:4,s:0,i:78</a:t>
            </a:r>
          </a:p>
          <a:p>
            <a:r>
              <a:rPr lang="cs-CZ" sz="900" dirty="0" smtClean="0"/>
              <a:t>13.11.2012   19.01</a:t>
            </a:r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r>
              <a:rPr lang="cs-CZ" sz="1600" dirty="0" smtClean="0"/>
              <a:t>Jaké zvyky dodržujete doma?</a:t>
            </a:r>
          </a:p>
          <a:p>
            <a:r>
              <a:rPr lang="cs-CZ" sz="1600" dirty="0" smtClean="0"/>
              <a:t>Povídej o vánočních zvycích, o zdobení stromečku, o atmosféře Štědrého dne</a:t>
            </a:r>
          </a:p>
        </p:txBody>
      </p:sp>
    </p:spTree>
    <p:extLst>
      <p:ext uri="{BB962C8B-B14F-4D97-AF65-F5344CB8AC3E}">
        <p14:creationId xmlns:p14="http://schemas.microsoft.com/office/powerpoint/2010/main" val="1222218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482</Words>
  <Application>Microsoft Office PowerPoint</Application>
  <PresentationFormat>Předvádění na obrazovce (4:3)</PresentationFormat>
  <Paragraphs>158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VÁNOCE</vt:lpstr>
      <vt:lpstr>Co to jsou Vánoce ?</vt:lpstr>
      <vt:lpstr>Symboly vánoc</vt:lpstr>
      <vt:lpstr>Prezentace aplikace PowerPoint</vt:lpstr>
      <vt:lpstr>Prezentace aplikace PowerPoint</vt:lpstr>
      <vt:lpstr>Prezentace aplikace PowerPoint</vt:lpstr>
      <vt:lpstr>Vánoční tradice a zvyky</vt:lpstr>
      <vt:lpstr>Prezentace aplikace PowerPoint</vt:lpstr>
      <vt:lpstr>Prezentace aplikace PowerPoint</vt:lpstr>
      <vt:lpstr>Vánoční ozdoby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33</cp:revision>
  <dcterms:created xsi:type="dcterms:W3CDTF">2012-10-04T17:02:39Z</dcterms:created>
  <dcterms:modified xsi:type="dcterms:W3CDTF">2013-08-09T20:27:21Z</dcterms:modified>
</cp:coreProperties>
</file>