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56" r:id="rId2"/>
    <p:sldId id="257" r:id="rId3"/>
    <p:sldId id="261" r:id="rId4"/>
    <p:sldId id="260" r:id="rId5"/>
    <p:sldId id="263" r:id="rId6"/>
    <p:sldId id="264" r:id="rId7"/>
    <p:sldId id="265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0000FF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asevelikonoce.cz/o-velikonoci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69118096"/>
              </p:ext>
            </p:extLst>
          </p:nvPr>
        </p:nvGraphicFramePr>
        <p:xfrm>
          <a:off x="683568" y="1691775"/>
          <a:ext cx="7912592" cy="5005591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31389"/>
                <a:gridCol w="5581203"/>
              </a:tblGrid>
              <a:tr h="31673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68748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9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3484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VY_12_INOVACE_340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Velikonoce</a:t>
                      </a:r>
                      <a:endParaRPr lang="cs-CZ" sz="1400" dirty="0"/>
                    </a:p>
                  </a:txBody>
                  <a:tcPr/>
                </a:tc>
              </a:tr>
              <a:tr h="8611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Seznámení s</a:t>
                      </a:r>
                      <a:r>
                        <a:rPr lang="cs-CZ" sz="1400" baseline="0" dirty="0" smtClean="0"/>
                        <a:t> jarními svátky, poznávání tradic a symbolů velikonoc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24.3.2013</a:t>
                      </a:r>
                      <a:endParaRPr lang="cs-CZ" sz="1400" dirty="0"/>
                    </a:p>
                  </a:txBody>
                  <a:tcPr/>
                </a:tc>
              </a:tr>
              <a:tr h="2903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25.3.2013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54377" y="2967335"/>
            <a:ext cx="58352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/>
                <a:solidFill>
                  <a:schemeClr val="accent3"/>
                </a:solidFill>
              </a:rPr>
              <a:t>Velikonoce</a:t>
            </a:r>
            <a:endParaRPr lang="cs-CZ" sz="72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L6D87IFP\MP9004491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24528" cy="699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412776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VELIKONOCE</a:t>
            </a:r>
            <a:endParaRPr lang="cs-CZ" sz="8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2896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Velikonoce</a:t>
            </a:r>
            <a:r>
              <a:rPr lang="cs-CZ" sz="3200" dirty="0"/>
              <a:t> patří k významným křesťanským svátkům. Oslavují zmrtvýchvstání ukřižovaného Ježíše Krista. </a:t>
            </a:r>
          </a:p>
          <a:p>
            <a:r>
              <a:rPr lang="cs-CZ" sz="3200" dirty="0" smtClean="0"/>
              <a:t> </a:t>
            </a:r>
          </a:p>
          <a:p>
            <a:r>
              <a:rPr lang="cs-CZ" sz="3200" dirty="0" smtClean="0"/>
              <a:t>Pro nevěřící </a:t>
            </a:r>
            <a:r>
              <a:rPr lang="cs-CZ" sz="3200" dirty="0"/>
              <a:t>jsou Velikonoce především oslavy jara, probuzení přírody a nástupu teplejších, </a:t>
            </a:r>
            <a:r>
              <a:rPr lang="cs-CZ" sz="3200" dirty="0" smtClean="0"/>
              <a:t>slunečních </a:t>
            </a:r>
            <a:r>
              <a:rPr lang="cs-CZ" sz="3200" dirty="0"/>
              <a:t>dnů, na které se všichni po dlouhé zimě těší. 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1988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286000" y="620688"/>
            <a:ext cx="5958408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Velikonoce</a:t>
            </a:r>
            <a:r>
              <a:rPr lang="cs-CZ" sz="2800" dirty="0"/>
              <a:t> jsou tzv. pohyblivý svátek a připadají na měsíc březen či duben (22.3. – 25.4.). 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Velikonočnímu </a:t>
            </a:r>
            <a:r>
              <a:rPr lang="cs-CZ" sz="2800" dirty="0"/>
              <a:t>pondělí a neděli předchází tzv. </a:t>
            </a:r>
            <a:r>
              <a:rPr lang="cs-CZ" sz="2800" b="1" dirty="0" smtClean="0">
                <a:solidFill>
                  <a:srgbClr val="66FF66"/>
                </a:solidFill>
              </a:rPr>
              <a:t>Zelený</a:t>
            </a:r>
            <a:r>
              <a:rPr lang="cs-CZ" sz="2800" dirty="0" smtClean="0"/>
              <a:t> </a:t>
            </a:r>
            <a:r>
              <a:rPr lang="cs-CZ" sz="2800" dirty="0"/>
              <a:t>čtvrtek, </a:t>
            </a:r>
            <a:r>
              <a:rPr lang="cs-CZ" sz="4400" b="1" dirty="0" smtClean="0"/>
              <a:t>Velký</a:t>
            </a:r>
            <a:r>
              <a:rPr lang="cs-CZ" sz="2800" dirty="0" smtClean="0"/>
              <a:t> </a:t>
            </a:r>
            <a:r>
              <a:rPr lang="cs-CZ" sz="2800" dirty="0"/>
              <a:t>pátek a </a:t>
            </a:r>
            <a:r>
              <a:rPr lang="cs-CZ" sz="2800" b="1" dirty="0">
                <a:solidFill>
                  <a:schemeClr val="bg1"/>
                </a:solidFill>
              </a:rPr>
              <a:t>Bílá</a:t>
            </a:r>
            <a:r>
              <a:rPr lang="cs-CZ" sz="2800" dirty="0"/>
              <a:t> sobota</a:t>
            </a:r>
            <a:r>
              <a:rPr lang="cs-CZ" dirty="0"/>
              <a:t>. </a:t>
            </a:r>
          </a:p>
        </p:txBody>
      </p:sp>
      <p:pic>
        <p:nvPicPr>
          <p:cNvPr id="3073" name="Picture 1" descr="C:\Users\uživatel\AppData\Local\Microsoft\Windows\Temporary Internet Files\Content.IE5\YRJ3QNUK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573" y="-14130"/>
            <a:ext cx="1569660" cy="156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" descr="C:\Users\uživatel\AppData\Local\Microsoft\Windows\Temporary Internet Files\Content.IE5\YRJ3QNUK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295" y="1700808"/>
            <a:ext cx="1569660" cy="156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" descr="C:\Users\uživatel\AppData\Local\Microsoft\Windows\Temporary Internet Files\Content.IE5\YRJ3QNUK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295" y="3429000"/>
            <a:ext cx="1569660" cy="156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" descr="C:\Users\uživatel\AppData\Local\Microsoft\Windows\Temporary Internet Files\Content.IE5\YRJ3QNUK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573" y="5157192"/>
            <a:ext cx="1569660" cy="156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2433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8864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</a:rPr>
              <a:t>Symboly velikonoc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166843"/>
            <a:ext cx="8208912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Náboženské </a:t>
            </a:r>
            <a:r>
              <a:rPr lang="cs-CZ" sz="2800" u="sng" dirty="0">
                <a:solidFill>
                  <a:srgbClr val="FF0000"/>
                </a:solidFill>
              </a:rPr>
              <a:t>velikonoční symboly</a:t>
            </a:r>
            <a:r>
              <a:rPr lang="cs-CZ" sz="2800" u="sng" dirty="0" smtClean="0">
                <a:solidFill>
                  <a:srgbClr val="FF0000"/>
                </a:solidFill>
              </a:rPr>
              <a:t>:</a:t>
            </a:r>
          </a:p>
          <a:p>
            <a:endParaRPr lang="cs-CZ" dirty="0"/>
          </a:p>
          <a:p>
            <a:r>
              <a:rPr lang="cs-CZ" sz="2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Beránek</a:t>
            </a:r>
            <a:r>
              <a:rPr lang="cs-CZ" sz="2800" dirty="0" smtClean="0"/>
              <a:t> </a:t>
            </a:r>
            <a:r>
              <a:rPr lang="cs-CZ" sz="2800" dirty="0"/>
              <a:t>– symbol Ježíše Krista jako oběti </a:t>
            </a:r>
            <a:r>
              <a:rPr lang="cs-CZ" sz="2800" dirty="0" smtClean="0"/>
              <a:t>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         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             </a:t>
            </a:r>
            <a:r>
              <a:rPr lang="cs-CZ" sz="2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</a:t>
            </a:r>
            <a:r>
              <a:rPr lang="cs-CZ" sz="2800" dirty="0" smtClean="0"/>
              <a:t> </a:t>
            </a:r>
            <a:r>
              <a:rPr lang="cs-CZ" sz="2800" dirty="0"/>
              <a:t>– Ježíš byl </a:t>
            </a:r>
            <a:r>
              <a:rPr lang="cs-CZ" sz="2800" dirty="0" smtClean="0"/>
              <a:t>ukřižován</a:t>
            </a:r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0NNH82PC\MC900194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3343906" cy="268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L6D87IFP\MP9004001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871" y="3212976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5710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404664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4664"/>
            <a:ext cx="835292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Velikonoční </a:t>
            </a:r>
            <a:r>
              <a:rPr lang="cs-CZ" sz="2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svíce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– oheň symbolizuje vítězství Ježíše Krista </a:t>
            </a:r>
          </a:p>
          <a:p>
            <a:r>
              <a:rPr lang="cs-CZ" sz="2800" dirty="0" smtClean="0"/>
              <a:t>    nad smrtí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Velikonoční </a:t>
            </a:r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vajíčko </a:t>
            </a:r>
            <a:endParaRPr lang="cs-CZ" sz="2800" b="1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/>
              <a:t>                             – </a:t>
            </a:r>
            <a:r>
              <a:rPr lang="cs-CZ" sz="2800" dirty="0"/>
              <a:t>symbol nového </a:t>
            </a:r>
            <a:r>
              <a:rPr lang="cs-CZ" sz="2800" dirty="0" smtClean="0"/>
              <a:t>života</a:t>
            </a:r>
            <a:endParaRPr lang="cs-CZ" dirty="0"/>
          </a:p>
        </p:txBody>
      </p:sp>
      <p:pic>
        <p:nvPicPr>
          <p:cNvPr id="5122" name="Picture 2" descr="C:\Users\uživatel\AppData\Local\Microsoft\Windows\Temporary Internet Files\Content.IE5\L6D87IFP\MC9002457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82493"/>
            <a:ext cx="2980944" cy="312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US5RU05Q\MP9004491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3933056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5798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820891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FFFF00"/>
                </a:solidFill>
              </a:rPr>
              <a:t>Další symboly </a:t>
            </a:r>
            <a:r>
              <a:rPr lang="cs-CZ" sz="4400" b="1" dirty="0" smtClean="0">
                <a:solidFill>
                  <a:srgbClr val="FFFF00"/>
                </a:solidFill>
              </a:rPr>
              <a:t>Velikonoc</a:t>
            </a:r>
            <a:r>
              <a:rPr lang="cs-CZ" dirty="0"/>
              <a:t/>
            </a:r>
            <a:br>
              <a:rPr lang="cs-CZ" dirty="0"/>
            </a:br>
            <a:r>
              <a:rPr lang="cs-CZ" sz="2800" dirty="0"/>
              <a:t>Zajíček – symbol přicházejícího </a:t>
            </a:r>
            <a:r>
              <a:rPr lang="cs-CZ" sz="2800" dirty="0" smtClean="0"/>
              <a:t>jara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          </a:t>
            </a:r>
          </a:p>
          <a:p>
            <a:endParaRPr lang="cs-CZ" sz="2800" dirty="0"/>
          </a:p>
          <a:p>
            <a:r>
              <a:rPr lang="cs-CZ" sz="2800" dirty="0" smtClean="0"/>
              <a:t>Pomlázka </a:t>
            </a:r>
            <a:r>
              <a:rPr lang="cs-CZ" sz="2800" dirty="0"/>
              <a:t>– muži a chlapci si </a:t>
            </a:r>
            <a:r>
              <a:rPr lang="cs-CZ" sz="2800" dirty="0" smtClean="0"/>
              <a:t>                      pletou </a:t>
            </a:r>
            <a:r>
              <a:rPr lang="cs-CZ" sz="2800" dirty="0"/>
              <a:t>nebo kupují pomlázku </a:t>
            </a:r>
            <a:endParaRPr lang="cs-CZ" sz="2800" dirty="0" smtClean="0"/>
          </a:p>
          <a:p>
            <a:r>
              <a:rPr lang="cs-CZ" sz="2800" dirty="0" smtClean="0"/>
              <a:t>a </a:t>
            </a:r>
            <a:r>
              <a:rPr lang="cs-CZ" sz="2800" dirty="0"/>
              <a:t>s ní chodí na Velikonoční pondělí ráno na koledu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6146" name="Picture 2" descr="C:\Users\uživatel\AppData\Local\Microsoft\Windows\Temporary Internet Files\Content.IE5\YRJ3QNUK\MC90033236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6120" y="1568919"/>
            <a:ext cx="3579153" cy="249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živatel\Desktop\pomlazka_big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11164"/>
            <a:ext cx="1656183" cy="285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2588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49694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FF00"/>
                </a:solidFill>
              </a:rPr>
              <a:t>Zdobení velikonočních vajíček</a:t>
            </a:r>
          </a:p>
          <a:p>
            <a:r>
              <a:rPr lang="cs-CZ" sz="2800" dirty="0"/>
              <a:t>Zdobí se vařená </a:t>
            </a:r>
            <a:r>
              <a:rPr lang="cs-CZ" sz="2800" dirty="0" smtClean="0"/>
              <a:t>či </a:t>
            </a:r>
            <a:r>
              <a:rPr lang="cs-CZ" sz="2800" dirty="0"/>
              <a:t>vyfouknutá vajíčka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2800" b="1" dirty="0"/>
              <a:t>Barvení vajíček je možno provést přírodními prostředky: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000" dirty="0"/>
              <a:t>- </a:t>
            </a: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žlutohnědá</a:t>
            </a:r>
            <a:r>
              <a:rPr lang="cs-CZ" sz="2000" dirty="0"/>
              <a:t> barva – odvarem z cibulových slupek</a:t>
            </a:r>
            <a:br>
              <a:rPr lang="cs-CZ" sz="2000" dirty="0"/>
            </a:br>
            <a:r>
              <a:rPr lang="cs-CZ" sz="2000" dirty="0"/>
              <a:t>- </a:t>
            </a:r>
            <a:r>
              <a:rPr lang="cs-CZ" sz="2000" b="1" dirty="0">
                <a:solidFill>
                  <a:srgbClr val="66FF66"/>
                </a:solidFill>
              </a:rPr>
              <a:t>zelená barva</a:t>
            </a:r>
            <a:r>
              <a:rPr lang="cs-CZ" sz="2000" dirty="0"/>
              <a:t> – odvarem ze špenátu, z mladých kopřiv</a:t>
            </a:r>
            <a:br>
              <a:rPr lang="cs-CZ" sz="2000" dirty="0"/>
            </a:br>
            <a:r>
              <a:rPr lang="cs-CZ" sz="2000" dirty="0"/>
              <a:t>- </a:t>
            </a:r>
            <a:r>
              <a:rPr lang="cs-CZ" sz="2000" b="1" dirty="0">
                <a:solidFill>
                  <a:srgbClr val="FF0000"/>
                </a:solidFill>
              </a:rPr>
              <a:t>červená barva </a:t>
            </a:r>
            <a:r>
              <a:rPr lang="cs-CZ" sz="2000" dirty="0"/>
              <a:t>– šťávou z červené řepy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nebo se dají koupit speciální barvy na vejce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2800" b="1" dirty="0"/>
              <a:t>Ke zdobení vajíček lze použít: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400" dirty="0"/>
              <a:t>- samolepicí obtisky</a:t>
            </a:r>
            <a:br>
              <a:rPr lang="cs-CZ" sz="2400" dirty="0"/>
            </a:br>
            <a:r>
              <a:rPr lang="cs-CZ" sz="2400" dirty="0"/>
              <a:t>- vlastnoručně vyrobené ornamenty z papíru</a:t>
            </a:r>
            <a:br>
              <a:rPr lang="cs-CZ" sz="2400" dirty="0"/>
            </a:br>
            <a:r>
              <a:rPr lang="cs-CZ" sz="2400" dirty="0"/>
              <a:t>- ornamenty namalované tuší na odmaštěné vejce</a:t>
            </a:r>
            <a:br>
              <a:rPr lang="cs-CZ" sz="2400" dirty="0"/>
            </a:br>
            <a:r>
              <a:rPr lang="cs-CZ" sz="2400" dirty="0"/>
              <a:t>- ornamenty z barevného vosku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25405453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92088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 jakém ročním období slavíme Velikonoce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Jaký je původ vzniku tohoto svátku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Typické zvířátko Velikonoc je …..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pro nevěřící lidi znamenají Velikonoce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se na Velikonoce vyrábí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Proč chlapci chodí na pomlázku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Přiřaď správně přídavná jména ke dnům, které předcházejí velikonočnímu pondělí:</a:t>
            </a:r>
          </a:p>
          <a:p>
            <a:r>
              <a:rPr lang="cs-CZ" sz="2000" dirty="0" smtClean="0"/>
              <a:t> 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FF0000"/>
                </a:solidFill>
              </a:rPr>
              <a:t>čtvrtek</a:t>
            </a:r>
            <a:r>
              <a:rPr lang="cs-CZ" sz="2000" dirty="0" smtClean="0"/>
              <a:t>                    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bílá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FF0000"/>
                </a:solidFill>
              </a:rPr>
              <a:t>pátek</a:t>
            </a:r>
            <a:r>
              <a:rPr lang="cs-CZ" sz="2000" dirty="0" smtClean="0"/>
              <a:t>                      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zelený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FF0000"/>
                </a:solidFill>
              </a:rPr>
              <a:t>sobota</a:t>
            </a:r>
            <a:r>
              <a:rPr lang="cs-CZ" sz="2000" dirty="0" smtClean="0"/>
              <a:t>                    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velký</a:t>
            </a:r>
          </a:p>
          <a:p>
            <a:endParaRPr lang="cs-CZ" sz="2000" dirty="0" smtClean="0"/>
          </a:p>
          <a:p>
            <a:r>
              <a:rPr lang="cs-CZ" sz="2000" dirty="0" smtClean="0"/>
              <a:t>8.  Nakresli velikonoční vajíčko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22434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99288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2013-03-24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Textový a obrazový materiál dostupný na: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Klipart – www.office.</a:t>
            </a: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24.3.2013   23.01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http://www.vasevelikonoce.cz/o-velikonocich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24.3.2013    23.17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ttp://www.google.cz/imgres?imgurl=http://www.grafika.cz/old-idif/grafika/img1/images3/pomlazka_big.gif&amp;imgrefurl=http://www.grafika.cz/rubriky/vektory/adobe-illustrator-pomlazka-v-krivkach-132337cz&amp;h=1036&amp;w=602&amp;sz=46&amp;tbnid=ylpJR9neIMR7BM:&amp;tbnh=90&amp;tbnw=52&amp;prev=/search%3Fq%3Dpoml%25C3%25A1zka%26tbm%3Disch%26tbo%3Du&amp;zoom=1&amp;q=poml%C3%A1zka&amp;usg=__WsnqFAv837hCfKk-1SPIIVK2sBE=&amp;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docid=BfroseKzAPoOAM&amp;hl=cs&amp;sa=X&amp;ei=T3tPUaanJoTk4QSCioGwBg&amp;sqi=2&amp;ved=0CDMQ9QEwAQ&amp;dur=469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017794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222</TotalTime>
  <Words>306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38</cp:revision>
  <dcterms:created xsi:type="dcterms:W3CDTF">2012-10-04T17:02:39Z</dcterms:created>
  <dcterms:modified xsi:type="dcterms:W3CDTF">2014-08-26T21:21:20Z</dcterms:modified>
</cp:coreProperties>
</file>