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8"/>
  </p:notesMasterIdLst>
  <p:sldIdLst>
    <p:sldId id="256" r:id="rId2"/>
    <p:sldId id="259" r:id="rId3"/>
    <p:sldId id="266" r:id="rId4"/>
    <p:sldId id="265" r:id="rId5"/>
    <p:sldId id="261" r:id="rId6"/>
    <p:sldId id="267" r:id="rId7"/>
    <p:sldId id="262" r:id="rId8"/>
    <p:sldId id="268" r:id="rId9"/>
    <p:sldId id="269" r:id="rId10"/>
    <p:sldId id="263" r:id="rId11"/>
    <p:sldId id="264" r:id="rId12"/>
    <p:sldId id="270" r:id="rId13"/>
    <p:sldId id="272" r:id="rId14"/>
    <p:sldId id="257" r:id="rId15"/>
    <p:sldId id="273" r:id="rId16"/>
    <p:sldId id="271" r:id="rId1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  <p:clrMru>
    <a:srgbClr val="990033"/>
  </p:clrMru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0" d="100"/>
          <a:sy n="100" d="100"/>
        </p:scale>
        <p:origin x="-210" y="-7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3" d="100"/>
          <a:sy n="53" d="100"/>
        </p:scale>
        <p:origin x="-2820" y="-108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>
              <a:defRPr/>
            </a:pPr>
            <a:fld id="{FF9AE98D-62CC-4BD8-A0AD-8DECED5D9E34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smtClean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>
              <a:defRPr/>
            </a:pPr>
            <a:fld id="{E1463945-7CA8-48F1-B122-846B351713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cs-CZ" altLang="cs-CZ" smtClean="0"/>
          </a:p>
        </p:txBody>
      </p:sp>
      <p:sp>
        <p:nvSpPr>
          <p:cNvPr id="1946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7AA3085B-0D62-47A0-A333-983D18CF41E3}" type="slidenum">
              <a:rPr lang="cs-CZ" altLang="cs-CZ" smtClean="0"/>
              <a:pPr/>
              <a:t>1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48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20484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2F4144B1-71D5-40C4-9CCF-8769A2D58E6A}" type="slidenum">
              <a:rPr lang="cs-CZ" altLang="cs-CZ" smtClean="0"/>
              <a:pPr/>
              <a:t>14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7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21508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C9DB360F-EF1D-4B6C-835E-4F0BA7449794}" type="slidenum">
              <a:rPr lang="cs-CZ" altLang="cs-CZ" smtClean="0"/>
              <a:pPr/>
              <a:t>15</a:t>
            </a:fld>
            <a:endParaRPr lang="cs-CZ" altLang="cs-CZ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253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altLang="cs-CZ" smtClean="0"/>
          </a:p>
        </p:txBody>
      </p:sp>
      <p:sp>
        <p:nvSpPr>
          <p:cNvPr id="2253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fld id="{3B3CC5EE-6F1C-4352-ADD0-EE8C28AF1658}" type="slidenum">
              <a:rPr lang="cs-CZ" altLang="cs-CZ" smtClean="0"/>
              <a:pPr/>
              <a:t>16</a:t>
            </a:fld>
            <a:endParaRPr lang="cs-CZ" alt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787EA8-DD48-4318-AFE4-7390C1CB00D7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36C2A3-8703-48C0-AE31-A477CFA274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CE90C6-64B2-465A-BFD6-F851239AFDC1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DEE442-79DC-4A34-956C-FECF77F3D7A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55A266-8B52-4C14-AC34-230FC51CC6D4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57D087-6F44-445C-A974-29A37E97C5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E8776C-128D-454B-8C28-D92E698E9F28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5542921-3A32-425A-BFB1-CCBD12E1775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39201B-736F-40F4-BA3E-9CCF9B5D9204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115649-C48D-4927-A871-0EDE3AB1D2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B8E5CB-5A28-448F-9CC9-C693F526877E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D4833D0-B137-4170-A2BF-BA2A6B287BE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9E270F-C984-455C-972D-8E65A42E00D1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016180-393D-4C72-8EB2-F391F3DD99E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33AE6-8292-4F02-8126-1FBD43D68297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7670A76-0382-4230-8A7A-D5AB4ED1D1A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F76D81-42E4-43A6-9037-BA9FC835F77D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C08634-CDF0-4605-9D1D-97D2682E1B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5E7180-CBF5-4B06-971D-BF6E3B5FA6DE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321DC9E-DFD0-491D-BF45-866B81AB6E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79C097-E064-4FE4-9BED-76091B084FDB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6E4952-676D-4434-B8DA-50154E0D4D0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 předlohy nadpisů.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Klepnutím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3DECAB87-E19E-446A-80EE-1368BE965A79}" type="datetimeFigureOut">
              <a:rPr lang="cs-CZ"/>
              <a:pPr>
                <a:defRPr/>
              </a:pPr>
              <a:t>26.8.2014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B6E0B5DF-38EC-44CF-9273-A8ECBDD1FA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2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jpe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>
          <a:xfrm>
            <a:off x="503238" y="1125538"/>
            <a:ext cx="8640762" cy="1295400"/>
          </a:xfrm>
        </p:spPr>
        <p:txBody>
          <a:bodyPr/>
          <a:lstStyle/>
          <a:p>
            <a:pPr algn="r" eaLnBrk="1" hangingPunct="1"/>
            <a:r>
              <a:rPr lang="cs-CZ" altLang="cs-CZ" sz="2000" b="1" smtClean="0">
                <a:latin typeface="Arial" charset="0"/>
                <a:cs typeface="Arial" charset="0"/>
              </a:rPr>
              <a:t>Obchodní akademie, Střední odborná škola </a:t>
            </a:r>
            <a:br>
              <a:rPr lang="cs-CZ" altLang="cs-CZ" sz="2000" b="1" smtClean="0">
                <a:latin typeface="Arial" charset="0"/>
                <a:cs typeface="Arial" charset="0"/>
              </a:rPr>
            </a:br>
            <a:r>
              <a:rPr lang="cs-CZ" altLang="cs-CZ" sz="2000" b="1" smtClean="0">
                <a:latin typeface="Arial" charset="0"/>
                <a:cs typeface="Arial" charset="0"/>
              </a:rPr>
              <a:t>a Jazyková škola s právem státní jazykové zkoušky, </a:t>
            </a:r>
            <a:br>
              <a:rPr lang="cs-CZ" altLang="cs-CZ" sz="2000" b="1" smtClean="0">
                <a:latin typeface="Arial" charset="0"/>
                <a:cs typeface="Arial" charset="0"/>
              </a:rPr>
            </a:br>
            <a:r>
              <a:rPr lang="cs-CZ" altLang="cs-CZ" sz="2000" b="1" smtClean="0">
                <a:latin typeface="Arial" charset="0"/>
                <a:cs typeface="Arial" charset="0"/>
              </a:rPr>
              <a:t>Hradec Králové</a:t>
            </a:r>
          </a:p>
        </p:txBody>
      </p:sp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50825" y="2781300"/>
          <a:ext cx="8569325" cy="387985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88323"/>
                <a:gridCol w="6481002"/>
              </a:tblGrid>
              <a:tr h="555322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b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Vojtěch </a:t>
                      </a:r>
                      <a:r>
                        <a:rPr lang="cs-CZ" sz="1800" b="0" dirty="0" err="1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Kawan</a:t>
                      </a:r>
                      <a:endParaRPr lang="cs-CZ" sz="1800" b="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381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40050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Název materiálu: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VY_32_INOVACE_10_HUDEBNI_CINNOSTI_02</a:t>
                      </a:r>
                    </a:p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dirty="0" smtClean="0">
                          <a:solidFill>
                            <a:schemeClr val="tx1"/>
                          </a:solidFill>
                        </a:rPr>
                        <a:t>Dějiny</a:t>
                      </a:r>
                      <a:r>
                        <a:rPr lang="cs-CZ" sz="1800" b="0" baseline="0" dirty="0" smtClean="0">
                          <a:solidFill>
                            <a:schemeClr val="tx1"/>
                          </a:solidFill>
                        </a:rPr>
                        <a:t> hudby: pravěk</a:t>
                      </a:r>
                      <a:endParaRPr lang="cs-CZ" sz="1800" b="0" dirty="0" smtClean="0">
                        <a:solidFill>
                          <a:schemeClr val="tx1"/>
                        </a:solidFill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381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617077">
                <a:tc>
                  <a:txBody>
                    <a:bodyPr/>
                    <a:lstStyle/>
                    <a:p>
                      <a:pPr lvl="0"/>
                      <a:r>
                        <a:rPr lang="cs-CZ" sz="1800" b="0" kern="120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ea typeface="+mn-ea"/>
                          <a:cs typeface="Arial" pitchFamily="34" charset="0"/>
                        </a:rPr>
                        <a:t>Téma sady: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600" b="0" dirty="0" smtClean="0">
                          <a:solidFill>
                            <a:schemeClr val="tx1"/>
                          </a:solidFill>
                        </a:rPr>
                        <a:t>Hudební aktivizační činnosti</a:t>
                      </a: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22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Obor, ročník: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Sociální činnost, 2. ročník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22">
                <a:tc>
                  <a:txBody>
                    <a:bodyPr/>
                    <a:lstStyle/>
                    <a:p>
                      <a:r>
                        <a:rPr lang="cs-CZ" sz="18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Datum</a:t>
                      </a:r>
                      <a:r>
                        <a:rPr lang="cs-CZ" sz="18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vytvoření:</a:t>
                      </a:r>
                      <a:endParaRPr lang="cs-CZ" sz="18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únor 2013</a:t>
                      </a:r>
                      <a:endParaRPr lang="cs-CZ" sz="18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401437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Anotace: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Pravěké hudební nástroje, možnosti využití současných materiálů, srovnání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  <a:tr h="555322"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Metodický</a:t>
                      </a:r>
                      <a:r>
                        <a:rPr lang="cs-CZ" sz="1400" b="1" baseline="0" dirty="0" smtClean="0">
                          <a:solidFill>
                            <a:schemeClr val="bg1">
                              <a:lumMod val="50000"/>
                            </a:schemeClr>
                          </a:solidFill>
                          <a:latin typeface="Arial" pitchFamily="34" charset="0"/>
                          <a:cs typeface="Arial" pitchFamily="34" charset="0"/>
                        </a:rPr>
                        <a:t> obsah:</a:t>
                      </a:r>
                      <a:endParaRPr lang="cs-CZ" sz="1400" b="1" dirty="0">
                        <a:solidFill>
                          <a:schemeClr val="bg1">
                            <a:lumMod val="50000"/>
                          </a:schemeClr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Opakování učiva, práce s probíranou</a:t>
                      </a:r>
                      <a:r>
                        <a:rPr lang="cs-CZ" sz="1400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látkou, prožitkové učení</a:t>
                      </a:r>
                      <a:endParaRPr lang="cs-CZ" sz="14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44" marR="91444" marT="45705" marB="45705" anchor="ctr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6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806950" y="0"/>
            <a:ext cx="4337050" cy="106045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FBF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TextovéPole 1"/>
          <p:cNvSpPr txBox="1">
            <a:spLocks noChangeArrowheads="1"/>
          </p:cNvSpPr>
          <p:nvPr/>
        </p:nvSpPr>
        <p:spPr bwMode="auto">
          <a:xfrm>
            <a:off x="323850" y="333375"/>
            <a:ext cx="8569325" cy="5662613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>
              <a:defRPr/>
            </a:pPr>
            <a:r>
              <a:rPr lang="cs-CZ" sz="4000" b="1" dirty="0" smtClean="0">
                <a:solidFill>
                  <a:srgbClr val="990033"/>
                </a:solidFill>
              </a:rPr>
              <a:t>Pravěk</a:t>
            </a:r>
            <a:endParaRPr lang="cs-CZ" sz="3200" b="1" dirty="0" smtClean="0">
              <a:solidFill>
                <a:srgbClr val="990033"/>
              </a:solidFill>
            </a:endParaRPr>
          </a:p>
          <a:p>
            <a:pPr eaLnBrk="1" hangingPunct="1">
              <a:defRPr/>
            </a:pPr>
            <a:endParaRPr lang="cs-CZ" sz="2800" dirty="0" smtClean="0">
              <a:solidFill>
                <a:srgbClr val="990033"/>
              </a:solidFill>
            </a:endParaRPr>
          </a:p>
          <a:p>
            <a:pPr eaLnBrk="1" hangingPunct="1">
              <a:defRPr/>
            </a:pPr>
            <a:r>
              <a:rPr lang="cs-CZ" sz="2800" dirty="0" smtClean="0">
                <a:solidFill>
                  <a:srgbClr val="990033"/>
                </a:solidFill>
              </a:rPr>
              <a:t>Datace</a:t>
            </a:r>
            <a:endParaRPr lang="cs-CZ" sz="2800" dirty="0" smtClean="0"/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dirty="0" smtClean="0"/>
              <a:t>1 800 000–400 let př. n. l.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dirty="0" smtClean="0"/>
              <a:t>dějiny umění okolo 40 000 př. n. l.</a:t>
            </a:r>
          </a:p>
          <a:p>
            <a:pPr eaLnBrk="1" hangingPunct="1">
              <a:defRPr/>
            </a:pPr>
            <a:endParaRPr lang="cs-CZ" sz="2800" dirty="0" smtClean="0"/>
          </a:p>
          <a:p>
            <a:pPr eaLnBrk="1" hangingPunct="1">
              <a:defRPr/>
            </a:pPr>
            <a:r>
              <a:rPr lang="cs-CZ" sz="2800" dirty="0" smtClean="0">
                <a:solidFill>
                  <a:srgbClr val="990033"/>
                </a:solidFill>
              </a:rPr>
              <a:t>Umění</a:t>
            </a:r>
            <a:endParaRPr lang="cs-CZ" sz="2800" dirty="0" smtClean="0"/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dirty="0" smtClean="0"/>
              <a:t>nástěnné malby - jeskyně </a:t>
            </a:r>
            <a:r>
              <a:rPr lang="cs-CZ" sz="2800" dirty="0" err="1" smtClean="0"/>
              <a:t>Lascaux</a:t>
            </a:r>
            <a:r>
              <a:rPr lang="cs-CZ" sz="2800" dirty="0" smtClean="0"/>
              <a:t> a Altamira </a:t>
            </a:r>
          </a:p>
          <a:p>
            <a:pPr eaLnBrk="1" hangingPunct="1">
              <a:defRPr/>
            </a:pPr>
            <a:endParaRPr lang="cs-CZ" sz="2800" dirty="0" smtClean="0"/>
          </a:p>
          <a:p>
            <a:pPr eaLnBrk="1" hangingPunct="1">
              <a:defRPr/>
            </a:pPr>
            <a:r>
              <a:rPr lang="cs-CZ" sz="2800" dirty="0" smtClean="0">
                <a:solidFill>
                  <a:srgbClr val="990033"/>
                </a:solidFill>
              </a:rPr>
              <a:t>Funkce hudby</a:t>
            </a:r>
            <a:endParaRPr lang="cs-CZ" sz="2800" dirty="0" smtClean="0"/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dirty="0" smtClean="0"/>
              <a:t>magická (lov, nadpřirozeno)</a:t>
            </a:r>
          </a:p>
          <a:p>
            <a:pPr marL="457200" indent="-457200" eaLnBrk="1" hangingPunct="1">
              <a:buFont typeface="Arial" pitchFamily="34" charset="0"/>
              <a:buChar char="•"/>
              <a:defRPr/>
            </a:pPr>
            <a:r>
              <a:rPr lang="cs-CZ" sz="2800" dirty="0" smtClean="0"/>
              <a:t>estetická v pozdější době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0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0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0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0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0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07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07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07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07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07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4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FBF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ovéPole 2"/>
          <p:cNvSpPr txBox="1">
            <a:spLocks noChangeArrowheads="1"/>
          </p:cNvSpPr>
          <p:nvPr/>
        </p:nvSpPr>
        <p:spPr bwMode="auto">
          <a:xfrm>
            <a:off x="1214438" y="6000750"/>
            <a:ext cx="27051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/>
              <a:t>Obr. 1 Nástěnná malba v Lascaux </a:t>
            </a:r>
            <a:r>
              <a:rPr lang="en-US" altLang="cs-CZ" sz="1200"/>
              <a:t>[1]</a:t>
            </a:r>
            <a:endParaRPr lang="cs-CZ" altLang="cs-CZ"/>
          </a:p>
        </p:txBody>
      </p:sp>
      <p:sp>
        <p:nvSpPr>
          <p:cNvPr id="4099" name="TextovéPole 4"/>
          <p:cNvSpPr txBox="1">
            <a:spLocks noChangeArrowheads="1"/>
          </p:cNvSpPr>
          <p:nvPr/>
        </p:nvSpPr>
        <p:spPr bwMode="auto">
          <a:xfrm>
            <a:off x="4500563" y="285750"/>
            <a:ext cx="43576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>
                <a:solidFill>
                  <a:srgbClr val="990033"/>
                </a:solidFill>
              </a:rPr>
              <a:t>Nástěnné malby</a:t>
            </a:r>
          </a:p>
        </p:txBody>
      </p:sp>
      <p:pic>
        <p:nvPicPr>
          <p:cNvPr id="4100" name="Picture 8" descr="http://upload.wikimedia.org/wikipedia/commons/3/35/Lascaux%2C_replica_0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19250" y="1412875"/>
            <a:ext cx="5472113" cy="41036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FBF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TextovéPole 3"/>
          <p:cNvSpPr txBox="1">
            <a:spLocks noChangeArrowheads="1"/>
          </p:cNvSpPr>
          <p:nvPr/>
        </p:nvSpPr>
        <p:spPr bwMode="auto">
          <a:xfrm>
            <a:off x="1500188" y="5857875"/>
            <a:ext cx="3354387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/>
              <a:t>Obr. 2 Nástěnná malba v Altamiře </a:t>
            </a:r>
            <a:r>
              <a:rPr lang="en-US" altLang="cs-CZ" sz="1200"/>
              <a:t>[2]</a:t>
            </a:r>
            <a:r>
              <a:rPr lang="cs-CZ" altLang="cs-CZ" sz="1200"/>
              <a:t> </a:t>
            </a:r>
          </a:p>
        </p:txBody>
      </p:sp>
      <p:sp>
        <p:nvSpPr>
          <p:cNvPr id="5123" name="TextovéPole 3"/>
          <p:cNvSpPr txBox="1">
            <a:spLocks noChangeArrowheads="1"/>
          </p:cNvSpPr>
          <p:nvPr/>
        </p:nvSpPr>
        <p:spPr bwMode="auto">
          <a:xfrm>
            <a:off x="4500563" y="285750"/>
            <a:ext cx="43576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>
                <a:solidFill>
                  <a:srgbClr val="990033"/>
                </a:solidFill>
              </a:rPr>
              <a:t>Nástěnné malby</a:t>
            </a:r>
          </a:p>
        </p:txBody>
      </p:sp>
      <p:pic>
        <p:nvPicPr>
          <p:cNvPr id="5124" name="Picture 6" descr="http://upload.wikimedia.org/wikipedia/commons/8/8b/9_Bisonte_Magdaleniense_pol%C3%ADcromo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20800" y="1268413"/>
            <a:ext cx="6359525" cy="4248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FBF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extovéPole 1"/>
          <p:cNvSpPr txBox="1">
            <a:spLocks noChangeArrowheads="1"/>
          </p:cNvSpPr>
          <p:nvPr/>
        </p:nvSpPr>
        <p:spPr bwMode="auto">
          <a:xfrm>
            <a:off x="539750" y="333375"/>
            <a:ext cx="8353425" cy="624840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eaLnBrk="1" hangingPunct="1">
              <a:defRPr/>
            </a:pPr>
            <a:r>
              <a:rPr lang="cs-CZ" sz="2400" dirty="0" smtClean="0">
                <a:solidFill>
                  <a:srgbClr val="990033"/>
                </a:solidFill>
              </a:rPr>
              <a:t>							</a:t>
            </a:r>
            <a:r>
              <a:rPr lang="cs-CZ" sz="4000" b="1" dirty="0" smtClean="0">
                <a:solidFill>
                  <a:srgbClr val="990033"/>
                </a:solidFill>
              </a:rPr>
              <a:t>Pravěk</a:t>
            </a:r>
          </a:p>
          <a:p>
            <a:pPr eaLnBrk="1" hangingPunct="1">
              <a:defRPr/>
            </a:pPr>
            <a:endParaRPr lang="cs-CZ" sz="2400" dirty="0" smtClean="0">
              <a:solidFill>
                <a:srgbClr val="990033"/>
              </a:solidFill>
            </a:endParaRPr>
          </a:p>
          <a:p>
            <a:pPr eaLnBrk="1" hangingPunct="1">
              <a:defRPr/>
            </a:pPr>
            <a:r>
              <a:rPr lang="cs-CZ" sz="2800" dirty="0" smtClean="0">
                <a:solidFill>
                  <a:srgbClr val="990033"/>
                </a:solidFill>
              </a:rPr>
              <a:t>Nástroje</a:t>
            </a:r>
            <a:r>
              <a:rPr lang="cs-CZ" sz="2800" dirty="0" smtClean="0"/>
              <a:t> 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dirty="0" smtClean="0"/>
              <a:t>n</a:t>
            </a:r>
            <a:r>
              <a:rPr lang="cs-CZ" sz="2800" dirty="0" smtClean="0"/>
              <a:t>ěkolika-dírkové </a:t>
            </a:r>
            <a:r>
              <a:rPr lang="cs-CZ" sz="2800" dirty="0" smtClean="0"/>
              <a:t>píšťaly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dirty="0" smtClean="0"/>
              <a:t>jednoduché bicí</a:t>
            </a:r>
          </a:p>
          <a:p>
            <a:pPr eaLnBrk="1" hangingPunct="1">
              <a:defRPr/>
            </a:pPr>
            <a:endParaRPr lang="cs-CZ" sz="2800" dirty="0" smtClean="0"/>
          </a:p>
          <a:p>
            <a:pPr eaLnBrk="1" hangingPunct="1">
              <a:defRPr/>
            </a:pPr>
            <a:r>
              <a:rPr lang="cs-CZ" sz="2800" dirty="0" smtClean="0">
                <a:solidFill>
                  <a:srgbClr val="990033"/>
                </a:solidFill>
              </a:rPr>
              <a:t>Zpěv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dirty="0" smtClean="0"/>
              <a:t>2–3 tóny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dirty="0" smtClean="0"/>
              <a:t>podstatu hudebního projevu tvořil rytmus</a:t>
            </a:r>
          </a:p>
          <a:p>
            <a:pPr eaLnBrk="1" hangingPunct="1">
              <a:defRPr/>
            </a:pPr>
            <a:endParaRPr lang="cs-CZ" sz="2800" dirty="0" smtClean="0"/>
          </a:p>
          <a:p>
            <a:pPr eaLnBrk="1" hangingPunct="1">
              <a:defRPr/>
            </a:pPr>
            <a:r>
              <a:rPr lang="cs-CZ" sz="2800" dirty="0" smtClean="0">
                <a:solidFill>
                  <a:srgbClr val="990033"/>
                </a:solidFill>
              </a:rPr>
              <a:t>Obrazové materiály</a:t>
            </a:r>
            <a:r>
              <a:rPr lang="cs-CZ" sz="2800" dirty="0" smtClean="0"/>
              <a:t> 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dirty="0" smtClean="0"/>
              <a:t>z mladší doby kamenné a bronzové mnohostrunné harfové nástroje kostěné a bronzové flétny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14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614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6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6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614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61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4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14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14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14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FBF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TextovéPole 3"/>
          <p:cNvSpPr txBox="1">
            <a:spLocks noChangeArrowheads="1"/>
          </p:cNvSpPr>
          <p:nvPr/>
        </p:nvSpPr>
        <p:spPr bwMode="auto">
          <a:xfrm>
            <a:off x="357188" y="6000750"/>
            <a:ext cx="235743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/>
              <a:t>Obr. 3 Kostěné nástroje </a:t>
            </a:r>
            <a:r>
              <a:rPr lang="en-US" altLang="cs-CZ" sz="1200"/>
              <a:t>[3]</a:t>
            </a:r>
            <a:endParaRPr lang="cs-CZ" altLang="cs-CZ" sz="1200"/>
          </a:p>
        </p:txBody>
      </p:sp>
      <p:sp>
        <p:nvSpPr>
          <p:cNvPr id="7171" name="TextovéPole 5"/>
          <p:cNvSpPr txBox="1">
            <a:spLocks noChangeArrowheads="1"/>
          </p:cNvSpPr>
          <p:nvPr/>
        </p:nvSpPr>
        <p:spPr bwMode="auto">
          <a:xfrm>
            <a:off x="5281613" y="6019800"/>
            <a:ext cx="2143125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/>
              <a:t>Obr. 4 Harfa </a:t>
            </a:r>
            <a:r>
              <a:rPr lang="en-US" altLang="cs-CZ" sz="1200"/>
              <a:t>[4]</a:t>
            </a:r>
            <a:endParaRPr lang="cs-CZ" altLang="cs-CZ" sz="1200"/>
          </a:p>
        </p:txBody>
      </p:sp>
      <p:sp>
        <p:nvSpPr>
          <p:cNvPr id="7172" name="TextovéPole 5"/>
          <p:cNvSpPr txBox="1">
            <a:spLocks noChangeArrowheads="1"/>
          </p:cNvSpPr>
          <p:nvPr/>
        </p:nvSpPr>
        <p:spPr bwMode="auto">
          <a:xfrm>
            <a:off x="4500563" y="285750"/>
            <a:ext cx="4357687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>
                <a:solidFill>
                  <a:srgbClr val="990033"/>
                </a:solidFill>
              </a:rPr>
              <a:t>Nástroje</a:t>
            </a:r>
          </a:p>
        </p:txBody>
      </p:sp>
      <p:pic>
        <p:nvPicPr>
          <p:cNvPr id="7173" name="Picture 8" descr="http://upload.wikimedia.org/wikipedia/commons/thumb/9/9a/Celtic_harp_dsc05425.jpg/640px-Celtic_harp_dsc0542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435600" y="1216025"/>
            <a:ext cx="3589338" cy="4784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174" name="Picture 8" descr="http://upload.wikimedia.org/wikipedia/commons/5/53/A_selection_of_Taonga_p%C5%ABoro_from_the_collection_of_Horomona_Horo.jpg?uselang=cs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675" y="1484313"/>
            <a:ext cx="5368925" cy="3798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FBF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extovéPole 1"/>
          <p:cNvSpPr txBox="1">
            <a:spLocks noChangeArrowheads="1"/>
          </p:cNvSpPr>
          <p:nvPr/>
        </p:nvSpPr>
        <p:spPr bwMode="auto">
          <a:xfrm>
            <a:off x="214313" y="428625"/>
            <a:ext cx="8750300" cy="5448300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>
              <a:defRPr/>
            </a:pPr>
            <a:r>
              <a:rPr lang="cs-CZ" sz="4000" b="1" dirty="0" smtClean="0">
                <a:solidFill>
                  <a:srgbClr val="990033"/>
                </a:solidFill>
              </a:rPr>
              <a:t>Hudební nástroje</a:t>
            </a:r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endParaRPr lang="cs-CZ" dirty="0" smtClean="0"/>
          </a:p>
          <a:p>
            <a:pPr eaLnBrk="1" hangingPunct="1">
              <a:defRPr/>
            </a:pPr>
            <a:r>
              <a:rPr lang="cs-CZ" sz="2800" dirty="0" smtClean="0">
                <a:solidFill>
                  <a:srgbClr val="990033"/>
                </a:solidFill>
              </a:rPr>
              <a:t>Pravěký materiál</a:t>
            </a:r>
            <a:r>
              <a:rPr lang="cs-CZ" sz="2800" dirty="0" smtClean="0"/>
              <a:t> 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dirty="0" smtClean="0"/>
              <a:t>dřevo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dirty="0" smtClean="0"/>
              <a:t>kosti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dirty="0" smtClean="0"/>
              <a:t>kůže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dirty="0" smtClean="0"/>
              <a:t>kameny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dirty="0" smtClean="0"/>
              <a:t>duté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dirty="0" smtClean="0"/>
              <a:t>plody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dirty="0" smtClean="0"/>
              <a:t>apod.</a:t>
            </a:r>
          </a:p>
          <a:p>
            <a:pPr eaLnBrk="1" hangingPunct="1">
              <a:defRPr/>
            </a:pPr>
            <a:endParaRPr lang="cs-CZ" sz="2400" dirty="0" smtClean="0"/>
          </a:p>
          <a:p>
            <a:pPr algn="ctr" eaLnBrk="1" hangingPunct="1">
              <a:defRPr/>
            </a:pPr>
            <a:endParaRPr lang="cs-CZ" sz="2400" b="1" dirty="0" smtClean="0">
              <a:solidFill>
                <a:srgbClr val="990033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4584700" y="1628775"/>
            <a:ext cx="3457575" cy="2678113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>
              <a:defRPr/>
            </a:pPr>
            <a:r>
              <a:rPr lang="cs-CZ" sz="2800" dirty="0">
                <a:solidFill>
                  <a:srgbClr val="990033"/>
                </a:solidFill>
              </a:rPr>
              <a:t>Současné materiály</a:t>
            </a:r>
            <a:endParaRPr lang="cs-CZ" sz="2800" dirty="0"/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2800" dirty="0"/>
              <a:t>PVC</a:t>
            </a: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2800" dirty="0"/>
              <a:t>kovy</a:t>
            </a: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2800" dirty="0"/>
              <a:t>slitiny</a:t>
            </a: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2800" dirty="0"/>
              <a:t>dřevo </a:t>
            </a:r>
          </a:p>
          <a:p>
            <a:pPr marL="285750" indent="-285750">
              <a:buFont typeface="Arial" pitchFamily="34" charset="0"/>
              <a:buChar char="•"/>
              <a:defRPr/>
            </a:pPr>
            <a:r>
              <a:rPr lang="cs-CZ" sz="2800" dirty="0"/>
              <a:t>apod.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819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819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19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819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19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819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819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19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194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 nodeType="clickPar">
                      <p:stCondLst>
                        <p:cond delay="indefinite"/>
                      </p:stCondLst>
                      <p:childTnLst>
                        <p:par>
                          <p:cTn id="4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2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FBF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extovéPole 1"/>
          <p:cNvSpPr txBox="1">
            <a:spLocks noChangeArrowheads="1"/>
          </p:cNvSpPr>
          <p:nvPr/>
        </p:nvSpPr>
        <p:spPr bwMode="auto">
          <a:xfrm>
            <a:off x="214313" y="214313"/>
            <a:ext cx="871537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00B0F0"/>
                </a:solidFill>
              </a:rPr>
              <a:t>Úkol č.1</a:t>
            </a:r>
          </a:p>
          <a:p>
            <a:r>
              <a:rPr lang="cs-CZ" altLang="cs-CZ" sz="2800" i="1"/>
              <a:t>Roztřiď vybrané materiály do období využití.</a:t>
            </a:r>
            <a:endParaRPr lang="cs-CZ" altLang="cs-CZ" sz="2800" i="1">
              <a:solidFill>
                <a:srgbClr val="00B0F0"/>
              </a:solidFill>
            </a:endParaRPr>
          </a:p>
        </p:txBody>
      </p:sp>
      <p:sp>
        <p:nvSpPr>
          <p:cNvPr id="9219" name="TextovéPole 7"/>
          <p:cNvSpPr txBox="1">
            <a:spLocks noChangeArrowheads="1"/>
          </p:cNvSpPr>
          <p:nvPr/>
        </p:nvSpPr>
        <p:spPr bwMode="auto">
          <a:xfrm>
            <a:off x="287338" y="4900613"/>
            <a:ext cx="257175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/>
              <a:t>Obr. 5 Kameny</a:t>
            </a:r>
            <a:r>
              <a:rPr lang="en-US" altLang="cs-CZ" sz="1200"/>
              <a:t> [5]</a:t>
            </a:r>
            <a:endParaRPr lang="cs-CZ" altLang="cs-CZ" sz="1200"/>
          </a:p>
        </p:txBody>
      </p:sp>
      <p:sp>
        <p:nvSpPr>
          <p:cNvPr id="9220" name="TextovéPole 8"/>
          <p:cNvSpPr txBox="1">
            <a:spLocks noChangeArrowheads="1"/>
          </p:cNvSpPr>
          <p:nvPr/>
        </p:nvSpPr>
        <p:spPr bwMode="auto">
          <a:xfrm>
            <a:off x="4979988" y="6110288"/>
            <a:ext cx="1500187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/>
              <a:t>Obr. 6 Kovy </a:t>
            </a:r>
            <a:r>
              <a:rPr lang="en-US" altLang="cs-CZ" sz="1200"/>
              <a:t>[6]</a:t>
            </a:r>
            <a:endParaRPr lang="cs-CZ" altLang="cs-CZ"/>
          </a:p>
        </p:txBody>
      </p:sp>
      <p:pic>
        <p:nvPicPr>
          <p:cNvPr id="9221" name="Picture 8" descr="http://upload.wikimedia.org/wikipedia/commons/thumb/5/5e/Gem.pebbles.800pix.jpg/265px-Gem.pebbles.800pix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1341438"/>
            <a:ext cx="3468687" cy="3559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222" name="Picture 10" descr="http://upload.wikimedia.org/wikipedia/commons/5/5c/Drehmasch1_ArM.jpg"/>
          <p:cNvPicPr>
            <a:picLocks noChangeAspect="1" noChangeArrowheads="1"/>
          </p:cNvPicPr>
          <p:nvPr/>
        </p:nvPicPr>
        <p:blipFill>
          <a:blip r:embed="rId3" cstate="print"/>
          <a:srcRect l="52727" t="28426" r="16766" b="9776"/>
          <a:stretch>
            <a:fillRect/>
          </a:stretch>
        </p:blipFill>
        <p:spPr bwMode="auto">
          <a:xfrm>
            <a:off x="4991100" y="1168400"/>
            <a:ext cx="3252788" cy="4941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FBF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TextovéPole 1"/>
          <p:cNvSpPr txBox="1">
            <a:spLocks noChangeArrowheads="1"/>
          </p:cNvSpPr>
          <p:nvPr/>
        </p:nvSpPr>
        <p:spPr bwMode="auto">
          <a:xfrm>
            <a:off x="214313" y="219075"/>
            <a:ext cx="8715375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solidFill>
                  <a:srgbClr val="00B0F0"/>
                </a:solidFill>
              </a:rPr>
              <a:t>Úkol č.1</a:t>
            </a:r>
            <a:endParaRPr lang="en-US" altLang="cs-CZ" sz="2800">
              <a:solidFill>
                <a:srgbClr val="00B0F0"/>
              </a:solidFill>
            </a:endParaRPr>
          </a:p>
          <a:p>
            <a:r>
              <a:rPr lang="cs-CZ" altLang="cs-CZ" sz="2800" i="1"/>
              <a:t>Roztřiď vybrané materiály do období využití.</a:t>
            </a:r>
          </a:p>
        </p:txBody>
      </p:sp>
      <p:sp>
        <p:nvSpPr>
          <p:cNvPr id="10243" name="TextovéPole 10"/>
          <p:cNvSpPr txBox="1">
            <a:spLocks noChangeArrowheads="1"/>
          </p:cNvSpPr>
          <p:nvPr/>
        </p:nvSpPr>
        <p:spPr bwMode="auto">
          <a:xfrm>
            <a:off x="3059113" y="6527800"/>
            <a:ext cx="1428750" cy="277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/>
              <a:t>Obr. 9 Kůže </a:t>
            </a:r>
            <a:r>
              <a:rPr lang="en-US" altLang="cs-CZ" sz="1200"/>
              <a:t>[9]</a:t>
            </a:r>
            <a:endParaRPr lang="cs-CZ" altLang="cs-CZ"/>
          </a:p>
        </p:txBody>
      </p:sp>
      <p:sp>
        <p:nvSpPr>
          <p:cNvPr id="10244" name="TextovéPole 11"/>
          <p:cNvSpPr txBox="1">
            <a:spLocks noChangeArrowheads="1"/>
          </p:cNvSpPr>
          <p:nvPr/>
        </p:nvSpPr>
        <p:spPr bwMode="auto">
          <a:xfrm>
            <a:off x="7143750" y="4437063"/>
            <a:ext cx="1785938" cy="277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/>
              <a:t>Obr. 8 Plasty </a:t>
            </a:r>
            <a:r>
              <a:rPr lang="en-US" altLang="cs-CZ" sz="1200"/>
              <a:t>[8]</a:t>
            </a:r>
            <a:endParaRPr lang="cs-CZ" altLang="cs-CZ" sz="1200"/>
          </a:p>
        </p:txBody>
      </p:sp>
      <p:sp>
        <p:nvSpPr>
          <p:cNvPr id="10245" name="TextovéPole 9"/>
          <p:cNvSpPr txBox="1">
            <a:spLocks noChangeArrowheads="1"/>
          </p:cNvSpPr>
          <p:nvPr/>
        </p:nvSpPr>
        <p:spPr bwMode="auto">
          <a:xfrm>
            <a:off x="311150" y="3697288"/>
            <a:ext cx="1308100" cy="276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1200"/>
              <a:t>Obr. 7 Dřevo </a:t>
            </a:r>
            <a:r>
              <a:rPr lang="en-US" altLang="cs-CZ" sz="1200"/>
              <a:t>[7]</a:t>
            </a:r>
            <a:endParaRPr lang="cs-CZ" altLang="cs-CZ" sz="1200"/>
          </a:p>
        </p:txBody>
      </p:sp>
      <p:pic>
        <p:nvPicPr>
          <p:cNvPr id="10246" name="Picture 10" descr="http://upload.wikimedia.org/wikipedia/commons/6/6a/The_lumberjack_was_her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5900" y="1398588"/>
            <a:ext cx="4984750" cy="2236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7" name="Picture 12" descr="http://upload.wikimedia.org/wikipedia/commons/thumb/b/b1/PET-Einwegflasche_REAL.png/640px-PET-Einwegflasche_REAL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32575" y="1277938"/>
            <a:ext cx="2297113" cy="305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48" name="Picture 14" descr="http://upload.wikimedia.org/wikipedia/commons/thumb/5/5c/Wiesmann_Produktion_2_Leather.jpg/220px-Wiesmann_Produktion_2_Leather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32138" y="3790950"/>
            <a:ext cx="3136900" cy="27368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FBF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extovéPole 1"/>
          <p:cNvSpPr txBox="1">
            <a:spLocks noChangeArrowheads="1"/>
          </p:cNvSpPr>
          <p:nvPr/>
        </p:nvSpPr>
        <p:spPr bwMode="auto">
          <a:xfrm>
            <a:off x="428625" y="463550"/>
            <a:ext cx="8286750" cy="6248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4000" b="1">
                <a:solidFill>
                  <a:srgbClr val="990033"/>
                </a:solidFill>
              </a:rPr>
              <a:t>Tvorba hudebních nástrojů</a:t>
            </a:r>
          </a:p>
          <a:p>
            <a:endParaRPr lang="cs-CZ" altLang="cs-CZ" b="1">
              <a:solidFill>
                <a:srgbClr val="990033"/>
              </a:solidFill>
            </a:endParaRPr>
          </a:p>
          <a:p>
            <a:r>
              <a:rPr lang="cs-CZ" altLang="cs-CZ" sz="2800">
                <a:solidFill>
                  <a:srgbClr val="990033"/>
                </a:solidFill>
              </a:rPr>
              <a:t>Využití následujících předmětů denní potřeby</a:t>
            </a:r>
            <a:r>
              <a:rPr lang="cs-CZ" altLang="cs-CZ" sz="2800"/>
              <a:t/>
            </a:r>
            <a:br>
              <a:rPr lang="cs-CZ" altLang="cs-CZ" sz="2800"/>
            </a:br>
            <a:r>
              <a:rPr lang="cs-CZ" altLang="cs-CZ" sz="2800"/>
              <a:t>propiska, PET lahev, prázdné pouzdro na brýle, tužky, silonový sáček, slupky ořechů, školní lavice, víčka z PET lahví, zip na školní brašně, mince ze své peněženky, školní židle, opasek, role z toaletního papíru …</a:t>
            </a:r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endParaRPr lang="cs-CZ" altLang="cs-CZ"/>
          </a:p>
          <a:p>
            <a:r>
              <a:rPr lang="cs-CZ" altLang="cs-CZ" sz="2800">
                <a:solidFill>
                  <a:srgbClr val="00B0F0"/>
                </a:solidFill>
              </a:rPr>
              <a:t>Úkol č.2</a:t>
            </a:r>
          </a:p>
          <a:p>
            <a:r>
              <a:rPr lang="cs-CZ" altLang="cs-CZ" sz="2800" i="1"/>
              <a:t>Vyber si jeden z předmětů a zkus na něj několika způsoby zahrát.</a:t>
            </a:r>
            <a:endParaRPr lang="cs-CZ" altLang="cs-CZ" sz="2800" i="1">
              <a:solidFill>
                <a:srgbClr val="00B0F0"/>
              </a:solidFill>
            </a:endParaRPr>
          </a:p>
          <a:p>
            <a:endParaRPr lang="cs-CZ" alt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126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12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126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1126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1126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126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FBF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extovéPole 1"/>
          <p:cNvSpPr txBox="1">
            <a:spLocks noChangeArrowheads="1"/>
          </p:cNvSpPr>
          <p:nvPr/>
        </p:nvSpPr>
        <p:spPr bwMode="auto">
          <a:xfrm>
            <a:off x="428625" y="428625"/>
            <a:ext cx="8429625" cy="5878513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>
              <a:defRPr/>
            </a:pPr>
            <a:r>
              <a:rPr lang="cs-CZ" sz="4000" b="1" dirty="0" smtClean="0">
                <a:solidFill>
                  <a:srgbClr val="990033"/>
                </a:solidFill>
              </a:rPr>
              <a:t>Vybrané předměty a hra na ně</a:t>
            </a:r>
          </a:p>
          <a:p>
            <a:pPr eaLnBrk="1" hangingPunct="1">
              <a:defRPr/>
            </a:pPr>
            <a:endParaRPr lang="cs-CZ" sz="2800" b="1" dirty="0" smtClean="0">
              <a:solidFill>
                <a:srgbClr val="990033"/>
              </a:solidFill>
            </a:endParaRPr>
          </a:p>
          <a:p>
            <a:pPr eaLnBrk="1" hangingPunct="1">
              <a:defRPr/>
            </a:pPr>
            <a:r>
              <a:rPr lang="cs-CZ" sz="2800" dirty="0" smtClean="0">
                <a:solidFill>
                  <a:srgbClr val="990033"/>
                </a:solidFill>
              </a:rPr>
              <a:t>Silonové sáčky</a:t>
            </a:r>
            <a:endParaRPr lang="cs-CZ" sz="2800" dirty="0" smtClean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dirty="0" smtClean="0"/>
              <a:t>třením mezi dlaněmi šustí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dirty="0" smtClean="0"/>
              <a:t>po nasypání ořechových slupek a zauzlení sáčku se přesypávající skořápky otírají jedna o druhou</a:t>
            </a:r>
          </a:p>
          <a:p>
            <a:pPr eaLnBrk="1" hangingPunct="1">
              <a:defRPr/>
            </a:pPr>
            <a:endParaRPr lang="cs-CZ" sz="2800" dirty="0" smtClean="0">
              <a:solidFill>
                <a:srgbClr val="990033"/>
              </a:solidFill>
            </a:endParaRPr>
          </a:p>
          <a:p>
            <a:pPr eaLnBrk="1" hangingPunct="1">
              <a:defRPr/>
            </a:pPr>
            <a:r>
              <a:rPr lang="cs-CZ" sz="2800" dirty="0">
                <a:solidFill>
                  <a:srgbClr val="990033"/>
                </a:solidFill>
              </a:rPr>
              <a:t>Role z toaletního papíru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dirty="0"/>
              <a:t>spojíme lepící páskou více rolí dohromady,  vsypeme do nich drobné předměty (kancelářské sponky, kamínky) a oba konce uzavřeme, vzniklý nástroj zní podobně jako dešťová hůl</a:t>
            </a:r>
          </a:p>
          <a:p>
            <a:pPr eaLnBrk="1" hangingPunct="1">
              <a:defRPr/>
            </a:pPr>
            <a:endParaRPr lang="cs-CZ" sz="2800" dirty="0" smtClean="0">
              <a:solidFill>
                <a:srgbClr val="99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229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229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2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2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229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2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2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290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FBF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extovéPole 1"/>
          <p:cNvSpPr txBox="1">
            <a:spLocks noChangeArrowheads="1"/>
          </p:cNvSpPr>
          <p:nvPr/>
        </p:nvSpPr>
        <p:spPr bwMode="auto">
          <a:xfrm>
            <a:off x="428625" y="428625"/>
            <a:ext cx="8429625" cy="4308475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>
              <a:defRPr/>
            </a:pPr>
            <a:r>
              <a:rPr lang="cs-CZ" sz="4000" b="1" dirty="0" smtClean="0">
                <a:solidFill>
                  <a:srgbClr val="990033"/>
                </a:solidFill>
              </a:rPr>
              <a:t>Vybrané předměty a hra na ně</a:t>
            </a:r>
          </a:p>
          <a:p>
            <a:pPr eaLnBrk="1" hangingPunct="1">
              <a:defRPr/>
            </a:pPr>
            <a:r>
              <a:rPr lang="cs-CZ" sz="2400" dirty="0">
                <a:solidFill>
                  <a:srgbClr val="990033"/>
                </a:solidFill>
              </a:rPr>
              <a:t>PET lahve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na plné i prázdné se dá hrát dlaněmi, prsty za držení mezi koleny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jednotlivé délky hraných not můžeme střídat i silou (celé – silně dlaněmi do boku lahve, osminové – jemně prsty do víčka)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400" dirty="0"/>
              <a:t>pokud jsou poloprázdné, dají se vyloudit některé tóny foukáním na okraj hrdla otevřené lahve</a:t>
            </a:r>
          </a:p>
          <a:p>
            <a:pPr eaLnBrk="1" hangingPunct="1">
              <a:defRPr/>
            </a:pPr>
            <a:endParaRPr lang="cs-CZ" sz="2400" dirty="0" smtClean="0"/>
          </a:p>
          <a:p>
            <a:pPr eaLnBrk="1" hangingPunct="1">
              <a:defRPr/>
            </a:pPr>
            <a:endParaRPr lang="cs-CZ" dirty="0" smtClean="0">
              <a:solidFill>
                <a:srgbClr val="990033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BFBFB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extovéPole 1"/>
          <p:cNvSpPr txBox="1">
            <a:spLocks noChangeArrowheads="1"/>
          </p:cNvSpPr>
          <p:nvPr/>
        </p:nvSpPr>
        <p:spPr bwMode="auto">
          <a:xfrm>
            <a:off x="428625" y="428625"/>
            <a:ext cx="8429625" cy="480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r" eaLnBrk="1" hangingPunct="1">
              <a:defRPr/>
            </a:pPr>
            <a:r>
              <a:rPr lang="cs-CZ" altLang="cs-CZ" sz="4000" b="1" dirty="0" smtClean="0">
                <a:solidFill>
                  <a:srgbClr val="990033"/>
                </a:solidFill>
              </a:rPr>
              <a:t>Vybrané předměty a hra na ně</a:t>
            </a:r>
          </a:p>
          <a:p>
            <a:pPr eaLnBrk="1" hangingPunct="1">
              <a:defRPr/>
            </a:pPr>
            <a:endParaRPr lang="cs-CZ" altLang="cs-CZ" sz="2400" dirty="0" smtClean="0">
              <a:solidFill>
                <a:srgbClr val="990033"/>
              </a:solidFill>
            </a:endParaRPr>
          </a:p>
          <a:p>
            <a:pPr eaLnBrk="1" hangingPunct="1">
              <a:defRPr/>
            </a:pPr>
            <a:endParaRPr lang="cs-CZ" dirty="0">
              <a:solidFill>
                <a:srgbClr val="990033"/>
              </a:solidFill>
            </a:endParaRPr>
          </a:p>
          <a:p>
            <a:pPr eaLnBrk="1" hangingPunct="1">
              <a:defRPr/>
            </a:pPr>
            <a:r>
              <a:rPr lang="cs-CZ" sz="2800" dirty="0">
                <a:solidFill>
                  <a:srgbClr val="990033"/>
                </a:solidFill>
              </a:rPr>
              <a:t>Prázdné pouzdro na brýle</a:t>
            </a:r>
            <a:endParaRPr lang="cs-CZ" sz="2800" dirty="0"/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dirty="0"/>
              <a:t>slouží jako dutá nádoba, která se rozezní úderem propisky, tužky 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dirty="0"/>
              <a:t>ty mohou být dvě, aby se při krátkých hodnotách not jednotlivé ruce střídaly </a:t>
            </a:r>
          </a:p>
          <a:p>
            <a:pPr marL="342900" indent="-342900" eaLnBrk="1" hangingPunct="1">
              <a:buFont typeface="Arial" pitchFamily="34" charset="0"/>
              <a:buChar char="•"/>
              <a:defRPr/>
            </a:pPr>
            <a:r>
              <a:rPr lang="cs-CZ" sz="2800" dirty="0"/>
              <a:t>navíc do nich můžeme vložit pár mincí z peněženky a třást se zavřeným pouzdrem jako s rumba-koulemi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altLang="cs-CZ" sz="2000" b="1" smtClean="0">
                <a:latin typeface="Arial" charset="0"/>
                <a:cs typeface="Arial" charset="0"/>
              </a:rPr>
              <a:t>Použité zdroje</a:t>
            </a:r>
          </a:p>
        </p:txBody>
      </p:sp>
      <p:sp>
        <p:nvSpPr>
          <p:cNvPr id="14339" name="Zástupný symbol pro obsah 2"/>
          <p:cNvSpPr>
            <a:spLocks noGrp="1"/>
          </p:cNvSpPr>
          <p:nvPr>
            <p:ph idx="1"/>
          </p:nvPr>
        </p:nvSpPr>
        <p:spPr>
          <a:xfrm>
            <a:off x="0" y="2500313"/>
            <a:ext cx="9144000" cy="4313237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  <a:defRPr/>
            </a:pPr>
            <a:r>
              <a:rPr lang="en-US" sz="1800" dirty="0" smtClean="0">
                <a:latin typeface="Arial" charset="0"/>
                <a:cs typeface="Arial" charset="0"/>
              </a:rPr>
              <a:t>[</a:t>
            </a:r>
            <a:r>
              <a:rPr lang="cs-CZ" sz="1800" dirty="0" smtClean="0">
                <a:latin typeface="Arial" charset="0"/>
                <a:cs typeface="Arial" charset="0"/>
              </a:rPr>
              <a:t>1</a:t>
            </a:r>
            <a:r>
              <a:rPr lang="en-US" sz="1800" dirty="0" smtClean="0">
                <a:latin typeface="Arial" charset="0"/>
                <a:cs typeface="Arial" charset="0"/>
              </a:rPr>
              <a:t>]</a:t>
            </a:r>
            <a:r>
              <a:rPr lang="cs-CZ" sz="1800" dirty="0" smtClean="0">
                <a:latin typeface="Arial" charset="0"/>
                <a:cs typeface="Arial" charset="0"/>
              </a:rPr>
              <a:t> http://commons.wikimedia.org/wiki/File:Lascaux,_replica_05.JPG</a:t>
            </a:r>
          </a:p>
          <a:p>
            <a:pPr marL="177800" indent="-177800" eaLnBrk="1" hangingPunct="1">
              <a:buFont typeface="Arial" charset="0"/>
              <a:buNone/>
              <a:defRPr/>
            </a:pPr>
            <a:r>
              <a:rPr lang="en-US" sz="1800" dirty="0" smtClean="0">
                <a:latin typeface="Arial" charset="0"/>
                <a:cs typeface="Arial" charset="0"/>
              </a:rPr>
              <a:t>[2] </a:t>
            </a:r>
            <a:r>
              <a:rPr lang="cs-CZ" sz="1800" dirty="0" smtClean="0">
                <a:latin typeface="Arial" charset="0"/>
                <a:cs typeface="Arial" charset="0"/>
              </a:rPr>
              <a:t>http://commons.wikimedia.org/wiki/Category:Altamira_%28cave%29#mediaviewer/File:9_Bisonte_Magdaleniense_pol%C3%ADcromo.jpg</a:t>
            </a:r>
          </a:p>
          <a:p>
            <a:pPr marL="177800" indent="-177800" eaLnBrk="1" hangingPunct="1">
              <a:buFont typeface="Arial" charset="0"/>
              <a:buNone/>
              <a:defRPr/>
            </a:pPr>
            <a:r>
              <a:rPr lang="en-US" sz="1800" dirty="0" smtClean="0">
                <a:latin typeface="Arial" charset="0"/>
                <a:cs typeface="Arial" charset="0"/>
              </a:rPr>
              <a:t>[3] </a:t>
            </a:r>
            <a:r>
              <a:rPr lang="en-US" sz="1800" dirty="0">
                <a:latin typeface="Arial" charset="0"/>
                <a:cs typeface="Arial" charset="0"/>
              </a:rPr>
              <a:t>http://upload.wikimedia.org/wikipedia/commons/5/53/A_selection_of_Taonga_p%C5%ABoro_from_the_collection_of_Horomona_Horo.jpg?uselang=cs</a:t>
            </a:r>
            <a:endParaRPr lang="cs-CZ" sz="1800" dirty="0" smtClean="0">
              <a:latin typeface="Arial" charset="0"/>
              <a:cs typeface="Arial" charset="0"/>
            </a:endParaRPr>
          </a:p>
          <a:p>
            <a:pPr marL="177800" indent="-177800" eaLnBrk="1" hangingPunct="1">
              <a:buFont typeface="Arial" charset="0"/>
              <a:buNone/>
              <a:defRPr/>
            </a:pPr>
            <a:r>
              <a:rPr lang="en-US" sz="1800" dirty="0" smtClean="0">
                <a:latin typeface="Arial" charset="0"/>
                <a:cs typeface="Arial" charset="0"/>
              </a:rPr>
              <a:t>[4] </a:t>
            </a:r>
            <a:r>
              <a:rPr lang="cs-CZ" sz="1800" dirty="0">
                <a:latin typeface="Arial" charset="0"/>
                <a:cs typeface="Arial" charset="0"/>
              </a:rPr>
              <a:t>http://cs.wikipedia.org/wiki/Keltsk%C3%A1_harfa#mediaviewer/Soubor:Celtic_harp_dsc05425.jpg </a:t>
            </a:r>
            <a:endParaRPr lang="cs-CZ" sz="1800" dirty="0" smtClean="0">
              <a:latin typeface="Arial" charset="0"/>
              <a:cs typeface="Arial" charset="0"/>
            </a:endParaRPr>
          </a:p>
          <a:p>
            <a:pPr marL="177800" indent="-177800" eaLnBrk="1" hangingPunct="1">
              <a:buFont typeface="Arial" charset="0"/>
              <a:buNone/>
              <a:defRPr/>
            </a:pPr>
            <a:r>
              <a:rPr lang="cs-CZ" sz="1800" dirty="0" smtClean="0">
                <a:latin typeface="Arial" charset="0"/>
                <a:cs typeface="Arial" charset="0"/>
              </a:rPr>
              <a:t> </a:t>
            </a:r>
          </a:p>
          <a:p>
            <a:pPr marL="0" indent="0" eaLnBrk="1" hangingPunct="1">
              <a:buFont typeface="Arial" charset="0"/>
              <a:buNone/>
              <a:defRPr/>
            </a:pPr>
            <a:r>
              <a:rPr lang="en-US" sz="1800" dirty="0" smtClean="0">
                <a:latin typeface="Arial" charset="0"/>
                <a:cs typeface="Arial" charset="0"/>
              </a:rPr>
              <a:t>[5] </a:t>
            </a:r>
            <a:r>
              <a:rPr lang="cs-CZ" sz="1800" dirty="0">
                <a:latin typeface="Arial" charset="0"/>
                <a:cs typeface="Arial" charset="0"/>
              </a:rPr>
              <a:t>http://cs.wikipedia.org/wiki/Polodrahokam#mediaviewer/Soubor:Gem.pebbles.800pix.jpg</a:t>
            </a:r>
            <a:endParaRPr lang="cs-CZ" sz="18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altLang="cs-CZ" sz="2000" b="1" smtClean="0">
                <a:latin typeface="Arial" charset="0"/>
                <a:cs typeface="Arial" charset="0"/>
              </a:rPr>
              <a:t>Použité zdroje</a:t>
            </a:r>
          </a:p>
        </p:txBody>
      </p:sp>
      <p:sp>
        <p:nvSpPr>
          <p:cNvPr id="16387" name="Zástupný symbol pro obsah 2"/>
          <p:cNvSpPr>
            <a:spLocks noGrp="1"/>
          </p:cNvSpPr>
          <p:nvPr>
            <p:ph idx="1"/>
          </p:nvPr>
        </p:nvSpPr>
        <p:spPr>
          <a:xfrm>
            <a:off x="0" y="2500313"/>
            <a:ext cx="9144000" cy="4313237"/>
          </a:xfrm>
        </p:spPr>
        <p:txBody>
          <a:bodyPr/>
          <a:lstStyle/>
          <a:p>
            <a:pPr marL="0" indent="0" eaLnBrk="1" hangingPunct="1">
              <a:buFont typeface="Arial" charset="0"/>
              <a:buNone/>
            </a:pPr>
            <a:r>
              <a:rPr lang="en-US" altLang="cs-CZ" sz="1800" smtClean="0">
                <a:latin typeface="Arial" charset="0"/>
                <a:cs typeface="Arial" charset="0"/>
              </a:rPr>
              <a:t>[6] </a:t>
            </a:r>
            <a:r>
              <a:rPr lang="cs-CZ" altLang="cs-CZ" sz="1800" smtClean="0">
                <a:latin typeface="Arial" charset="0"/>
                <a:cs typeface="Arial" charset="0"/>
              </a:rPr>
              <a:t>http://cs.wikipedia.org/wiki/Obr%C3%A1b%C4%9Bn%C3%AD_kov%C5%AF#mediaviewer/Soubor:Drehmasch1_ArM.jpg</a:t>
            </a:r>
          </a:p>
          <a:p>
            <a:pPr marL="0" indent="0" eaLnBrk="1" hangingPunct="1">
              <a:buFont typeface="Arial" charset="0"/>
              <a:buNone/>
            </a:pPr>
            <a:r>
              <a:rPr lang="it-IT" altLang="cs-CZ" sz="1800" smtClean="0">
                <a:latin typeface="Arial" charset="0"/>
                <a:cs typeface="Arial" charset="0"/>
              </a:rPr>
              <a:t>[7] http://cs.wikipedia.org/wiki/D%C5%99evo#mediaviewer/Soubor:The_lumberjack_was_here.jpg</a:t>
            </a:r>
            <a:endParaRPr lang="cs-CZ" altLang="cs-CZ" sz="180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US" altLang="cs-CZ" sz="1800" smtClean="0">
                <a:latin typeface="Arial" charset="0"/>
                <a:cs typeface="Arial" charset="0"/>
              </a:rPr>
              <a:t>[8] http://cs.wikipedia.org/wiki/PET_l%C3%A1hev#mediaviewer/Soubor:PET-Einwegflasche_REAL.png</a:t>
            </a:r>
            <a:endParaRPr lang="cs-CZ" altLang="cs-CZ" sz="1800" smtClean="0">
              <a:latin typeface="Arial" charset="0"/>
              <a:cs typeface="Arial" charset="0"/>
            </a:endParaRPr>
          </a:p>
          <a:p>
            <a:pPr marL="0" indent="0" eaLnBrk="1" hangingPunct="1">
              <a:buFont typeface="Arial" charset="0"/>
              <a:buNone/>
            </a:pPr>
            <a:r>
              <a:rPr lang="en-US" altLang="cs-CZ" sz="1800" smtClean="0">
                <a:latin typeface="Arial" charset="0"/>
                <a:cs typeface="Arial" charset="0"/>
              </a:rPr>
              <a:t>[9] </a:t>
            </a:r>
            <a:r>
              <a:rPr lang="cs-CZ" altLang="cs-CZ" sz="1800" smtClean="0">
                <a:latin typeface="Arial" charset="0"/>
                <a:cs typeface="Arial" charset="0"/>
              </a:rPr>
              <a:t>http://cs.wikipedia.org/wiki/K%C5%AF%C5%BEe_%28materi%C3%A1l%29#mediaviewer/Soubor:Wiesmann_Produktion_2_Leather.jpg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Nadpis 1"/>
          <p:cNvSpPr>
            <a:spLocks noGrp="1"/>
          </p:cNvSpPr>
          <p:nvPr>
            <p:ph type="title"/>
          </p:nvPr>
        </p:nvSpPr>
        <p:spPr>
          <a:xfrm>
            <a:off x="2700338" y="836613"/>
            <a:ext cx="6443662" cy="1439862"/>
          </a:xfrm>
        </p:spPr>
        <p:txBody>
          <a:bodyPr anchor="b"/>
          <a:lstStyle/>
          <a:p>
            <a:pPr algn="r" eaLnBrk="1" hangingPunct="1"/>
            <a:r>
              <a:rPr lang="cs-CZ" altLang="cs-CZ" sz="2000" b="1" smtClean="0">
                <a:latin typeface="Arial" charset="0"/>
                <a:cs typeface="Arial" charset="0"/>
              </a:rPr>
              <a:t>Autorská práva</a:t>
            </a:r>
          </a:p>
        </p:txBody>
      </p:sp>
      <p:sp>
        <p:nvSpPr>
          <p:cNvPr id="17411" name="Zástupný symbol pro obsah 2"/>
          <p:cNvSpPr>
            <a:spLocks noGrp="1"/>
          </p:cNvSpPr>
          <p:nvPr>
            <p:ph idx="1"/>
          </p:nvPr>
        </p:nvSpPr>
        <p:spPr>
          <a:xfrm>
            <a:off x="0" y="2500313"/>
            <a:ext cx="9144000" cy="4313237"/>
          </a:xfrm>
        </p:spPr>
        <p:txBody>
          <a:bodyPr/>
          <a:lstStyle/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2000" dirty="0" smtClean="0">
                <a:latin typeface="Arial" pitchFamily="34" charset="0"/>
                <a:cs typeface="Arial" pitchFamily="34" charset="0"/>
              </a:rPr>
              <a:t>Dílo </a:t>
            </a:r>
            <a:r>
              <a:rPr lang="ru-RU" sz="2000" dirty="0">
                <a:latin typeface="Arial" pitchFamily="34" charset="0"/>
                <a:cs typeface="Arial" pitchFamily="34" charset="0"/>
              </a:rPr>
              <a:t>smí být dále šířeno pod licencí CC BY-SA.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2000" dirty="0">
                <a:latin typeface="Arial" pitchFamily="34" charset="0"/>
                <a:cs typeface="Arial" pitchFamily="34" charset="0"/>
              </a:rPr>
              <a:t>Materiály jsou určeny pro bezplatné používání pro potřeby výuky a vzdělávání na všech typech škol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> </a:t>
            </a:r>
            <a:r>
              <a:rPr lang="ru-RU" sz="2000" dirty="0">
                <a:latin typeface="Arial" pitchFamily="34" charset="0"/>
                <a:cs typeface="Arial" pitchFamily="34" charset="0"/>
              </a:rPr>
              <a:t>a školských zařízení. </a:t>
            </a:r>
            <a:r>
              <a:rPr lang="cs-CZ" sz="2000" dirty="0">
                <a:latin typeface="Arial" pitchFamily="34" charset="0"/>
                <a:cs typeface="Arial" pitchFamily="34" charset="0"/>
              </a:rPr>
              <a:t/>
            </a:r>
            <a:br>
              <a:rPr lang="cs-CZ" sz="2000" dirty="0">
                <a:latin typeface="Arial" pitchFamily="34" charset="0"/>
                <a:cs typeface="Arial" pitchFamily="34" charset="0"/>
              </a:rPr>
            </a:br>
            <a:r>
              <a:rPr lang="ru-RU" sz="2000" dirty="0">
                <a:latin typeface="Arial" pitchFamily="34" charset="0"/>
                <a:cs typeface="Arial" pitchFamily="34" charset="0"/>
              </a:rPr>
              <a:t>Jakékoliv další využití podléhá autorskému zákonu.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109728" indent="0" algn="ctr">
              <a:spcBef>
                <a:spcPts val="600"/>
              </a:spcBef>
              <a:spcAft>
                <a:spcPts val="600"/>
              </a:spcAft>
              <a:buFont typeface="Arial" charset="0"/>
              <a:buNone/>
              <a:defRPr/>
            </a:pPr>
            <a:r>
              <a:rPr lang="ru-RU" sz="2000" dirty="0">
                <a:latin typeface="Arial" pitchFamily="34" charset="0"/>
                <a:cs typeface="Arial" pitchFamily="34" charset="0"/>
              </a:rPr>
              <a:t>Všechna neocitovaná autorská díla jsou dílem autora.</a:t>
            </a:r>
            <a:endParaRPr lang="cs-CZ" sz="2000" dirty="0">
              <a:latin typeface="Arial" pitchFamily="34" charset="0"/>
              <a:cs typeface="Arial" pitchFamily="34" charset="0"/>
            </a:endParaRPr>
          </a:p>
          <a:p>
            <a:pPr marL="0" indent="0" eaLnBrk="1" hangingPunct="1">
              <a:buFont typeface="Arial" charset="0"/>
              <a:buNone/>
              <a:defRPr/>
            </a:pPr>
            <a:endParaRPr lang="cs-CZ" altLang="cs-CZ" sz="2800" dirty="0" smtClean="0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715</TotalTime>
  <Words>502</Words>
  <Application>Microsoft Office PowerPoint</Application>
  <PresentationFormat>Předvádění na obrazovce (4:3)</PresentationFormat>
  <Paragraphs>124</Paragraphs>
  <Slides>16</Slides>
  <Notes>4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9" baseType="lpstr">
      <vt:lpstr>Arial</vt:lpstr>
      <vt:lpstr>Calibri</vt:lpstr>
      <vt:lpstr>Motiv sady Office</vt:lpstr>
      <vt:lpstr>Obchodní akademie, Střední odborná škola  a Jazyková škola s právem státní jazykové zkoušky,  Hradec Králové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Použité zdroje</vt:lpstr>
      <vt:lpstr>Použité zdroje</vt:lpstr>
      <vt:lpstr>Autorská práva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Obchodní akademie, Střední odborná škola  a Jazyková škola s právem státní jazykové zkoušky,  Hradec Králové</dc:title>
  <dc:creator>Jana Vitvarová</dc:creator>
  <cp:lastModifiedBy>Dum</cp:lastModifiedBy>
  <cp:revision>108</cp:revision>
  <dcterms:created xsi:type="dcterms:W3CDTF">2012-11-30T22:17:21Z</dcterms:created>
  <dcterms:modified xsi:type="dcterms:W3CDTF">2014-08-26T20:53:56Z</dcterms:modified>
</cp:coreProperties>
</file>