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6" r:id="rId2"/>
    <p:sldId id="257" r:id="rId3"/>
    <p:sldId id="259" r:id="rId4"/>
    <p:sldId id="261" r:id="rId5"/>
    <p:sldId id="262" r:id="rId6"/>
    <p:sldId id="269" r:id="rId7"/>
    <p:sldId id="264" r:id="rId8"/>
    <p:sldId id="263" r:id="rId9"/>
    <p:sldId id="265" r:id="rId10"/>
    <p:sldId id="268" r:id="rId11"/>
    <p:sldId id="260" r:id="rId12"/>
    <p:sldId id="26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9" d="100"/>
          <a:sy n="79" d="100"/>
        </p:scale>
        <p:origin x="-69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737038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VY_12_INOVACE_325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Česká republika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</a:t>
                      </a:r>
                      <a:r>
                        <a:rPr lang="cs-CZ" sz="1400" baseline="0" dirty="0" smtClean="0"/>
                        <a:t> seznámí se základními informacemi o ČR, o její poloze, sousedních státech, poznají památky hlavního města</a:t>
                      </a:r>
                      <a:r>
                        <a:rPr lang="cs-CZ" sz="1400" baseline="0" smtClean="0"/>
                        <a:t>, prezidenta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4.12.2012 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11.12.2012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mzv.cz/public/96/42/98/127039_14883_vlaj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404664"/>
            <a:ext cx="48965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80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289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32656"/>
            <a:ext cx="8424936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</a:t>
            </a:r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</a:t>
            </a:r>
          </a:p>
          <a:p>
            <a:endParaRPr lang="cs-CZ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je </a:t>
            </a:r>
            <a:r>
              <a:rPr lang="cs-CZ" sz="2800" dirty="0"/>
              <a:t>vnitrozemský </a:t>
            </a:r>
            <a:r>
              <a:rPr lang="cs-CZ" sz="2800" dirty="0" smtClean="0"/>
              <a:t>stát, který leží </a:t>
            </a:r>
            <a:r>
              <a:rPr lang="cs-CZ" sz="2800" dirty="0"/>
              <a:t>ve střední </a:t>
            </a:r>
            <a:r>
              <a:rPr lang="cs-CZ" sz="2800" dirty="0" smtClean="0"/>
              <a:t>             Evropě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rozkládá </a:t>
            </a:r>
            <a:r>
              <a:rPr lang="cs-CZ" sz="2800" dirty="0"/>
              <a:t>se na území tří historických zemí (Čech, Moravy a části </a:t>
            </a:r>
            <a:r>
              <a:rPr lang="cs-CZ" sz="2800" dirty="0" smtClean="0"/>
              <a:t>Slezska)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Česká republika je demokratický stát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h</a:t>
            </a:r>
            <a:r>
              <a:rPr lang="cs-CZ" sz="2800" dirty="0" smtClean="0"/>
              <a:t>lavou </a:t>
            </a:r>
            <a:r>
              <a:rPr lang="cs-CZ" sz="2800" dirty="0"/>
              <a:t>státu je </a:t>
            </a:r>
            <a:r>
              <a:rPr lang="cs-CZ" sz="2800" dirty="0">
                <a:solidFill>
                  <a:srgbClr val="FF0000"/>
                </a:solidFill>
              </a:rPr>
              <a:t>prezident</a:t>
            </a:r>
            <a:r>
              <a:rPr lang="cs-CZ" sz="2800" dirty="0"/>
              <a:t> </a:t>
            </a:r>
            <a:r>
              <a:rPr lang="cs-CZ" sz="2800" dirty="0" smtClean="0"/>
              <a:t>republiky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v</a:t>
            </a:r>
            <a:r>
              <a:rPr lang="cs-CZ" sz="2800" dirty="0" smtClean="0"/>
              <a:t> Česku žije </a:t>
            </a:r>
            <a:r>
              <a:rPr lang="cs-CZ" sz="2800" dirty="0"/>
              <a:t>přibližně </a:t>
            </a:r>
            <a:r>
              <a:rPr lang="cs-CZ" sz="2800" dirty="0">
                <a:solidFill>
                  <a:srgbClr val="FF0000"/>
                </a:solidFill>
              </a:rPr>
              <a:t>10,5 milionu </a:t>
            </a:r>
            <a:r>
              <a:rPr lang="cs-CZ" sz="2800" dirty="0" smtClean="0">
                <a:solidFill>
                  <a:srgbClr val="FF0000"/>
                </a:solidFill>
              </a:rPr>
              <a:t>obyvatel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v</a:t>
            </a:r>
            <a:r>
              <a:rPr lang="cs-CZ" sz="2800" dirty="0" smtClean="0"/>
              <a:t>znik samostatného Československa byl vyhlášen</a:t>
            </a:r>
            <a:r>
              <a:rPr lang="cs-CZ" sz="2800" dirty="0"/>
              <a:t> </a:t>
            </a:r>
            <a:r>
              <a:rPr lang="cs-CZ" sz="2800" u="sng" dirty="0"/>
              <a:t>28. </a:t>
            </a:r>
            <a:r>
              <a:rPr lang="cs-CZ" sz="2800" u="sng" dirty="0" smtClean="0"/>
              <a:t>října1918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Česká republika vznikla 1.1.1993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Hlavním městem je </a:t>
            </a:r>
            <a:r>
              <a:rPr lang="cs-CZ" sz="2800" dirty="0" smtClean="0">
                <a:solidFill>
                  <a:srgbClr val="FF0000"/>
                </a:solidFill>
              </a:rPr>
              <a:t>PRAHA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160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8136903" cy="4824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544758" y="260648"/>
            <a:ext cx="583845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Poloha ČR v Evropě</a:t>
            </a:r>
            <a:endParaRPr lang="cs-CZ" sz="48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95536" y="908720"/>
            <a:ext cx="3888432" cy="352839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0" y="260648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ČR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71988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15816" y="332656"/>
            <a:ext cx="29418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Mapa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4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ČR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098" name="Picture 2" descr="http://www.regionalnirozvoj.cz/tl_files/maps/mapa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90892"/>
            <a:ext cx="7854777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115616" y="794321"/>
            <a:ext cx="2376264" cy="2346647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5536" y="11663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Praha</a:t>
            </a:r>
            <a:endParaRPr lang="cs-CZ" sz="28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7668344" y="1052736"/>
            <a:ext cx="288032" cy="252028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164288" y="47667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Ostrava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14488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\\psf\Home\Downloads\1280px-Vltava_in_Pragu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5" y="2493077"/>
            <a:ext cx="4793488" cy="281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1210979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 dlouhá 433</a:t>
            </a:r>
            <a:r>
              <a:rPr lang="cs-CZ" sz="2400" dirty="0"/>
              <a:t> </a:t>
            </a:r>
            <a:r>
              <a:rPr lang="cs-CZ" sz="2400" dirty="0" smtClean="0"/>
              <a:t>km a je  </a:t>
            </a:r>
            <a:r>
              <a:rPr lang="cs-CZ" sz="2400" u="sng" dirty="0"/>
              <a:t>nejdelší </a:t>
            </a:r>
            <a:r>
              <a:rPr lang="cs-CZ" sz="2400" u="sng" dirty="0" smtClean="0"/>
              <a:t>řeka</a:t>
            </a:r>
            <a:r>
              <a:rPr lang="cs-CZ" sz="2400" u="sng" dirty="0"/>
              <a:t> v </a:t>
            </a:r>
            <a:r>
              <a:rPr lang="cs-CZ" sz="2400" u="sng" dirty="0" smtClean="0"/>
              <a:t>České </a:t>
            </a:r>
            <a:r>
              <a:rPr lang="cs-CZ" sz="2400" u="sng" dirty="0"/>
              <a:t>republice.</a:t>
            </a:r>
            <a:r>
              <a:rPr lang="cs-CZ" sz="2400" dirty="0"/>
              <a:t> Pramení na </a:t>
            </a:r>
            <a:r>
              <a:rPr lang="cs-CZ" sz="2400" dirty="0" smtClean="0"/>
              <a:t>Šumavě.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778505" y="441538"/>
            <a:ext cx="332975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Řeka Vltava</a:t>
            </a:r>
            <a:endParaRPr lang="cs-CZ" sz="4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2492896"/>
            <a:ext cx="25202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08423" y="2273055"/>
            <a:ext cx="40324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Vltava</a:t>
            </a:r>
            <a:r>
              <a:rPr lang="cs-CZ" sz="2400" dirty="0" smtClean="0"/>
              <a:t> </a:t>
            </a:r>
            <a:r>
              <a:rPr lang="cs-CZ" sz="2400" dirty="0"/>
              <a:t>je druhá symfonická báseň z cyklu Má vlast skladatele Bedřicha Smetany. Popisuje tok nejdelší české řeky </a:t>
            </a:r>
            <a:r>
              <a:rPr lang="cs-CZ" sz="2400" dirty="0" smtClean="0"/>
              <a:t>Vltavy.</a:t>
            </a:r>
          </a:p>
          <a:p>
            <a:endParaRPr lang="cs-CZ" sz="2400" dirty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562453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88760" y="-115654"/>
            <a:ext cx="3390672" cy="160043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PRAHA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Hlavní město ČR</a:t>
            </a:r>
            <a:endParaRPr lang="cs-CZ" sz="32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936" y="1484784"/>
            <a:ext cx="8424936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</a:t>
            </a:r>
            <a:r>
              <a:rPr lang="cs-CZ" sz="2400" dirty="0"/>
              <a:t> hlavní a současně největší město České republiky a </a:t>
            </a:r>
            <a:r>
              <a:rPr lang="cs-CZ" sz="2400" dirty="0" smtClean="0"/>
              <a:t>14. </a:t>
            </a:r>
            <a:r>
              <a:rPr lang="cs-CZ" sz="2400" dirty="0"/>
              <a:t>největší město </a:t>
            </a:r>
            <a:r>
              <a:rPr lang="cs-CZ" sz="2400" dirty="0" smtClean="0"/>
              <a:t>Evropské unie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l</a:t>
            </a:r>
            <a:r>
              <a:rPr lang="cs-CZ" sz="2400" dirty="0" smtClean="0"/>
              <a:t>eží</a:t>
            </a:r>
            <a:r>
              <a:rPr lang="cs-CZ" sz="2400" dirty="0"/>
              <a:t> na řece </a:t>
            </a:r>
            <a:r>
              <a:rPr lang="cs-CZ" sz="2400" dirty="0" smtClean="0"/>
              <a:t>Vltavě</a:t>
            </a:r>
            <a:endParaRPr lang="cs-CZ" sz="2400" u="sng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Sídlí zde prezident </a:t>
            </a:r>
            <a:r>
              <a:rPr lang="cs-CZ" sz="2400" dirty="0" smtClean="0"/>
              <a:t>republiky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Praha je všeobecně považována za jedno z nejkrásnějších měst v </a:t>
            </a:r>
            <a:r>
              <a:rPr lang="cs-CZ" sz="2400" dirty="0" smtClean="0"/>
              <a:t>Evropě</a:t>
            </a:r>
          </a:p>
          <a:p>
            <a:endParaRPr lang="cs-CZ" sz="20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4" name="Picture 4" descr="http://www.pujcky-praha.topfinanc.cz/prah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43" y="3717032"/>
            <a:ext cx="8640960" cy="30322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282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28377" y="73821"/>
            <a:ext cx="414889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Státní symboly ČR</a:t>
            </a:r>
            <a:endParaRPr lang="cs-CZ" sz="36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148" name="Picture 4" descr="http://upload.wikimedia.org/wikipedia/commons/thumb/2/20/Small_coat_of_arms_of_the_Czech_Republic.svg/98px-Small_coat_of_arms_of_the_Czech_Republic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654" y="1684723"/>
            <a:ext cx="1226161" cy="142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upload.wikimedia.org/wikipedia/commons/thumb/e/ed/Coat_of_arms_of_the_Czech_Republic.svg/100px-Coat_of_arms_of_the_Czech_Republic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78" y="1684723"/>
            <a:ext cx="1212713" cy="142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upload.wikimedia.org/wikipedia/commons/thumb/5/58/Tricolour_of_the_Czech_Republic.svg/120px-Tricolour_of_the_Czech_Republic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613" y="1056037"/>
            <a:ext cx="1459873" cy="98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upload.wikimedia.org/wikipedia/commons/thumb/c/cb/Flag_of_the_Czech_Republic.svg/120px-Flag_of_the_Czech_Republic.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903" y="1082998"/>
            <a:ext cx="1486003" cy="96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upload.wikimedia.org/wikipedia/commons/thumb/f/fc/Flag_of_the_president_of_the_Czech_Republic.svg/120px-Flag_of_the_president_of_the_Czech_Republic.svg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99633"/>
            <a:ext cx="14729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http://upload.wikimedia.org/wikipedia/commons/thumb/b/bf/Seal_of_the_Czech_Republic.png/120px-Seal_of_the_Czech_Republic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108512"/>
            <a:ext cx="200709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http://upload.wikimedia.org/wikipedia/commons/thumb/a/ad/Skroup-Anthem.jpg/120px-Skroup-Anthem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17032"/>
            <a:ext cx="1584176" cy="19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0" y="836712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Velký státní znak ČR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89654" y="836712"/>
            <a:ext cx="15141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Malý státní znak ČR</a:t>
            </a:r>
            <a:endParaRPr lang="cs-CZ" sz="2000" b="1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664530" y="1412776"/>
            <a:ext cx="811126" cy="27194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75656" y="1412776"/>
            <a:ext cx="661801" cy="227368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918613" y="2395666"/>
            <a:ext cx="18775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Státní barvy</a:t>
            </a:r>
          </a:p>
          <a:p>
            <a:r>
              <a:rPr lang="cs-CZ" sz="2000" b="1" dirty="0" smtClean="0"/>
              <a:t>(trikolóra)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10536" y="2395666"/>
            <a:ext cx="1749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Státní vlajka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8278" y="5692688"/>
            <a:ext cx="29435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Vlajka prezidenta</a:t>
            </a:r>
          </a:p>
          <a:p>
            <a:r>
              <a:rPr lang="cs-CZ" sz="2000" b="1" dirty="0" smtClean="0"/>
              <a:t>     republiky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68429" y="6046631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Státní pečeť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5877272"/>
            <a:ext cx="18537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Státní hymna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30632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48823" y="188640"/>
            <a:ext cx="539359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Památky Prahy</a:t>
            </a:r>
            <a:endParaRPr lang="cs-CZ" sz="4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5575" y="1772816"/>
            <a:ext cx="23812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Pražský hrad </a:t>
            </a:r>
            <a:r>
              <a:rPr lang="cs-CZ" dirty="0"/>
              <a:t>byl odedávna sídlem českých panovníků a nyní v něm sídlí prezident </a:t>
            </a:r>
            <a:r>
              <a:rPr lang="cs-CZ" dirty="0" smtClean="0"/>
              <a:t>republiky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12474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Karlův most </a:t>
            </a:r>
            <a:r>
              <a:rPr lang="cs-CZ" dirty="0" smtClean="0"/>
              <a:t>je </a:t>
            </a:r>
            <a:r>
              <a:rPr lang="cs-CZ" dirty="0"/>
              <a:t>nejstarší dochovaný pražský most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9976" y="5589240"/>
            <a:ext cx="30099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Národní divadlo </a:t>
            </a:r>
            <a:r>
              <a:rPr lang="cs-CZ" dirty="0" smtClean="0"/>
              <a:t>patří </a:t>
            </a:r>
            <a:r>
              <a:rPr lang="cs-CZ" dirty="0"/>
              <a:t>mezi nejznámější divadla v </a:t>
            </a:r>
            <a:endParaRPr lang="cs-CZ" dirty="0" smtClean="0"/>
          </a:p>
          <a:p>
            <a:r>
              <a:rPr lang="cs-CZ" dirty="0" smtClean="0"/>
              <a:t>České </a:t>
            </a:r>
            <a:r>
              <a:rPr lang="cs-CZ" dirty="0"/>
              <a:t>republice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316168" y="5805264"/>
            <a:ext cx="2576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Katedrála sv. Víta </a:t>
            </a:r>
            <a:r>
              <a:rPr lang="pl-PL" dirty="0"/>
              <a:t>je dominantní stavba na Pražském hradě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97296" y="5293437"/>
            <a:ext cx="31506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Staroměstský orloj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jsou</a:t>
            </a:r>
            <a:r>
              <a:rPr lang="cs-CZ" dirty="0"/>
              <a:t> </a:t>
            </a:r>
            <a:r>
              <a:rPr lang="cs-CZ" dirty="0" smtClean="0"/>
              <a:t>středověké</a:t>
            </a:r>
            <a:r>
              <a:rPr lang="cs-CZ" dirty="0"/>
              <a:t>  hodiny, umístěné na jižní straně věže </a:t>
            </a:r>
            <a:r>
              <a:rPr lang="cs-CZ" dirty="0" smtClean="0"/>
              <a:t>Staroměstské </a:t>
            </a:r>
            <a:r>
              <a:rPr lang="cs-CZ" dirty="0"/>
              <a:t>radnice v </a:t>
            </a:r>
            <a:r>
              <a:rPr lang="cs-CZ" dirty="0" smtClean="0"/>
              <a:t>Praze</a:t>
            </a:r>
            <a:endParaRPr lang="cs-CZ" dirty="0"/>
          </a:p>
        </p:txBody>
      </p:sp>
      <p:pic>
        <p:nvPicPr>
          <p:cNvPr id="1026" name="Picture 2" descr="\\psf\Home\Downloads\800px-Národní-divadlo-částečně-pod-lešením20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00449"/>
            <a:ext cx="2438400" cy="16184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\\psf\Home\Downloads\800px-Pražský_hrad,_od_Velké_strahovské_zahrady_(0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8404"/>
            <a:ext cx="2245882" cy="16844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\\psf\Home\Downloads\Karlův_most,_Prah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944" y="1091608"/>
            <a:ext cx="3106216" cy="12776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\\psf\Home\Downloads\Prazsky_orloj_celkovy_pohled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41508"/>
            <a:ext cx="1446071" cy="27067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\\psf\Home\Downloads\Praha_Veitsdom_200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770" y="3477484"/>
            <a:ext cx="2776644" cy="20824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110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21100" y="0"/>
            <a:ext cx="820891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725984" y="260648"/>
            <a:ext cx="369203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Prezident ČR</a:t>
            </a:r>
            <a:endParaRPr lang="cs-CZ" sz="4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30372"/>
            <a:ext cx="38164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Prezident svou funkci začíná složením slibu a jeho prezidentské období trvá 5 let.</a:t>
            </a:r>
          </a:p>
          <a:p>
            <a:r>
              <a:rPr lang="cs-CZ" sz="2800" dirty="0" smtClean="0"/>
              <a:t>Své sídlo má na Pražském hradě.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3140968"/>
            <a:ext cx="30243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lednu 2013 se konaly volby prezidenta ČR. Nový prezident byl volen poprvé přímo občany ČR. (doposud byl volen Parlamentem ČR)</a:t>
            </a:r>
            <a:endParaRPr lang="cs-CZ" sz="2400" b="1" dirty="0"/>
          </a:p>
        </p:txBody>
      </p:sp>
      <p:pic>
        <p:nvPicPr>
          <p:cNvPr id="9221" name="Picture 5" descr="http://upload.wikimedia.org/wikipedia/commons/thumb/f/fc/Flag_of_the_president_of_the_Czech_Republic.svg/120px-Flag_of_the_president_of_the_Czech_Republic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319275"/>
            <a:ext cx="1821692" cy="1821693"/>
          </a:xfrm>
          <a:prstGeom prst="rect">
            <a:avLst/>
          </a:prstGeom>
          <a:noFill/>
          <a:effectLst>
            <a:glow rad="635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\\psf\Home\Downloads\Pražský_hrad,_od_Velké_strahovské_zahrady_(0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808028"/>
            <a:ext cx="3744416" cy="28083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86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352928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Cit. 2012-12-04</a:t>
            </a:r>
          </a:p>
          <a:p>
            <a:endParaRPr lang="cs-CZ" sz="1000" dirty="0"/>
          </a:p>
          <a:p>
            <a:r>
              <a:rPr lang="cs-CZ" sz="1000" dirty="0"/>
              <a:t>http://www.google.cz/imgres?imgurl=http://www.mzv.cz/public/96/42/98/127039_14883_vlajka.jpg&amp;imgrefurl=http://www.mzv.cz/bratislava/cz/informace_o_cr/statni_symboly_cr/index.html&amp;h=2003&amp;w=3003&amp;sz=132&amp;tbnid=EOftDHF7Lf2gbM:&amp;tbnh=90&amp;tbnw=135&amp;prev=/search%3Fq%3Dvlajka%2B%25C4%258Dr%26tbm%3Disch%26tbo%3Du&amp;zoom=1&amp;q=vlajka+%C4%8Dr&amp;usg=__O4Dq8NOK5QrlK-DeNjclE0CYVQ4=&amp;</a:t>
            </a:r>
            <a:r>
              <a:rPr lang="cs-CZ" sz="1000" dirty="0" smtClean="0"/>
              <a:t>docid=CfJoCWBXExATvM&amp;hl=cs&amp;sa=X&amp;ei=nve9UPe_EafS4QSX_oCgDg&amp;ved=0CDkQ9QEwAQ&amp;dur=354</a:t>
            </a:r>
          </a:p>
          <a:p>
            <a:r>
              <a:rPr lang="cs-CZ" sz="1000" dirty="0" smtClean="0"/>
              <a:t>4.12.2012   14.20</a:t>
            </a:r>
          </a:p>
          <a:p>
            <a:endParaRPr lang="cs-CZ" sz="1000" dirty="0"/>
          </a:p>
          <a:p>
            <a:r>
              <a:rPr lang="cs-CZ" sz="1000" dirty="0"/>
              <a:t>http://www.google.cz/imgres?imgurl=http://upload.wikimedia.org/wikipedia/commons/thumb/a/ab/EU_location_CZE.png/290px-EU_location_CZE.png&amp;imgrefurl=http://cs.wikipedia.org/wiki/%25C4%258Cesko&amp;h=218&amp;w=290&amp;sz=91&amp;tbnid=WY53pK8DTxnPMM:&amp;tbnh=90&amp;tbnw=120&amp;prev=/search%3Fq%3D%25C4%258Dr%26tbm%3Disch%26tbo%3Du&amp;zoom=1&amp;q=%C4%8Dr&amp;usg=__91knpYdKwULZJlgKLuUel6Xh81A=&amp;</a:t>
            </a:r>
            <a:r>
              <a:rPr lang="cs-CZ" sz="1000" dirty="0" smtClean="0"/>
              <a:t>docid=p1xhsXIt0bVkdM&amp;hl=cs&amp;sa=X&amp;ei=Lf-9ULXhK_T04QTM4YDYDw&amp;ved=0CEcQ9QEwBA&amp;dur=1665</a:t>
            </a:r>
          </a:p>
          <a:p>
            <a:r>
              <a:rPr lang="cs-CZ" sz="1000" dirty="0" smtClean="0"/>
              <a:t>4.12.2012   14.51</a:t>
            </a:r>
          </a:p>
          <a:p>
            <a:endParaRPr lang="cs-CZ" sz="1000" dirty="0"/>
          </a:p>
          <a:p>
            <a:r>
              <a:rPr lang="cs-CZ" sz="1000" dirty="0"/>
              <a:t>http://www.google.cz/imgres?imgurl=http://www.regionalnirozvoj.cz/tl_files/maps/mapaCR.jpg&amp;imgrefurl=http://www.regionalnirozvoj.cz/index.php/FG.html&amp;h=874&amp;w=1437&amp;sz=205&amp;tbnid=AkHgLnYHsPQlnM:&amp;tbnh=74&amp;tbnw=122&amp;prev=/search%3Fq%3D%25C4%258Dr%26tbm%3Disch%26tbo%3Du&amp;zoom=1&amp;q=%C4%8Dr&amp;usg=__RZgdATYeuJdz0C3EeBGrdb97ICA=&amp;</a:t>
            </a:r>
            <a:r>
              <a:rPr lang="cs-CZ" sz="1000" dirty="0" smtClean="0"/>
              <a:t>docid=8SJ13t4zfcYmCM&amp;hl=cs&amp;sa=X&amp;ei=VwC-UPavMKX54QSn5ICYBw&amp;ved=0CFAQ9QEwBg&amp;dur=349</a:t>
            </a:r>
          </a:p>
          <a:p>
            <a:r>
              <a:rPr lang="cs-CZ" sz="1000" dirty="0" smtClean="0"/>
              <a:t>4.12.2012   15.03</a:t>
            </a:r>
          </a:p>
          <a:p>
            <a:endParaRPr lang="cs-CZ" sz="1000" dirty="0"/>
          </a:p>
          <a:p>
            <a:r>
              <a:rPr lang="cs-CZ" sz="1000" dirty="0"/>
              <a:t>http://www.google.cz/imgres?q=praha&amp;hl=cs&amp;sa=X&amp;tbo=d&amp;biw=1366&amp;bih=667&amp;tbm=isch&amp;tbnid=ZY5MZ7_FpjoxFM:&amp;imgrefurl=http://www.pujcky-praha.topfinanc.cz/&amp;docid=Xu9xPb05kw0A5M&amp;imgurl=http://</a:t>
            </a:r>
            <a:r>
              <a:rPr lang="cs-CZ" sz="1000" dirty="0" smtClean="0"/>
              <a:t>www.pujcky-praha.topfinanc.cz/praha.jpg&amp;w=500&amp;h=333&amp;ei=AwS-ULbuF4Xe4QS4v4CYBA&amp;zoom=1&amp;iact=hc&amp;vpx=876&amp;vpy=169&amp;dur=472&amp;hovh=183&amp;hovw=275&amp;tx=166&amp;ty=130&amp;sig=116795107639744240493&amp;page=1&amp;tbnh=140&amp;tbnw=215&amp;start=0&amp;ndsp=19&amp;ved=1t:429,r:4,s:0,i:175</a:t>
            </a:r>
          </a:p>
          <a:p>
            <a:r>
              <a:rPr lang="cs-CZ" sz="1000" dirty="0" smtClean="0"/>
              <a:t>4.12.2012   15.09</a:t>
            </a:r>
          </a:p>
          <a:p>
            <a:endParaRPr lang="cs-CZ" sz="1000" dirty="0"/>
          </a:p>
          <a:p>
            <a:r>
              <a:rPr lang="cs-CZ" sz="1000" dirty="0"/>
              <a:t>http://</a:t>
            </a:r>
            <a:r>
              <a:rPr lang="cs-CZ" sz="1000" dirty="0" smtClean="0"/>
              <a:t>upload.wikimedia.org/wikipedia/commons/thumb/0/07/Vltava_in_Prague.jpg/1280px-Vltava_in_Prague.jpg</a:t>
            </a:r>
          </a:p>
          <a:p>
            <a:r>
              <a:rPr lang="cs-CZ" sz="1000" dirty="0" smtClean="0"/>
              <a:t>4.12.2012   </a:t>
            </a:r>
            <a:r>
              <a:rPr lang="cs-CZ" sz="1000" dirty="0" smtClean="0"/>
              <a:t>15.10</a:t>
            </a:r>
          </a:p>
          <a:p>
            <a:endParaRPr lang="cs-CZ" sz="1000" dirty="0"/>
          </a:p>
          <a:p>
            <a:r>
              <a:rPr lang="cs-CZ" sz="1000" dirty="0"/>
              <a:t>http://</a:t>
            </a:r>
            <a:r>
              <a:rPr lang="cs-CZ" sz="1000" dirty="0" smtClean="0"/>
              <a:t>upload.wikimedia.org/wikipedia/commons/thumb/e/ed/Coat_of_arms_of_the_Czech_Republic.svg/640px-Coat_of_arms_of_the_Czech_Republic.svg.png</a:t>
            </a:r>
          </a:p>
          <a:p>
            <a:r>
              <a:rPr lang="cs-CZ" sz="1000" dirty="0" smtClean="0"/>
              <a:t>4.12.2012   </a:t>
            </a:r>
            <a:r>
              <a:rPr lang="cs-CZ" sz="1000" dirty="0" smtClean="0"/>
              <a:t>15.18</a:t>
            </a:r>
          </a:p>
          <a:p>
            <a:endParaRPr lang="cs-CZ" sz="1000" dirty="0" smtClean="0"/>
          </a:p>
          <a:p>
            <a:r>
              <a:rPr lang="cs-CZ" sz="1000" dirty="0"/>
              <a:t>http://upload.wikimedia.org/wikipedia/commons/thumb/2/20/Small_coat_of_arms_of_the_Czech_Republic.svg/640px-Small_coat_of_arms_of_the_Czech_Republic.svg.png</a:t>
            </a:r>
            <a:endParaRPr lang="cs-CZ" sz="1000" dirty="0" smtClean="0"/>
          </a:p>
          <a:p>
            <a:r>
              <a:rPr lang="cs-CZ" sz="1000" dirty="0" smtClean="0"/>
              <a:t>4.12.2012   15.19</a:t>
            </a:r>
            <a:endParaRPr lang="cs-CZ" sz="1000" dirty="0"/>
          </a:p>
          <a:p>
            <a:endParaRPr lang="cs-CZ" sz="1000" dirty="0" smtClean="0"/>
          </a:p>
          <a:p>
            <a:r>
              <a:rPr lang="cs-CZ" sz="1000" dirty="0"/>
              <a:t>http://upload.wikimedia.org/wikipedia/commons/thumb/5/58/Tricolour_of_the_Czech_Republic.svg/800px-Tricolour_of_the_Czech_Republic.svg.png</a:t>
            </a:r>
            <a:endParaRPr lang="cs-CZ" sz="1000" dirty="0" smtClean="0"/>
          </a:p>
          <a:p>
            <a:r>
              <a:rPr lang="cs-CZ" sz="1000" dirty="0"/>
              <a:t>4.12.2012   </a:t>
            </a:r>
            <a:r>
              <a:rPr lang="cs-CZ" sz="1000" dirty="0" smtClean="0"/>
              <a:t>15.20</a:t>
            </a:r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82243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8640960" cy="4385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http://upload.wikimedia.org/wikipedia/commons/thumb/c/cb/Flag_of_the_Czech_Republic.svg/900px-Flag_of_the_Czech_Republic.svg.png</a:t>
            </a:r>
          </a:p>
          <a:p>
            <a:r>
              <a:rPr lang="cs-CZ" sz="900" dirty="0"/>
              <a:t>4.12.2012   15.21</a:t>
            </a:r>
          </a:p>
          <a:p>
            <a:endParaRPr lang="cs-CZ" sz="900" dirty="0" smtClean="0"/>
          </a:p>
          <a:p>
            <a:r>
              <a:rPr lang="cs-CZ" sz="900" dirty="0"/>
              <a:t>http://upload.wikimedia.org/wikipedia/commons/thumb/f/fc/Flag_of_the_president_of_the_Czech_Republic.svg/526px-Flag_of_the_president_of_the_Czech_Republic.svg.png</a:t>
            </a:r>
          </a:p>
          <a:p>
            <a:r>
              <a:rPr lang="cs-CZ" sz="900" dirty="0"/>
              <a:t>4.12.2012   </a:t>
            </a:r>
            <a:r>
              <a:rPr lang="cs-CZ" sz="900" dirty="0" smtClean="0"/>
              <a:t>15.22</a:t>
            </a:r>
            <a:endParaRPr lang="cs-CZ" sz="900" dirty="0"/>
          </a:p>
          <a:p>
            <a:endParaRPr lang="cs-CZ" sz="900" dirty="0" smtClean="0"/>
          </a:p>
          <a:p>
            <a:r>
              <a:rPr lang="cs-CZ" sz="900" dirty="0"/>
              <a:t>http://upload.wikimedia.org/wikipedia/commons/b/bf/Seal_of_the_Czech_Republic.png</a:t>
            </a:r>
            <a:endParaRPr lang="cs-CZ" sz="900" dirty="0" smtClean="0"/>
          </a:p>
          <a:p>
            <a:r>
              <a:rPr lang="cs-CZ" sz="900" dirty="0"/>
              <a:t>4.12.2012   </a:t>
            </a:r>
            <a:r>
              <a:rPr lang="cs-CZ" sz="900" dirty="0" smtClean="0"/>
              <a:t>15.24</a:t>
            </a:r>
            <a:endParaRPr lang="cs-CZ" sz="900" dirty="0"/>
          </a:p>
          <a:p>
            <a:endParaRPr lang="cs-CZ" sz="900" dirty="0" smtClean="0"/>
          </a:p>
          <a:p>
            <a:r>
              <a:rPr lang="cs-CZ" sz="900" dirty="0"/>
              <a:t>http://upload.wikimedia.org/wikipedia/commons/a/ad/Skroup-Anthem.jpg</a:t>
            </a:r>
            <a:endParaRPr lang="cs-CZ" sz="900" dirty="0" smtClean="0"/>
          </a:p>
          <a:p>
            <a:r>
              <a:rPr lang="cs-CZ" sz="900" dirty="0"/>
              <a:t>4.12.2012   </a:t>
            </a:r>
            <a:r>
              <a:rPr lang="cs-CZ" sz="900" dirty="0" smtClean="0"/>
              <a:t>15.26</a:t>
            </a:r>
            <a:endParaRPr lang="cs-CZ" sz="900" dirty="0"/>
          </a:p>
          <a:p>
            <a:endParaRPr lang="cs-CZ" sz="900" dirty="0" smtClean="0"/>
          </a:p>
          <a:p>
            <a:r>
              <a:rPr lang="cs-CZ" sz="900" dirty="0"/>
              <a:t>http://upload.wikimedia.org/</a:t>
            </a:r>
            <a:r>
              <a:rPr lang="cs-CZ" sz="900" dirty="0" err="1"/>
              <a:t>wikipedia</a:t>
            </a:r>
            <a:r>
              <a:rPr lang="cs-CZ" sz="900" dirty="0"/>
              <a:t>/</a:t>
            </a:r>
            <a:r>
              <a:rPr lang="cs-CZ" sz="900" dirty="0" err="1"/>
              <a:t>commons</a:t>
            </a:r>
            <a:r>
              <a:rPr lang="cs-CZ" sz="900" dirty="0"/>
              <a:t>/</a:t>
            </a:r>
            <a:r>
              <a:rPr lang="cs-CZ" sz="900" dirty="0" err="1"/>
              <a:t>thumb</a:t>
            </a:r>
            <a:r>
              <a:rPr lang="cs-CZ" sz="900" dirty="0"/>
              <a:t>/d/</a:t>
            </a:r>
            <a:r>
              <a:rPr lang="cs-CZ" sz="900" dirty="0" err="1"/>
              <a:t>df</a:t>
            </a:r>
            <a:r>
              <a:rPr lang="cs-CZ" sz="900" dirty="0"/>
              <a:t>/Pražský_hrad%2C_od_Velké_strahovské_zahrady_%2801%29.jpg/800px-Pražský_hrad%2C_od_Velké_strahovské_zahrady_%2801%29.jpg</a:t>
            </a:r>
            <a:endParaRPr lang="cs-CZ" sz="900" dirty="0" smtClean="0"/>
          </a:p>
          <a:p>
            <a:r>
              <a:rPr lang="cs-CZ" sz="900" dirty="0"/>
              <a:t>4.12.2012   </a:t>
            </a:r>
            <a:r>
              <a:rPr lang="cs-CZ" sz="900" dirty="0" smtClean="0"/>
              <a:t>15.29</a:t>
            </a:r>
            <a:endParaRPr lang="cs-CZ" sz="900" dirty="0"/>
          </a:p>
          <a:p>
            <a:endParaRPr lang="cs-CZ" sz="900" dirty="0" smtClean="0"/>
          </a:p>
          <a:p>
            <a:r>
              <a:rPr lang="cs-CZ" sz="900" dirty="0"/>
              <a:t>http://upload.wikimedia.org/wikipedia/commons/2/2d/Karlův_most,_Praha.jpg</a:t>
            </a:r>
            <a:endParaRPr lang="cs-CZ" sz="900" dirty="0" smtClean="0"/>
          </a:p>
          <a:p>
            <a:r>
              <a:rPr lang="cs-CZ" sz="900" dirty="0"/>
              <a:t>4.12.2012   </a:t>
            </a:r>
            <a:r>
              <a:rPr lang="cs-CZ" sz="900" dirty="0" smtClean="0"/>
              <a:t>15.31</a:t>
            </a:r>
            <a:endParaRPr lang="cs-CZ" sz="900" dirty="0"/>
          </a:p>
          <a:p>
            <a:endParaRPr lang="cs-CZ" sz="900" dirty="0" smtClean="0"/>
          </a:p>
          <a:p>
            <a:r>
              <a:rPr lang="cs-CZ" sz="900" dirty="0"/>
              <a:t>http://upload.wikimedia.org/wikipedia/commons/7/79/Prazsky_orloj_celkovy_pohled.jpg</a:t>
            </a:r>
          </a:p>
          <a:p>
            <a:r>
              <a:rPr lang="cs-CZ" sz="900" dirty="0"/>
              <a:t>4.12.2012   </a:t>
            </a:r>
            <a:r>
              <a:rPr lang="cs-CZ" sz="900" dirty="0" smtClean="0"/>
              <a:t>15.33</a:t>
            </a:r>
          </a:p>
          <a:p>
            <a:endParaRPr lang="cs-CZ" sz="900" dirty="0" smtClean="0"/>
          </a:p>
          <a:p>
            <a:r>
              <a:rPr lang="cs-CZ" sz="900" dirty="0"/>
              <a:t>http://upload.wikimedia.org/wikipedia/commons/b/b8/Praha_Veitsdom_2003.jpg</a:t>
            </a:r>
          </a:p>
          <a:p>
            <a:r>
              <a:rPr lang="cs-CZ" sz="900" dirty="0"/>
              <a:t>4.12.2012   </a:t>
            </a:r>
            <a:r>
              <a:rPr lang="cs-CZ" sz="900" dirty="0" smtClean="0"/>
              <a:t>15.39</a:t>
            </a:r>
            <a:endParaRPr lang="cs-CZ" sz="900" dirty="0"/>
          </a:p>
          <a:p>
            <a:endParaRPr lang="cs-CZ" sz="900" dirty="0"/>
          </a:p>
          <a:p>
            <a:r>
              <a:rPr lang="cs-CZ" sz="900" dirty="0"/>
              <a:t>http://</a:t>
            </a:r>
            <a:r>
              <a:rPr lang="cs-CZ" sz="900" dirty="0" smtClean="0"/>
              <a:t>upload.wikimedia.org/</a:t>
            </a:r>
            <a:r>
              <a:rPr lang="cs-CZ" sz="900" dirty="0" err="1" smtClean="0"/>
              <a:t>wikipedia</a:t>
            </a:r>
            <a:r>
              <a:rPr lang="cs-CZ" sz="900" dirty="0" smtClean="0"/>
              <a:t>/</a:t>
            </a:r>
            <a:r>
              <a:rPr lang="cs-CZ" sz="900" dirty="0" err="1" smtClean="0"/>
              <a:t>commons</a:t>
            </a:r>
            <a:r>
              <a:rPr lang="cs-CZ" sz="900" dirty="0" smtClean="0"/>
              <a:t>/</a:t>
            </a:r>
            <a:r>
              <a:rPr lang="cs-CZ" sz="900" dirty="0" err="1" smtClean="0"/>
              <a:t>thumb</a:t>
            </a:r>
            <a:r>
              <a:rPr lang="cs-CZ" sz="900" dirty="0" smtClean="0"/>
              <a:t>/6/6a/Národn%C3%AD-divadlo-částečně-pod-lešen%C3%ADm2013.jpg/800px-Národn%C3%AD-divadlo-částečně-pod-lešen%C3%ADm2013.jpg</a:t>
            </a:r>
          </a:p>
          <a:p>
            <a:r>
              <a:rPr lang="cs-CZ" sz="900" dirty="0" smtClean="0"/>
              <a:t>4.12.2012   </a:t>
            </a:r>
            <a:r>
              <a:rPr lang="cs-CZ" sz="900" dirty="0" smtClean="0"/>
              <a:t>15.39</a:t>
            </a:r>
            <a:endParaRPr lang="cs-CZ" sz="900" dirty="0" smtClean="0"/>
          </a:p>
          <a:p>
            <a:endParaRPr lang="cs-CZ" sz="900" dirty="0"/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96330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568952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r>
              <a:rPr lang="cs-CZ" sz="1600" dirty="0" smtClean="0"/>
              <a:t>Otázky:</a:t>
            </a:r>
          </a:p>
          <a:p>
            <a:endParaRPr lang="cs-CZ" sz="1600" dirty="0" smtClean="0"/>
          </a:p>
          <a:p>
            <a:r>
              <a:rPr lang="cs-CZ" sz="1600" dirty="0" smtClean="0"/>
              <a:t>Jaké je hlavní město naší republiky?</a:t>
            </a:r>
          </a:p>
          <a:p>
            <a:r>
              <a:rPr lang="cs-CZ" sz="1600" dirty="0" smtClean="0"/>
              <a:t>Jaké máme sousední státy?</a:t>
            </a:r>
          </a:p>
          <a:p>
            <a:r>
              <a:rPr lang="cs-CZ" sz="1600" dirty="0" smtClean="0"/>
              <a:t>Vzpomeň si na státní symboly ČR</a:t>
            </a:r>
          </a:p>
          <a:p>
            <a:r>
              <a:rPr lang="cs-CZ" sz="1600" dirty="0" smtClean="0"/>
              <a:t>Řekni, co víš o prezidentu ČR</a:t>
            </a:r>
          </a:p>
          <a:p>
            <a:r>
              <a:rPr lang="cs-CZ" sz="1600" dirty="0" smtClean="0"/>
              <a:t>Znáš nějaké památky v Praze?</a:t>
            </a:r>
          </a:p>
          <a:p>
            <a:r>
              <a:rPr lang="cs-CZ" sz="1600" dirty="0" smtClean="0"/>
              <a:t>Pamatuješ si , kolik má ČR obyvatel?</a:t>
            </a:r>
          </a:p>
          <a:p>
            <a:r>
              <a:rPr lang="cs-CZ" sz="1600" dirty="0" smtClean="0"/>
              <a:t>Jaká řeka protéká Prahou ?</a:t>
            </a:r>
          </a:p>
          <a:p>
            <a:r>
              <a:rPr lang="cs-CZ" sz="1600" dirty="0" smtClean="0"/>
              <a:t>Jaký hudební skladatel byl inspirován řekou Vltavou?</a:t>
            </a:r>
          </a:p>
        </p:txBody>
      </p:sp>
    </p:spTree>
    <p:extLst>
      <p:ext uri="{BB962C8B-B14F-4D97-AF65-F5344CB8AC3E}">
        <p14:creationId xmlns:p14="http://schemas.microsoft.com/office/powerpoint/2010/main" val="73568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323</TotalTime>
  <Words>473</Words>
  <Application>Microsoft Office PowerPoint</Application>
  <PresentationFormat>Předvádění na obrazovce (4:3)</PresentationFormat>
  <Paragraphs>183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Ondřej Hubáček</cp:lastModifiedBy>
  <cp:revision>47</cp:revision>
  <dcterms:created xsi:type="dcterms:W3CDTF">2012-10-04T17:02:39Z</dcterms:created>
  <dcterms:modified xsi:type="dcterms:W3CDTF">2014-08-26T19:12:33Z</dcterms:modified>
</cp:coreProperties>
</file>