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6" r:id="rId6"/>
    <p:sldId id="260" r:id="rId7"/>
    <p:sldId id="272" r:id="rId8"/>
    <p:sldId id="267" r:id="rId9"/>
    <p:sldId id="271" r:id="rId10"/>
    <p:sldId id="273" r:id="rId11"/>
    <p:sldId id="274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996600"/>
    <a:srgbClr val="0000CC"/>
    <a:srgbClr val="FF00FF"/>
    <a:srgbClr val="00CC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139" autoAdjust="0"/>
  </p:normalViewPr>
  <p:slideViewPr>
    <p:cSldViewPr>
      <p:cViewPr>
        <p:scale>
          <a:sx n="66" d="100"/>
          <a:sy n="66" d="100"/>
        </p:scale>
        <p:origin x="-1506" y="-4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8/Koza_dom%C3%A1c%C3%AD_(zoo_Vy%C5%A1kov-_czech_republic).JPG" TargetMode="External"/><Relationship Id="rId2" Type="http://schemas.openxmlformats.org/officeDocument/2006/relationships/hyperlink" Target="http://pixabay.com/static/uploads/photo/2011/05/18/17/52/angler-saddleback-7457_64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ospod%C3%A1%C5%99sk%C3%A9_zv%C3%AD%C5%99e" TargetMode="External"/><Relationship Id="rId5" Type="http://schemas.openxmlformats.org/officeDocument/2006/relationships/hyperlink" Target="http://cs.wikipedia.org/wiki/St%C5%99edoasijsk%C3%BD_pasteveck%C3%BD_pes#mediaviewer/Soubor:Central_Asian_Shepherd_Dog_-_Vagshi_Kara_Yulduz.jpg" TargetMode="External"/><Relationship Id="rId4" Type="http://schemas.openxmlformats.org/officeDocument/2006/relationships/hyperlink" Target="http://http/cs.wikipedia.org/wiki/Hafling#mediaviewer/Soubor:Haflinger_mare_and_col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6986718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2.třída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Hospodářská</a:t>
                      </a:r>
                      <a:r>
                        <a:rPr lang="cs-CZ" sz="1400" baseline="0" dirty="0" smtClean="0"/>
                        <a:t> zvířata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hospodářskými zvířaty, jejich významem, užitkem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23.4.2013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100811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/>
          </a:p>
          <a:p>
            <a:pPr marL="0" indent="0">
              <a:buNone/>
            </a:pPr>
            <a:endParaRPr lang="cs-CZ" sz="28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039085" y="476672"/>
            <a:ext cx="7148047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Hospodářská zvířata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33" name="Picture 9" descr="C:\Users\uživatel\AppData\Local\Microsoft\Windows\Temporary Internet Files\Content.IE5\Q2YOHSNB\MC90035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685" y="3429000"/>
            <a:ext cx="1797113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živatel\AppData\Local\Microsoft\Windows\Temporary Internet Files\Content.IE5\M7JQ4TWA\MC900351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963" y="5052082"/>
            <a:ext cx="1792586" cy="15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živatel\AppData\Local\Microsoft\Windows\Temporary Internet Files\Content.IE5\XXDD00DP\MC9003510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723" y="2809910"/>
            <a:ext cx="1131683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živatel\AppData\Local\Microsoft\Windows\Temporary Internet Files\Content.IE5\72MPZSQH\MC9003510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21" y="1431274"/>
            <a:ext cx="1282574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živatel\AppData\Local\Microsoft\Windows\Temporary Internet Files\Content.IE5\XXDD00DP\MC9003511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029" y="1428850"/>
            <a:ext cx="1812202" cy="1552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živatel\AppData\Local\Microsoft\Windows\Temporary Internet Files\Content.IE5\72MPZSQH\MC9003510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87" y="4766818"/>
            <a:ext cx="1744301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živatel\AppData\Local\Microsoft\Windows\Temporary Internet Files\Content.IE5\Q2YOHSNB\MC9003511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46" y="5229200"/>
            <a:ext cx="1812202" cy="124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živatel\AppData\Local\Microsoft\Windows\Temporary Internet Files\Content.IE5\M7JQ4TWA\MC9003511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877" y="1785796"/>
            <a:ext cx="1810693" cy="106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živatel\AppData\Local\Microsoft\Windows\Temporary Internet Files\Content.IE5\XXDD00DP\MC90035112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52876"/>
            <a:ext cx="1804657" cy="143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živatel\AppData\Local\Microsoft\Windows\Temporary Internet Files\Content.IE5\72MPZSQH\MC9003509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656" y="1434472"/>
            <a:ext cx="1812202" cy="1164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2721" y="348624"/>
            <a:ext cx="715856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Hospodářské zvíře</a:t>
            </a:r>
            <a:endParaRPr lang="cs-CZ" sz="72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5536" y="548680"/>
            <a:ext cx="849694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3600" dirty="0"/>
              <a:t> je </a:t>
            </a:r>
            <a:r>
              <a:rPr lang="cs-CZ" sz="3600" dirty="0" smtClean="0"/>
              <a:t>zvíře, které nám dává</a:t>
            </a:r>
            <a:r>
              <a:rPr lang="cs-CZ" sz="3600" dirty="0"/>
              <a:t> </a:t>
            </a:r>
            <a:r>
              <a:rPr lang="cs-CZ" sz="3600" dirty="0" smtClean="0"/>
              <a:t>užitek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např. maso, mléko, vlna, vejce, tuk,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kožešina …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 </a:t>
            </a:r>
          </a:p>
          <a:p>
            <a:r>
              <a:rPr lang="cs-CZ" sz="3600" dirty="0" smtClean="0"/>
              <a:t>      tímto </a:t>
            </a:r>
            <a:r>
              <a:rPr lang="cs-CZ" sz="3600" dirty="0"/>
              <a:t>se liší od zvířete domácího, </a:t>
            </a:r>
            <a:r>
              <a:rPr lang="cs-CZ" sz="3600" dirty="0" smtClean="0"/>
              <a:t>které</a:t>
            </a:r>
          </a:p>
          <a:p>
            <a:r>
              <a:rPr lang="cs-CZ" sz="3600" dirty="0" smtClean="0"/>
              <a:t>      se </a:t>
            </a:r>
            <a:r>
              <a:rPr lang="cs-CZ" sz="3600" dirty="0"/>
              <a:t>chová pro domácí potěšení</a:t>
            </a:r>
            <a:r>
              <a:rPr lang="cs-CZ" sz="3600" dirty="0" smtClean="0"/>
              <a:t>       </a:t>
            </a:r>
            <a:endParaRPr lang="cs-CZ" sz="3600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498769" y="3789040"/>
            <a:ext cx="986996" cy="0"/>
          </a:xfrm>
          <a:prstGeom prst="straightConnector1">
            <a:avLst/>
          </a:prstGeom>
          <a:ln w="57150">
            <a:solidFill>
              <a:srgbClr val="FF00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659" y="188640"/>
            <a:ext cx="454579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Kráva – býk - tele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651548" y="161345"/>
            <a:ext cx="2448272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Žijí v </a:t>
            </a:r>
            <a:r>
              <a:rPr lang="cs-CZ" sz="2400" dirty="0" err="1" smtClean="0"/>
              <a:t>kravíně</a:t>
            </a:r>
            <a:r>
              <a:rPr lang="cs-CZ" sz="2400" dirty="0" smtClean="0"/>
              <a:t> nebo ve chlévě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 jara do podzimu mohou být na pastvě</a:t>
            </a:r>
          </a:p>
          <a:p>
            <a:pPr marL="342900" indent="-342900">
              <a:buFontTx/>
              <a:buChar char="-"/>
            </a:pPr>
            <a:r>
              <a:rPr lang="cs-CZ" sz="2400" u="sng" dirty="0" smtClean="0"/>
              <a:t>Živí se</a:t>
            </a:r>
            <a:r>
              <a:rPr lang="cs-CZ" sz="2400" dirty="0" smtClean="0"/>
              <a:t>: trávou, v zimě senem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Užitek:</a:t>
            </a:r>
          </a:p>
          <a:p>
            <a:pPr marL="342900" indent="-342900">
              <a:buFontTx/>
              <a:buChar char="-"/>
            </a:pPr>
            <a:r>
              <a:rPr lang="cs-CZ" sz="2400" u="sng" dirty="0" smtClean="0">
                <a:solidFill>
                  <a:srgbClr val="FF0000"/>
                </a:solidFill>
              </a:rPr>
              <a:t>Maso</a:t>
            </a:r>
          </a:p>
          <a:p>
            <a:pPr marL="342900" indent="-342900">
              <a:buFontTx/>
              <a:buChar char="-"/>
            </a:pPr>
            <a:r>
              <a:rPr lang="cs-CZ" sz="2400" u="sng" dirty="0" smtClean="0">
                <a:solidFill>
                  <a:srgbClr val="FF0000"/>
                </a:solidFill>
              </a:rPr>
              <a:t>Mléko </a:t>
            </a:r>
          </a:p>
          <a:p>
            <a:pPr marL="342900" indent="-342900">
              <a:buFontTx/>
              <a:buChar char="-"/>
            </a:pPr>
            <a:r>
              <a:rPr lang="cs-CZ" sz="2400" u="sng" dirty="0" smtClean="0">
                <a:solidFill>
                  <a:srgbClr val="FF0000"/>
                </a:solidFill>
              </a:rPr>
              <a:t>Kopyta</a:t>
            </a:r>
          </a:p>
          <a:p>
            <a:pPr marL="342900" indent="-342900">
              <a:buFontTx/>
              <a:buChar char="-"/>
            </a:pPr>
            <a:r>
              <a:rPr lang="cs-CZ" sz="2400" u="sng" dirty="0" smtClean="0">
                <a:solidFill>
                  <a:srgbClr val="FF0000"/>
                </a:solidFill>
              </a:rPr>
              <a:t>Rohy</a:t>
            </a: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3600" dirty="0" smtClean="0"/>
              <a:t>    </a:t>
            </a:r>
            <a:r>
              <a:rPr lang="cs-CZ" sz="2400" dirty="0" smtClean="0"/>
              <a:t>Jsou to </a:t>
            </a:r>
            <a:r>
              <a:rPr lang="cs-CZ" sz="3600" b="1" dirty="0" smtClean="0">
                <a:solidFill>
                  <a:srgbClr val="FF0000"/>
                </a:solidFill>
              </a:rPr>
              <a:t>přežvýkavci</a:t>
            </a:r>
            <a:endParaRPr lang="cs-CZ" sz="3600" b="1" dirty="0"/>
          </a:p>
        </p:txBody>
      </p:sp>
      <p:pic>
        <p:nvPicPr>
          <p:cNvPr id="7170" name="Picture 2" descr="https://encrypted-tbn2.gstatic.com/images?q=tbn:ANd9GcTkRj14rPP0Q-EuJ5QoBYixtCkJR5w8SrzI2yupb72KGsVsZB3kU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4794738" cy="359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260648"/>
            <a:ext cx="531036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Prasnice – prase - sele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1340768"/>
            <a:ext cx="30243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dirty="0" smtClean="0"/>
              <a:t>Žijí ve chlévě nebo vepříně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Živí se: směsi z obilí, zbytky jídla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Užitek: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Maso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Sádlo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Kůže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Štětiny</a:t>
            </a:r>
            <a:r>
              <a:rPr lang="cs-CZ" sz="2800" dirty="0" smtClean="0">
                <a:solidFill>
                  <a:srgbClr val="FF0000"/>
                </a:solidFill>
              </a:rPr>
              <a:t> ( vyrábí se z nich štětce )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http://pixabay.com/static/uploads/photo/2011/05/18/17/52/angler-saddleback-7457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44364"/>
            <a:ext cx="5712569" cy="428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2846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260648"/>
            <a:ext cx="46524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Koza – kozel - kůzle</a:t>
            </a:r>
            <a:endParaRPr lang="cs-CZ" b="1" dirty="0"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484784"/>
            <a:ext cx="29523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800" dirty="0" smtClean="0"/>
              <a:t>Nejraději se pasou na louce, na pastvě</a:t>
            </a:r>
          </a:p>
          <a:p>
            <a:pPr marL="342900" indent="-342900">
              <a:buFontTx/>
              <a:buChar char="-"/>
            </a:pPr>
            <a:r>
              <a:rPr lang="cs-CZ" sz="2800" dirty="0" smtClean="0"/>
              <a:t>Zakládají se také kozí farmy</a:t>
            </a:r>
          </a:p>
          <a:p>
            <a:endParaRPr lang="cs-CZ" sz="2800" dirty="0" smtClean="0"/>
          </a:p>
          <a:p>
            <a:pPr marL="342900" indent="-342900">
              <a:buFontTx/>
              <a:buChar char="-"/>
            </a:pPr>
            <a:r>
              <a:rPr lang="cs-CZ" sz="2800" dirty="0" smtClean="0"/>
              <a:t>Užitek: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Maso</a:t>
            </a:r>
          </a:p>
          <a:p>
            <a:pPr marL="342900" indent="-3429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Mléko</a:t>
            </a:r>
          </a:p>
          <a:p>
            <a:pPr marL="342900" indent="-342900">
              <a:buFontTx/>
              <a:buChar char="-"/>
            </a:pPr>
            <a:r>
              <a:rPr lang="cs-CZ" sz="2800" u="sng" dirty="0">
                <a:solidFill>
                  <a:srgbClr val="FF0000"/>
                </a:solidFill>
              </a:rPr>
              <a:t>K</a:t>
            </a:r>
            <a:r>
              <a:rPr lang="cs-CZ" sz="2800" u="sng" dirty="0" smtClean="0">
                <a:solidFill>
                  <a:srgbClr val="FF0000"/>
                </a:solidFill>
              </a:rPr>
              <a:t>ůže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pic>
        <p:nvPicPr>
          <p:cNvPr id="5122" name="Picture 2" descr="Koza_domácí_(zoo_Vyškov-_czech_republic).JPG (1632×1224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16" y="1889700"/>
            <a:ext cx="4672372" cy="350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17621"/>
            <a:ext cx="498726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Ovce </a:t>
            </a:r>
            <a:r>
              <a:rPr lang="cs-CZ" sz="4400" b="1" dirty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4400" b="1" dirty="0" smtClean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beran </a:t>
            </a:r>
            <a:r>
              <a:rPr lang="cs-CZ" sz="4400" b="1" dirty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4400" b="1" dirty="0" smtClean="0">
                <a:solidFill>
                  <a:srgbClr val="00CC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jehně</a:t>
            </a:r>
            <a:endParaRPr lang="cs-CZ" sz="4400" b="1" dirty="0">
              <a:solidFill>
                <a:srgbClr val="00CC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37762" y="0"/>
            <a:ext cx="252028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Pasou se na horských stráních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Užitek: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Maso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Mléko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Srst</a:t>
            </a:r>
            <a:r>
              <a:rPr lang="cs-CZ" sz="2800" dirty="0" smtClean="0">
                <a:solidFill>
                  <a:srgbClr val="FF0000"/>
                </a:solidFill>
              </a:rPr>
              <a:t> (upravuje se na vlnu)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Kůže</a:t>
            </a:r>
            <a:r>
              <a:rPr lang="cs-CZ" sz="2800" dirty="0" smtClean="0">
                <a:solidFill>
                  <a:srgbClr val="FF0000"/>
                </a:solidFill>
              </a:rPr>
              <a:t> (pro výrobu přikrývek a kožichů)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Střívka</a:t>
            </a:r>
            <a:r>
              <a:rPr lang="cs-CZ" sz="2800" dirty="0" smtClean="0">
                <a:solidFill>
                  <a:srgbClr val="FF0000"/>
                </a:solidFill>
              </a:rPr>
              <a:t> ( obal pro párky)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4098" name="Picture 2" descr="http://upload.wikimedia.org/wikipedia/commons/8/8d/Cheviot_ewe_and_lam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70" y="1463117"/>
            <a:ext cx="4118562" cy="452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483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211287"/>
            <a:ext cx="550631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Slepice – kohout - kuře</a:t>
            </a:r>
            <a:endParaRPr lang="cs-CZ" sz="44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84168" y="302359"/>
            <a:ext cx="273630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Jsou to nejrozšířenější hospodářská zvířata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Žijí na dvorku nebo ve slepičárně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Kvočna vysedí kuřata z vajíček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Živí se: zrním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Užitek: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Maso</a:t>
            </a:r>
          </a:p>
          <a:p>
            <a:pPr marL="457200" indent="-457200">
              <a:buFontTx/>
              <a:buChar char="-"/>
            </a:pPr>
            <a:r>
              <a:rPr lang="cs-CZ" sz="2800" u="sng" dirty="0" smtClean="0">
                <a:solidFill>
                  <a:srgbClr val="FF0000"/>
                </a:solidFill>
              </a:rPr>
              <a:t>Vejce</a:t>
            </a:r>
          </a:p>
          <a:p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AutoShape 2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jpeg (259×194)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4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1069975" y="769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16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1222375" y="922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18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1374775" y="1074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20" descr="data:image/jpeg;base64,/9j/4AAQSkZJRgABAQAAAQABAAD/2wCEAAkGBxQTEhUUExQVFhUXGBwZGRgYGBofHRwcHhgYHh0WGhsYHCggGhwlHBgYIjEjJSkrLi4uHB8zODMsNygtLisBCgoKDg0OGxAQGjQkICU0NDQsLzQvLCwsNDQsLCwsLDQsLCwsLCwsLCwsLCwsLCw0LCwsNCwsLCwsLDQsLCwsLP/AABEIAMIBAwMBIgACEQEDEQH/xAAcAAACAgMBAQAAAAAAAAAAAAAEBQIDAAEGBwj/xAA6EAABAgQEBAMHAwQCAgMAAAABAhEAAyExBBJBUQUiYXETgZEyQqGxwdHwBlLhFCNi8RVyB4IzQ5L/xAAaAQADAQEBAQAAAAAAAAAAAAABAgMABAUG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APYuWr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GmpC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wa/EQywISxpzA/Db1gPiUnOL1EK9BvJy+Mlmg/LwAAQ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jJBSzl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BDrgGCTLQqbMcLLJYqdgWpsD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fl+MkJdKVORn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AFDOWErf/tGRkD2Z0cJXxosmYdQAR0JyOR1qY6Lg8wqkSColRYVJfXrGRkS/tv8APcHJ/wCa+4mn86FBfN/c96uh3h1g1lmcsGpp7IjUZE/7gH+f4F+NLolE3c1irgaiQqp9pHyjIyI/n+Sb+F/nuX4sc84aBJIGjteBpSzklVNQB8DT4CMjIpLf7l/lQwlJ/tKOu/kYGwx/uj/qPmIyMhnv88kfIV4Y8QFg+7dRA3EVHmGm3nGRkdL0/uCOzUmgAFIyMjI47YGf/9k="/>
          <p:cNvSpPr>
            <a:spLocks noChangeAspect="1" noChangeArrowheads="1"/>
          </p:cNvSpPr>
          <p:nvPr/>
        </p:nvSpPr>
        <p:spPr bwMode="auto">
          <a:xfrm>
            <a:off x="1527175" y="1227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93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229" y="2132856"/>
            <a:ext cx="4173491" cy="312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31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416" y="211287"/>
            <a:ext cx="5820824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99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Králík</a:t>
            </a:r>
          </a:p>
          <a:p>
            <a:pPr algn="ctr"/>
            <a:r>
              <a:rPr lang="cs-CZ" sz="4400" b="1" dirty="0" smtClean="0">
                <a:solidFill>
                  <a:srgbClr val="99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99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samice – samec - králíčata</a:t>
            </a:r>
            <a:endParaRPr lang="cs-CZ" sz="4000" b="1" dirty="0">
              <a:solidFill>
                <a:srgbClr val="99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57190" y="504426"/>
            <a:ext cx="298884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Žijí v králíkárně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Mají několikrát ročně 5-10 mláďat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Živí se: trávou, senem, zrním a zeleninou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Užitek: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Maso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Kožešina</a:t>
            </a:r>
          </a:p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srgbClr val="FF0000"/>
                </a:solidFill>
              </a:rPr>
              <a:t>Některý druh – angorský králík nám dává vlnu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7/7f/Kr%C3%A1l%C3%ADk_novoz%C3%A9landsk%C3%BD_b%C3%ADl%C3%B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28" y="2132856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18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i.idnes.cz/09/112/gal/MOT2f0e59_shutterstock_401498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0141"/>
            <a:ext cx="364664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765134" y="3011480"/>
            <a:ext cx="359752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Fena – pes - štěně</a:t>
            </a:r>
            <a:endParaRPr lang="cs-CZ" sz="36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7066" y="2996952"/>
            <a:ext cx="399628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Kobyla – kůň - hříbě</a:t>
            </a:r>
            <a:endParaRPr lang="cs-CZ" sz="3600" b="1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04664"/>
            <a:ext cx="78951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Užitek nám přináší také zvířata, která lidem </a:t>
            </a:r>
            <a:r>
              <a:rPr lang="cs-CZ" sz="2800" b="1" u="sng" dirty="0" smtClean="0">
                <a:solidFill>
                  <a:srgbClr val="FF0000"/>
                </a:solidFill>
              </a:rPr>
              <a:t>pomáhají při práci </a:t>
            </a:r>
            <a:r>
              <a:rPr lang="cs-CZ" sz="2800" dirty="0" smtClean="0"/>
              <a:t>( tažná zvířata, jezdecká zvířata – koně, osli…)</a:t>
            </a:r>
          </a:p>
          <a:p>
            <a:r>
              <a:rPr lang="cs-CZ" sz="2800" dirty="0" smtClean="0"/>
              <a:t>- V severských zemích jsou to kromě sobů i psi</a:t>
            </a:r>
            <a:endParaRPr lang="cs-CZ" sz="2800" dirty="0"/>
          </a:p>
        </p:txBody>
      </p:sp>
      <p:pic>
        <p:nvPicPr>
          <p:cNvPr id="1026" name="Picture 2" descr="http://upload.wikimedia.org/wikipedia/commons/thumb/4/4c/Haflinger_mare_and_colt.jpg/800px-Haflinger_mare_and_col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17" y="3986867"/>
            <a:ext cx="3456384" cy="243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62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2">
                    <a:lumMod val="75000"/>
                  </a:schemeClr>
                </a:solidFill>
              </a:rPr>
              <a:t>Doplň tabulku:</a:t>
            </a:r>
            <a:endParaRPr lang="cs-CZ" sz="36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886692"/>
              </p:ext>
            </p:extLst>
          </p:nvPr>
        </p:nvGraphicFramePr>
        <p:xfrm>
          <a:off x="539553" y="1397000"/>
          <a:ext cx="8064894" cy="459617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688298"/>
                <a:gridCol w="2688298"/>
                <a:gridCol w="2688298"/>
              </a:tblGrid>
              <a:tr h="758713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prase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</a:tr>
              <a:tr h="758713"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klisna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</a:tr>
              <a:tr h="802606"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tele</a:t>
                      </a:r>
                      <a:endParaRPr lang="cs-CZ" sz="4000" b="1" dirty="0"/>
                    </a:p>
                  </a:txBody>
                  <a:tcPr/>
                </a:tc>
              </a:tr>
              <a:tr h="758713"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slepice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</a:tr>
              <a:tr h="758713"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jehně</a:t>
                      </a:r>
                      <a:endParaRPr lang="cs-CZ" sz="4000" b="1" dirty="0"/>
                    </a:p>
                  </a:txBody>
                  <a:tcPr/>
                </a:tc>
              </a:tr>
              <a:tr h="758713">
                <a:tc>
                  <a:txBody>
                    <a:bodyPr/>
                    <a:lstStyle/>
                    <a:p>
                      <a:r>
                        <a:rPr lang="cs-CZ" sz="4000" b="1" smtClean="0"/>
                        <a:t>kozel</a:t>
                      </a:r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11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504" y="430871"/>
            <a:ext cx="8229600" cy="616648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1100" dirty="0" smtClean="0"/>
              <a:t>Klipart</a:t>
            </a:r>
          </a:p>
          <a:p>
            <a:pPr marL="0" indent="0">
              <a:buNone/>
            </a:pPr>
            <a:r>
              <a:rPr lang="cs-CZ" sz="1100" dirty="0" smtClean="0"/>
              <a:t>16.4.2013   17.17</a:t>
            </a:r>
          </a:p>
          <a:p>
            <a:pPr marL="0" indent="0">
              <a:buNone/>
            </a:pPr>
            <a:r>
              <a:rPr lang="cs-CZ" sz="1100" dirty="0"/>
              <a:t>https://encrypted-tbn2.gstatic.com/images?q=tbn:ANd9GcTkRj14rPP0Q-EuJ5QoBYixtCkJR5w8SrzI2yupb72KGsVsZB3kUw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16.4.2013   17.40</a:t>
            </a:r>
          </a:p>
          <a:p>
            <a:pPr marL="0" indent="0">
              <a:buNone/>
            </a:pP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pixabay.com/static/uploads/photo/2011/05/18/17/52/angler-saddleback-7457_640.jpg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</a:t>
            </a:r>
            <a:r>
              <a:rPr lang="cs-CZ" sz="1100" dirty="0" smtClean="0"/>
              <a:t>17.43</a:t>
            </a:r>
          </a:p>
          <a:p>
            <a:pPr marL="0" indent="0">
              <a:buNone/>
            </a:pPr>
            <a:r>
              <a:rPr lang="cs-CZ" sz="1100" dirty="0">
                <a:hlinkClick r:id="rId3"/>
              </a:rPr>
              <a:t>http://upload.wikimedia.org/wikipedia/commons/9/98/Koza_dom%C3%A1c%C3%AD_(zoo_Vy%C5%A1kov-_czech_republic).</a:t>
            </a:r>
            <a:r>
              <a:rPr lang="cs-CZ" sz="1100" dirty="0" smtClean="0">
                <a:hlinkClick r:id="rId3"/>
              </a:rPr>
              <a:t>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</a:t>
            </a:r>
            <a:r>
              <a:rPr lang="cs-CZ" sz="1100" dirty="0" smtClean="0"/>
              <a:t>17.49</a:t>
            </a:r>
          </a:p>
          <a:p>
            <a:pPr marL="0" indent="0">
              <a:buNone/>
            </a:pPr>
            <a:r>
              <a:rPr lang="cs-CZ" sz="1100" dirty="0"/>
              <a:t>http://upload.wikimedia.org/wikipedia/commons/8/8d/Cheviot_ewe_and_lamb.jpg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16.4.2013   17.56</a:t>
            </a:r>
          </a:p>
          <a:p>
            <a:pPr marL="0" indent="0">
              <a:buNone/>
            </a:pPr>
            <a:r>
              <a:rPr lang="cs-CZ" sz="1100" dirty="0" err="1"/>
              <a:t>data:image</a:t>
            </a:r>
            <a:r>
              <a:rPr lang="cs-CZ" sz="1100" dirty="0"/>
              <a:t>/jpeg;base64,/9j/4AAQSkZJRgABAQAAAQABAAD/2wCEAAkGBxQTEhUUExQVFhUXGBwZGRgYGBofHRwcHhgYHh0WGhsYHCggGhwlHBgYIjEjJSkrLi4uHB8zODMsNygtLisBCgoKDg0OGxAQGjQkICU0NDQsLzQvLCwsNDQsLCwsLDQsLCwsLCwsLCwsLCwsLCw0LCwsNCwsLCwsLDQsLCwsLP/</a:t>
            </a:r>
            <a:r>
              <a:rPr lang="cs-CZ" sz="1100" dirty="0" err="1"/>
              <a:t>AABEIAMIBAwMBIgACEQEDEQH</a:t>
            </a:r>
            <a:r>
              <a:rPr lang="cs-CZ" sz="1100" dirty="0"/>
              <a:t>/</a:t>
            </a:r>
            <a:r>
              <a:rPr lang="cs-CZ" sz="1100" dirty="0" err="1"/>
              <a:t>xAAcAAACAgMBAQAAAAAAAAAAAAAEBQIDAAEGBwj</a:t>
            </a:r>
            <a:r>
              <a:rPr lang="cs-CZ" sz="1100" dirty="0"/>
              <a:t>/xAA6EAABAgQEBAMHAwQCAgMAAAABAhEAAyExBBJBUQUiYXETgZEyQqGxwdHwBlLhFCNi8RVyB4IzQ5L/</a:t>
            </a:r>
            <a:r>
              <a:rPr lang="cs-CZ" sz="1100" dirty="0" err="1"/>
              <a:t>xAAaAQADAQEBAQAAAAAAAAAAAAABAgMABAUG</a:t>
            </a:r>
            <a:r>
              <a:rPr lang="cs-CZ" sz="1100" dirty="0"/>
              <a:t>/8QALBEAAgICAgECBQMFAQAAAAAAAAECESExAxJRBEEyQmFx8BOBkSJDocHhM//aAAwDAQACEQMRAD8A9Dk8OQoeyOZ8x2J17wmxP6fkIJclRFdtekR4h+o2ORGmnX7wil8RWuZzFg7kaQ8+RPRSEHs6mRLoORIGkWy55BoArp9usKV8RKrltAwhhwSYXNM3XVqRNO3SKtYsdGSlaS4cFiQRqLHoob3hXxIIoVoQrLUEgZnFRUi4aHhTQG3UfUQq4rLTMTkVUG7ReWFshCWdCI8VSmipZA0r8ovPE5MxgokFNUnUdnvFfE5MsJASKgAPrTvHOzsQoEOykv2Ijl7NPZ09U9HQDjWUqBdQFwR8XEU4riyaFClJB6uB61Hb5QhnzQSFA1G7vSDsNO5Of+4nUAELT/kkNVunpAt+QNJHYfpmaFulTVBqNRvHWSpLBI2EeYcOmCSaLdCg6T9RsRYjvs8G4H9WTJc3KpQCXYpIp3HwPn0h7VKyMuPs7R6O0bgLBcRTMGxABIOxsRuIvViUihIeC2kSbS2XRkDnGoYnMKRYuekM5vG7IHePksjIomYxAIBNTpGIxaDZQu0bsjd4+S+MiCZoNiI2tYAclhGtBtEo0RGJUDaNxsMJXLlkEkkn0+kTaNxkZRS0CgbFYQLZyQNYlKSKnUU+3wi4mKpuISLkC8ScOOLcvditJOySUh8zMd42oas8AzMeinNbTyMKcdxYJFFOpzXRolPmaWFZOXNCI3xOPCXcHMA7M9Hp5xyfG/1OoHIEtn1IL6WA7RWcetSlKzKLilWvr8I5/FYleYLIzL0e7ZmHyaIqHJNty/Pucc+aUtFyMYsraYtUsMWBCnJfalOsX8U/VExErLnCu7MCGAqRSFs3iK1KOcFSizmhAuwA0NoV4uUqYSkUBP3ralopDiildZ8E1Jp4Hkn9cpSkApSSAxLqr1jI5+Tw5KEhISggaqv5xuIv00PC/n/o3djASCpRIbW/oSQOr0gn/jyMq1khLEs1b0frX4RGQvLOKdiTW5rT86w8RP8AEoz9dI9BHvCTEYnMQAO0PsJxgSEhLBzt+XgfiuBSkOCAwPrvHG4qcQqqnjNuI1KSo9CM4rdaCoA9YTTOKEOxfUixbUiFPCeL5EmUtRKDqm4fSF3FUpSXlqdJ1B+kLKWMAUadHT4qaJyXSpKQBU3PkI5dWN8NeSqgbg6/aDOGIBSS7Ft/p9IU8UxQS9Kk6A/7PwhZPTCsNoZYWaFEA5KfvLFrA7GjRbjOHyz/</a:t>
            </a:r>
            <a:r>
              <a:rPr lang="cs-CZ" sz="1100" dirty="0" err="1"/>
              <a:t>APYuWr</a:t>
            </a:r>
            <a:r>
              <a:rPr lang="cs-CZ" sz="1100" dirty="0"/>
              <a:t>/BlJ73H1jmJeNb8ofsYl/VICcgUW0/KCFb+gTqsMZpllKileWudJ03UCAXZq+RiWInImBE1YysyJmXzZbfA+UcjhcfMkKoolJsRcQ5w+NCqlsqxlUNjoR0+XybsKdzgllBlMvNlDOT7SSaDreGWNVQqSSQGcbPqekcBhcefDVKJcoLpPQVjqOFcfokljmSx60q/wCaxWMkzn5uH9SNMLmYrXRoz+rUQKvWnpEMWlIWUtRqeZMCrXz00pTz+kF7PDkmnTGOImkm9w99YxGJcgQKtbhw76B7H/URlEM+iR2rtB0wDJM42c/l43MxhULlh1eAErJY9L9RECokE6O1IWTXg1jROMKaBR7PGkcRXopTjqYXTDq9o0nEPpatNQ4pGw3kPZjv/lZruFU69ImOMTL5o58Yih1YiCkqeptBTixlyS8h8zGlRJcvFHig6kisBzJ7FP8AukTSQD0b1jKMbwhezYQFBjFEzDpVqWrEE1AYet40g1axguqqgWaRhGtbWsVzcM1xtaCFrJ9mz7xt1GobrC/RDdkJFSCSoBLBw355wKtCnLhtu9fvHRFZIelD+PAi0l612/mEcUFV4EBT0HmP4jIef0oNWBjIH6LDQvw0r+oUZiJagQ9cuUWsC5eDMDN8NDG4BUrvf50iHD+JKBCHAGji0D8dw6gssaLANC2+b7xWVVaPeV3TFmK4qZhrqYW8XmhJsdu3ekGnBpAUolKlba7PUwhx2IzUZgPj9omVB52NrcwfgJ+cMHfeEylpGj7bee8WSJ7mqgkbCEYG2NTLUlb8zeZ9I3xbEZ0gglKtczV/mN4jiqQgJCczWNj3PnHOYviJc08qQPsLfkpE4pU5JLXhlg/1JNQT+06MCltm2hP4ue7CIzkgWMPQlnTYufLmo8RACT7yRYH9w2BiPBsOZpISQkCpJf4ML9DHP4FalKygtmofvHb4GQrDoAQkLYl8yAa6vR4FVljxyOsNLwiKLzLLNmCmdwLvQQVgMBJSUhMxaNvFAIL2chh52MIl4sziApKU5tdutIY8PBloMtbqQ5q7gA/tNhvDKXkZrwdOvCTUpOYBWUu6ahiSTa1fhASEnmL1LeZMa4Txrly1LUCgdvXKr0eGM6ehaU5mcn2gAC/UChPnB7J5PO9T6Nyl2jsDloO1qv10g/g/D/</a:t>
            </a:r>
            <a:r>
              <a:rPr lang="cs-CZ" sz="1100" dirty="0" err="1"/>
              <a:t>GmpC</a:t>
            </a:r>
            <a:r>
              <a:rPr lang="cs-CZ" sz="1100" dirty="0"/>
              <a:t>/ZAJLdxR4COFmKmiUHLm4do7rhfDUyEECqjc/QdI0Lezi4eGUp/wBS1sj40lKcgSjJXZqX7xzXGeGoCwuWQEKALaX0iniOKGbwUy2cmgsxd66O5h1j+GgYZJFPDQAw228oss2mdXPBShg5chnudn0rGpuGtlc7j5/OJoWSakNs3o+5eOr/AE1g0lHiHmKtxbdoiqlg4OLjc5UjkU8Pms+UhN3Y9IsmFgQDo7dY7TFcaloDlQy/y0B8T4dLmSlKype9BpsYaME8Ivyek6rDORQsb13/AJi5CTRm3v8AKB50h7UrtcbVjeQhQa/1B20iKklhHGEpnntEUT/a70p+bxSZW59Pzv6RLEIIr7oEG5GyTE3K/ff5xNM13anbeAcpUQVCh3La/KDMVhvDUcgLMHcvVq9qmNHu7a0GnVlgVVhSnrAc4l9+vnEUk1fy7RGeQLHVh1hu9rRrK/FI1b1jIzm/xPnG42PD/gwJhpiFjLTNoDf4xbiR/aIUXNK+ohPh5oE1CtiDQtrrBy5vMuWOYL9lq1vl9HjbWD6ZHNzCrOBuoDcV6axvjMlIXYA/</a:t>
            </a:r>
            <a:r>
              <a:rPr lang="cs-CZ" sz="1100" dirty="0" err="1"/>
              <a:t>wa</a:t>
            </a:r>
            <a:r>
              <a:rPr lang="cs-CZ" sz="1100" dirty="0"/>
              <a:t>/</a:t>
            </a:r>
            <a:r>
              <a:rPr lang="cs-CZ" sz="1100" dirty="0" err="1"/>
              <a:t>EQywISxpzA</a:t>
            </a:r>
            <a:r>
              <a:rPr lang="cs-CZ" sz="1100" dirty="0"/>
              <a:t>/Db1gPiUnOL1EK9BvJy+Mlmg/</a:t>
            </a:r>
            <a:r>
              <a:rPr lang="cs-CZ" sz="1100" dirty="0" err="1"/>
              <a:t>LwAAQ</a:t>
            </a:r>
            <a:r>
              <a:rPr lang="cs-CZ" sz="1100" dirty="0"/>
              <a:t>/TpDiZJuILw3DkKAJA+LfOMnYksZE0jEsOaBcapOlzDjGSUJuKhx8/wCIULSA3TpBpWT7WUyVu4CRS9PrEZhqBFsyYySBEuH4UrU9DlqQWt2N4Jknodfpbhyc/iTcyUpqCBc7Q4xOJRmJQpYBprb0gVGNASMqUBAoE5S3dgbwLiOKKUocg7JAb0hG7LqNDGfi0tVRNvzeJL4gUZVIBKTdJPzt5QsxWLUkVY+b/O8US5wygg5VVPtfRmgUG0dJhceFVlAJVqCfa6dD84JRxAINQM7AkLTf7+kcqZgPMAyhfKR69POCJk8TUiocWNXHzghs9E4BxxWfPKPsiqCXHYPp8RHfq40hUjxUm4sbg6g9Y+f8JiikpPM4o4Jr8PnHY8L404ykVI5hv1B3tfru0PGdbIyhei48XUZ6lAVeO34ZxUzKNp9I85mryqGyg4Pz/O0dDw7FKSygG5Sx01qfSH4nT2cXLJRuyMpX9zIUsc++js9Y9CcSZYAsBHn04JWsqLOzg72evQwfjuNKMhn5gwfQ0J8rGFhKN5Zyemmotg36t4plXLSGKvaLCg2EE8O40VpUK0FfSPP+I42YZjrNyw37R0PCMSUIULqWKWa4gx5Km2i/JyLqOAiljU73rp1+8alrbV7d+xgOViuUgl29TT6GLcNO6B9231iNK1TPNoKCj8X+Mad+UqqzxTNmvvv3r/MRmFyxLEOX6FiILvRjc+WbMTWNTgaEFnFX10+H0iaBdL6U+H+ogoBnNhYOfy8PGNWAGTWpdI7X6XrA88qS9G/9emj1tB6VhLN9N/8AUF4viapif7nMwodW7j5dI3GotZCqEMvB5gCqYEkh2LuOkZGlza1MajLkSxX5/I1i+QyiAHB2It/EHTiUhIchSS4LW84sGGDB9CWUWc+YvaJ4mSAjML93gqsnr8fqVMXKVUzEsCTzjr+6wZ4BxtC6WreKJ+OZQFSFFiXsII4pL8Lc09ev8ROWjqjKxTi2JcXgrhyLguzbQBPmCihUflIqn8VYumkLHAsyriqGPQGFOIbQwRiccVEuXgackKDiHQkQWaXpDfhcrkLAZjRzQ/FvSF+Fl8zMS9Iapl5QSRVgK3fofKC9FYLNlmGBQoKJBArlLnyaKcRxBZfQH09Ioch2et3gWalRD0+8BIZs34mahU0EYadlGbOANBYnyAdu8LgTq352iySxvb82+8NQiYcvFudCeyfhFScUx1+kDFYFgImFh3Pz+0Gg2x1hsWaV8iHpDfDYvmzgjapqfKx8o45eKDgJBJhlK4kEkJIII2MTaY6kj0fhi8PNSUKCkv7Jsxa42Pq+xieIwszDhOVSlJqAo77EaFq0cEWMc9w/</a:t>
            </a:r>
            <a:r>
              <a:rPr lang="cs-CZ" sz="1100" dirty="0" err="1"/>
              <a:t>jJBSzl</a:t>
            </a:r>
            <a:r>
              <a:rPr lang="cs-CZ" sz="1100" dirty="0"/>
              <a:t>/Vvg8dVieLoMtlCjVGrD3hsUu/Z+sNBp7Of1HD3VIXCd7r7EamoqOusdZK/SE0ykEKSFFicwqKdqemsVfoLhMtKjNmFOZ2lBRFbcwBPYDzj0CKKKWWji4vTYuR53hf0FNEzNMXLWkncuOtRCrifBZkmYpORQlh2Uxa9wY9YJiEzKoMpiNjD1GqoeXp01SPGZa3cORUAE6+fQ0gnNMSaZgNWN6x0f6q/TqZavGl0BelKasIRLLLDZsqqiu1a7ERHkgkcHJFxdMyTMU1Tc0B1pBUliWd1MNfvaK5agHJtYdb0DaamLJWFUtSmBU4GkZQ8ImanTKliATYn1tAvjAkAgvfyAJ/PKGGHws1S1AS1qBvylgfloIKP6fn3Eoj0cbNWGUGFQk9IVmYnKCA1Xro4o/m0Vmc1yVPQBjSL+J4BcuikEDtQjvAKlNUEvb837xN9oOhGmnkn44/a8ZFPiJ6CMgX9A0ioTyGSWHe3l0sYKmTbsxtyvuHpCnEykZva08g5f5BtoKnzsl35soYBxawNn+UHi6rs5FVE1i+Fy5gcJMtTVy1FndQ36jpvAakLWjw5jco5VVfsRt1BP2PkT3S1mrpUXbrf4QKjGgEjKwpQimrNuaGN28aZWHPyR0cji5JQoj1b6b+kL5wBsDHZY2SfdAUHsfaLs1N3LQAhMuZQJANrNCo9Lj5P1FZya5KhW0ETcJQFyxH4IacUwhSm1qH7wtlzTlIDMIYtSBpAIOsMBPfVoClTA9bGh/PjF2GmZF8wcflY1WMnRXiaGtAfU+UVGYGZiBs/wAYLxMwO6U03I+TNC7FgM4dINnLk9ekMhZA0xTmkGLmpSByjtX47wClWwi+ZQh737DtDUImQWuKtYlNUSXMTkIfVvn2gm2HYdADDVSUqf1eCEqQFgKsQ31JgOalmWC4AA7fzeILmZi4vr/EJWSykkzo8bgUNyLUhQ0vprX5VgDC8XWkssu2hevTsRAaFZ1Ziog+ety3cxDiqAlmv+fVz5wEr2NJv4kek8B4oZwQlCHNkgPT476kx67hp6pUkeIcxSKn5d9I8o/8ccOlzJaApK83tZgtQYaeyofesekcYmoRhVpSwZIAc7ENU1MdEYvpYPVcqlJRQHM/UNb6sO8Do4wc977x5zj+LrXSUpLgXNQ+tr1jq/8Ax3hlTVZ5pz5BfQqPTb+I41KUiMmouj0D+mE+TlX7J+URTwHDgNkDdTF03HJTrCzEcZSDQ1jrtpHO1Bu2g+VwOQCDkBaz6eUHy5KU+ykDsIRYTizqvDpGIBEa2wqMY6RdGiYpM2NqmRqY1gH6g4eJ8lSW5gHT32848rkrUFKC+X3cpBoWsOzG0em4jH5VM7R53xjE5py1JKQ5PxJejXP5eG5IVG3taOD1PVuzaMKkh1AAn/EfloyFquKNQ5idwQB8YyOKl9Tm6vwJeD4tXKia4KACKCoah6lt9oY4nHOrKRmyi5FqVbrVvMwIojlL5spNW6JWB0DU9YAxHECb5bEuRo5Acnc7DWLNr3L7lYeZzgOSCRWr5bXI1tSLppUpi6UuKEippcJFba/GFiMTyuAgNZRrd75j3LgGJS15pjugnR1i7etdoV/D/oHVhOFliUXUsqWD7TB6sbEm/eIYpAKsw9oueh6UijETAlSUNZOptrfoG9IzMMvff9wYCml69xAcrw9DxcllMq8YzBz1S13qPW8LcXw9clZo6Tt6xerMFEUYGvdtO8dTLwCpmDQoqYtzpYkhOZgQx5mDG1atGhbVnZxcrezhMVIAMRlTNPwQfjJJScvKoafcQHMw5AzAUjbOmwmZOBSGIcQtxtrfzFS5hiPjJ1BPnDLBmyu1XYCKRNNTcmCZocbdIsweAdSTMBCHq122HU2f5wyZKUkgBRJgzA8OmrPKk+dg8P8ACy0JsEilCxD+ZBI1ggTgACkPYU3/ANQkp0c0vUNaQincLmhBUsUB0069oHk4cuGjtJOJCSoqZRKCAD/k4HTWBEYBLZmSmlWJpsW61g3atFOH1cfnX8Cr+jBy5XBavf7RBeFBAzULt5vD6RLSTQkq1SzioGo6QNxDh6qLAqhQLja4fqG+URXI+1HdH1EJp9A7/wAeJnpxBMtREtFZgehBFm1J+DR0P6g4wqagyyrKCWPUaiOd/TeP8NKmUUlSjm1BSWG9w7xOehSphlvY0L37mOqMqhRycvO+Tk1onMWhglKQAPyu8dp+nOJjD4RSgKklhuY4HDoqXsKO1CaPXo8MZvEVeCgoACUnK5udS22lYhO9oWE08tjqRi8ZNWVTGTLNgDWHOHSmWHP4Y5zD4pKkcilZgbEl09DuYdyuHGYlyox0RyvIjeTeE4g8zljpUcRysHEc9h+HCWXBiGNxmUvmFI0YuOWFyO0lY/tFWJx5Niwjg8Pxk6n4wRL43nOV/SLR5Ik22P04kKUQatrHHY1vEIyggKpVjY1uxDUb5Q6m44INeUbiEU7HpmLUUnO3vOSATag+bixgcruNHNy5KJmJSktmA6U+gjItcG8pXllbyrGRwfpPyyHVnN/1ClS1pqHqFJ6FvKmjxsYElqKWkJZgHLswoexMS/5Ay0pCEAPcqTmKTQsAtxZ9PtBsjiPjMJaiWYlSmZ3FcosB/uK2n76OrWUCpQglSAEs5DNsEgmlLlXrFaMEl1mhIUCOhtdhT7QdhVEghYQpjonKoXcf22BZjcGA8R+4gywosASGJDBxlZQ0LkHXrE53IW7eGR/ov3BlOpgUmoZL3q7B2ivES3CcrNVww+mtoOmTMpSoupLMOruMxOlWL17QD4KsxZSQAe4sOU6PaJmiyKSQAQBmJZ71uCdqG8MFfqaaiWJYDrBYmptVvpXaF+OmJ9lF2q5o4c17h9dekLVmqeYWrV96BuphlJrRXjm1o6fF8GRPQZiTkmMCRoXGoFjao+McslCgojUPr8t4M4XjjJUUuUvZ7OSLu9Gcf6jWLljOVEnmNzSrObf9kiKOnlHQ+d1gVTpIVZJzfnlAhwhvQfOHEyUahQqBT1H0pWBlS3fp9COo0gKTFXM2VYbDpBc10cilrCDEzEgjQbsP9mBwtw2z+uprYxoJJOmhY0pv6iGEk72XpYqyigqH0rsbVu0EYAFDZwHz00KmaoIsGF/nVhfCSbFxckWHn5GJ4PEKSCBV9CaHpS2usHF2K1gNw03MdWCag97daV0i+ROpQFPVr9j8IEYDMR5Hq+7XY/KLpUxQY83RySK1s7WPp2hW0sk2FLxh9lhmUySd+pP7Y6HhxWcDMUqUM4dDUIZhr5jU7Ry5mvUrBDODUOWDDobD7isXrx09gkqKUmpGbsNOgA/KhNRbdB45dCP9IJYMsVUoJJVZ1M5Sl6M+vSJTJpUfEFfdIBq/s/m7QMnFMC6s2Yc3Tt1v5GDcJPKpCyr2gApJdiQlxmJalQAexs8Mn7FOO3J/UCKgElOrsxdtSFPVmPwMVLxhZKHASlZVR3OYJ3HQ+sRnzDMcKzS1kDNo43Db7DcxThpgFAAaMHFRVyaRnSQiuIywc4omZipySxBOnSl2I+UdthOJsmm0efIQokEEUNO1eu9aiOgwUoplqKlJl5vYJfmVqMpD5evbSHg2nbApUx5M407wkxfEa1MQKkggrUF0dQSCEgAF+ZTKVVrAQpwxEx1NR6JdiRskmEnNsv8Apvr2eBjJWld3h1wmUAoNCAIANAUtof8AcNZOM8OUVAgklgCC3W3kPONBU8km8WG8WxbkpSHDOX1A084AklKkBK0Jy3CAlTP1Yj47doBPEHYm5cVLvR+7vFuGxedZL5QwBIPMKaA1an5qVyty2cru7Zk5CwohMxSRokEgAaADRo1FrnU/OMibl9RbYJxBJcpUElKqZgbtQu7NsKxdLw6UhLaORYBzckXtAq5S5i8o/wDjS1QQxoKEHUwbKSoqIG1AW9pmub231MK5VopJ4K52H5zlIZSnZ9d+1fykU41aCpOZCiQwRUM4q7M++usFTQpgJQNA2oGXUVNbfDWB5qUgBT8xoAwFkgPStA2uuloWT3QEzU9aVgABgEqzEbJYltGJenUQDiZZUnlepYJ70d+7+hi6WsK8RKAGYB2YPmBdraH1iM3GBwQeSiQpnOYsAGFy3z8ivbAyToGxGGPiMoK5UVO7mgG7WBb5xScMV+ykFRIol9nAoXLip6bPDiThkpzFRSlAsbuelXIuOWvZ4rKAsNnRLeymmNQ0fVNz3qYonayMpCTGYYpICjVhykgsWLJBG7A21jaUPlDUBUe4UEV+Agxct3CiCXflFWcgFyBah0NYikjOARyvR7s3esbsP2KkzMwysyxQdQ/s/Y+UVy5Vdq7e1ajihgnDywTmZNKEKrS1HtUirbQPMQxUC6VC4dttLEVfvBbxZrQDOcgsKi/XT7RYgqKsoF0hg1XKa01o79ukHysSETDYiYkggJHvAi/qGEW4dAAmLIDhIykksSQpJDPQuoflnVUN2wL0hwQTQXcBmtToCAfIxSF0yp5RmYnUkMco1tQAbAwSqSlIUpYUEjQVdnBIcnlJcA9aakTn4VaUpdQB1SwZDgUIJY3FdCejwFsKaJIn5pYo4e3UEX6F01i6UQgh6pUajoDTrvFgw7pGVgCwLGgJfQizJFukQXiEoSVEWBALc2XRttetPKDdsS7JyEISQE0AdtQXqB6xWvFgLY1Ng5bX+YpnTgEuKCjJFXL9OhetB6CIqwaCxUpgag3J/wCrUOv4IHR3QOuchaJAQ6lS+UKASvLyqUWOXamsEycSywqYGlrRlIpRNQ4Fzd/jDGdxRBw6ZUlOWUkOTfMdRzFnLX0tChWHXNXnqEJAKWNMxDCn7QC9G1hsWkhoz6vDAThZss5DMzF2Bd+ygBYMQfOLsFhzLmBKQXSRmV0vfq/yhhMwCUSk86TMyGuUW5gGykt719D1IipZTlS3iF2JFE1D0q7sA4T+DSV4NOfYlw+VaYqkpLgD3lGlGs3XpFeLxKpjqUWPugV6hIHapO2loc4mQ2GQQyRmIZhqgFy9bl6RyuJx6lLKQlQyEAFi76EuOzhqP0hVbp/lEof1uwlWICUM456qGwf2X3N4gqYlw1Qw0NPj9IpwSkklCgxUaaseoF9HaoBetozE8PmJJIytYlKiov7qWuDTUWeKNZs6e3yhmBnZpoR0JPodWfaAsRjVlTAlntRm/</a:t>
            </a:r>
            <a:r>
              <a:rPr lang="cs-CZ" sz="1100" dirty="0" err="1"/>
              <a:t>BDrgGCTLQqbMcLLJYqdgWpsD</a:t>
            </a:r>
            <a:r>
              <a:rPr lang="cs-CZ" sz="1100" dirty="0"/>
              <a:t>/ED/wDHKUlQKQlKCeYlnIPsg3tWloRK5Oh5x6QSBsOkqASp70IO4rYbfKLJKjLbVzcmvan3iEjDunl8rMKNcqFW1gwYQlORSkgUoqYCq1Cli19IR5RySaGuEkFSASK1eurkRkCpxMxHKAC2pIr1vGRzS45tnO4sxPOczVNCUgh+rOQC9CYLlqzZUsVAUcEuR0IZjrRu0Dry5VKUk0J1qoMHLOQA7+sQxniIS2RQB0B2B11PVzYRSSknZWSaYVjkEKylRJVRxQaano25o1GMC49BADZlBNnzOWsQzevlFMjEr8JJzOkmhLM587vSu4jS8YtKSVKrYUqo7DvZzteDyTvRqZuVKBOUlisgV11ZnHrG1iWklklnZBJASCzZk7E1Lku2lID4PPXMXmd/dDF6kF3IFAEuavUDeDJOBUpBKylWgKmAdiaG6u5fo1TAjFxHT64ZRJwyzmUpUu4IJJKXJIaxow+B7RHwkoBBCeYPyvUda38oMlYUCWC6SkrJUt6JyppVTsXUaDbSF8ycS7Zg4oW5QxGrNbTaDyLKpAbt4RLCYdAOcPRNcx//ACAN2ST5GMVjElZBBcVDN3IOb8rFvEioSZRoQoFSlOBZSWcktUJNn9o2hfh5XikOAsKNSKe8dRR6htS56xursdJ7YXLxCAlkgZlnKSoHo7BzalS3lrtwoIKQ6gCA9SQ/MkEaNZ317RsEJJ5TlQcvs30JoKAivl5RU61gkJsxKcrUarF6Wdw9awUgJkZeASVIOY5aixBBOjVYg11EHYiTlBPtEMCHuQR5+Y9drxhyhLe2Qof4s2bnJPvBNdgRrA4S6M4XlcFyDYPyqI/606lt4rgLt79iRmpKTMKAACAkFmJpRm91gWtpAE9kqBLKUauTuLZQSVEg9u8XzJ6lTErYAAsmoqP25bOSS7X2pFy0EFmKqBklRSXcliQbNv5w/tYEqNyJf9pRzMTMSkdGz6eZtuYpXLlJLEChFS5zJyJSygaNaveC/DCpLKSEkTEkZVUBLpSQQKk2rvEJWHQq+dJVR1ZdS7JDB/sYC8ATF68FJJqpmYUtagSHAHYGL8LOly3khKlJd3msA5NBlAdJL3DF2F3gfGyJbu6lGWHdgHCSLCuh6G97DWHWqYwCX1FRR/8AtatzW9ti5Mo02hvKmJmgBiB+0pDNmym4ZmI6trV4HwmHJlsslRLgr1DBIfo7mkF4LAcucFJmgFCwDoVUUDYeyx2I6xfkKVcqCvOUumwsaHQCnnSFk8URusIBx2DYBZIZwEEFwWT7RU4CRUBlVc0GsEYDBpSgLVlUWzPUj3lBs1zza+loa+CHElXOkJBUkpcOFPmB1Oc0ZrJhdx7EgKKdBy0NH6U3eNyNRX1NOV0kV4rDPhM/MSFigNQCNKHcQrExSlpRkMx6ByAoA65jVmNmYCHXCwoyZySeblXzWuHT2CR+UgLE4gDl5y4LjMyr8tiKaNdmvWNfVJoMcYBsTw0hOWWH3YFKlXdxcJ9m+z2LRbPlKJISwTnuDldxQEkczhzobVg1IZBKlnKB7LWswBdnHUaxTicQyeUE0Ty5nBqxGxIbYX7iFlKzdn7F2FKJSZaTViOZVWJJ5iDRhoS9qbwFxGW5TnVlWkkAOQFMaeT6Ox1doOkTpWbKrKKlJ5XKa19p6OAGHpGcWmFTFCxQM1GUdK6ekFLGw95fMxZgcEpJY2UaoVqltA9CH7xudIIWVBBBLAgvoGGUGiWYV7QYqYFApysAPbeoFKs1RA86YtMuqlTA7HKSCxAprT8G51eWTtt5LpWMKBlDsH95O9vK3lGoIw8gZRWYerE/GMgVFi4ISVqlnlYklnAZqP7R5gH7QSACAsVzFs1y7DmD7giAhnrk5lgCmgJId+wezwbn5UpCnIK6pANQmW9QSQHUG8ngLv1uKx/0Z28i+XNJKUiWCCAJqmIFNh5l1UeCJOATMWxICGoCPecnN6sDFuVKkZSSoGrEkbfClu0bmTl6p5QdGL963LdWeIuacrM5+CsyAjNQdTV1E3A+D9gNIV4WaFFfMcuVRVmYigLXF7CD5qyTmSHBu9WuHqdA4i5C8wSEFIOYAhqUqSFMCdIMWmwxeMgpkMJSSog+2RqXUaGjWaCpWGDIQeapTuH9pTsLgBXkBF06alSlrqDUAuGYcqVaVNSzln7RVw5Cpfi5rJHughyTUP2YPoCYpJpWjX5NYvDGaQmblUpUthsFJluGIs60mwF4FwmDYSFEhISSQkDZQpUOXcOevZy8LMUmYFKuWDU5Q/tF62oANhSKyQlDkhVSRejj6AO/VheDbStjJshj5RSSQxOZg9rsFAmxag7qjWG4atQH9z+4XUkpSxBS5Vmq5oQbVcXtGpc3OlKgASrMcxBOVIokkuA7g+sF4aUpgAoq3qXq7tqHf5NC/wBSeAppLJuQPEUcrEVOwrdRpS5e5oG6wxi+UiWoCU7Errms2UglrewOsbnKW2VROwABDFi2VOqQLdQfMXCyvESFp5QaJzOEgOXoBel2qTeNr7i1RuXLsoAHMAlV38jcaW63giZw0qeoFAEpUaJSmpokHe/QDUxZh1oQaJfKnS7uLe6m/emkRxE1UxKkpllishqMpjV3SbufQszRXri2w9vcZ4fiErwAiWhBXdSstCQUgKDFizCvQ1hRjpaVOFTAE1DAuWFywNCda2IDjW2ThkAnLmOZ02IcZbEg2ozszERSMIpNAqWnolI9BlBIp+UjSk5JCuVkcNh0TagMwynOHplIdIs1eveL0SUI5aCXUqZrtVSspcmtjTpd7lS3KUsS4rXcUzEiutq1BiU9ASAlioKPspQ+1SajerejQOuAW7MwUoLUtZIIDDoKglrFyAdmcEiKF5gSBLPKppbsAo0ZQNQaK2ve0FD3T4ZlZbBRbQvygsfMRFeISpKiWIAv7LEmjBNPlbrAaevcF0zQnKSlCGOYkFRBJyguyXZ/PcwoEoLUp1pcmnMAb6ZmBdqVgoYxIFQAVZsxOrJdlBVnNGs/pFODUJ5LKUCEvYgM7M1qdICqTRs/EMeE8P8ACzABTLBqa6FunkICkOEl2V0SNXoTv+bQZgpMxORWVTA87GlPe0ejRriWHUagpQXIzAgHvfZtBDyimsGbzs1IAWE5VcwL87sT+w2JS1tiBeKJ+GdylOUZXfQcxpTyaIDG0KAczAArLOS7s/kImriq1IUwSCkB2ALpIAL6HaFk1Rm2Uf06Acyy5Wdakmp8zBSuHlQBlqSqzIsoGw5WGYV3MU4dSipWX27JrQGrUsm3a0QHiCaQqYSQb1LlrAmlCL94TjltyQLe2bnIQlSsyyFrBZJBBexJewfeLZLFIYOWFA2Uvqzu38w0xaxMSCoJKh7xSGOnNR/QjvCzFLQgHKGGra0sHtF+RKK/LN2C5aKDMpILWSmnlG4VzQXooDpmbTaNRDs/yxepQrEFP7QCfdOYHZy1He3QweqcsyJVh/cmBShpRDGg7wCrhynFAQD7pp3LaQYpGTD5HzETBmbqNNT7MVSaUn+bRV0JU4tedR8wGJJ/9T9YtTIK0uMySVhRCqP3aw6dLxccRcFJRS7V7vq8TlzBl5bnStaClfzvEXrAW/CJYlC1OpNhQM1zmYG72J8hpBGCkqHMbtlyg0zarfox2sBC5eK8NRBUaEEAAkl3Y0Di/e8MkJ8RakgpExgqpoUkVSkmgOZr9YKg6NWKLE4JJSRnGVVDlSol3BYPowIp1gjFBYuUpD3JAcAAVqWNNNREFTFIJStJQQXKWa7lqXGvmYqE9K6rQhJzEDMAshnYl6JDANSgUIMIxdi/FpFWHnSkjIlaS9CRvUgk2200rDBOHTMAEtaFFrHWrUJGU6QHL4iuWlYWgPVJClJYFyCWQkISgCpJJNQNYryz1JCVFYFCC1VVLHIWISRV70h5xi/qNKLsYTJJcJWSkJ9q+hLswYPp9YqxCpYyO5WsKL0dispA1bWv+PSBJHilbFk15nLkgWCQKua9IY4jCpmZSVkAAAAAUqCZjm2rBtSY2zadBXHuLS5knDypckgIYAq5STUFiDUXUe1WhKvGFSZgSbJSsguBkUoJZ6ZaqI8tw8eir4RhJwlSitPhSpZ8NCVh1lShmJIqHZi1TmPWOPXJTIzy5nNlISpmygvnS4NKlJUDepjonD3kNPGWLOE4NebMSoO4apQoE0FaPTQlgawxUClLukl0kJBYpASoEctySVdu4ir+ocqGYlwTdydnJJN/pFuHl5EgEjMGJ5ncC9ToKB+/nz9qTSItgkgKzAploY3oAoIe6iU1D6X+D34hSUFQSnLKQDnYly1GswD2Dn6wRNxClgAKSEliWNAK71JYWA/jFyUCWsFK8mQggOVVUkkkjX4/OGjl0hu7eGDSp8xaCooAQ3LWrP7xBsN3/gATJpZQyBILFiCKAHKACw1hjh/EnIfLMSkkZUjlCQlJu4cguLnTpDfhsqTLV/</a:t>
            </a:r>
            <a:r>
              <a:rPr lang="cs-CZ" sz="1100" dirty="0" err="1"/>
              <a:t>fl+MkJdKVORn</a:t>
            </a:r>
            <a:r>
              <a:rPr lang="cs-CZ" sz="1100" dirty="0"/>
              <a:t>/ccxrQsIKSbBaumc1lme1mAHUORS3rFM/EH/40qLOSCGFWdQcg0uIb8VxqVzDlyyioskAFg4OgoLGFmPzSnp4gSRpvRgMoIAd3qbXicou8exkSws1RIzK80k1Ae5DPbQCDZkhZFZrB6s9u5c+sC4LEqSlHjZUlZokCiHepOr6vAasTOnSzJmOhbuC3KQFHkIsQ29KiFi1+wtWx1iZKSgZSSpLbuWa1GrV6iB8ehS8yUAJfmJ/cSAak22rTtC+bnlS1NQuAOgCatehJHpByMUFJS4N6gfIesNKeVZrqhbj1lAlI8EIKQ5CauSwuN8vxgjw1IUxCXAZSUkFiwcEvp0JrB2CmpdiFGW4fMMpD/tL6O/lB2LlJACkB+VOqdAl8x/8Ab1eKShtjt2tC5koUoWGpfQGopWz/AAgY4zMoiXXM99HsB0+0bxOGqQF0WOZiD8j5u0E4bDoQGFSxqGDDX8Z4l7dSeAXxQHIdhZ6d1RSpOcgavu4HXu0FoxCCcoKSp6uXYbERb4bEqSx0Jca3taNDilK5MKF6inYev3jImrD9vJJPxjIm+OfgBDhSAJiCAAX0EQmT1GTMdSiyktU0vGRkdkPg/ZlkKhMOZIcsU1D09oQ9yASiwA5T843GRyfN+wOTaFfE1ciDrmv5GGS08pOrJD9Gt2oI3GQ60v3B8qOgkDPgVFfMUvlKqlNWoTam0cvjxRPZXzSPlSMjItyfEvsaPt9zouEIB8JwC+Ynqdz1hbwJZVOUVEklanJLu1ne9h6RkZDPaHl7lnDUg1IBOVQfVmVR41hUhROYA966xkZHDL44/f8A0Jz/ABizHzleEo5i4XQuXHaCMFNUrClSiVEzEuSXJZBZyY3GR3cXwMK+EJwosNNvKL8NMLEuXzAO/W0ZGRzrbOf3GKCyvzaIcOWT4jk6a9YyMjp9OgrQmxc1RXVRNRcn90JeMzT/</a:t>
            </a:r>
            <a:r>
              <a:rPr lang="cs-CZ" sz="1100" dirty="0" err="1"/>
              <a:t>AFDOWErf</a:t>
            </a:r>
            <a:r>
              <a:rPr lang="cs-CZ" sz="1100" dirty="0"/>
              <a:t>/tGRkD2Z0cJXxosmYdQAR0JyOR1qY6Lg8wqkSColRYVJfXrGRkS/tv8APcHJ/wCa+4mn86FBfN/c96uh3h1g1lmcsGpp7IjUZE/7gH+f4F+NLolE3c1irgaiQqp9pHyjIyI/</a:t>
            </a:r>
            <a:r>
              <a:rPr lang="cs-CZ" sz="1100" dirty="0" err="1"/>
              <a:t>n+Sb+F</a:t>
            </a:r>
            <a:r>
              <a:rPr lang="cs-CZ" sz="1100" dirty="0"/>
              <a:t>/nuX4sc84aBJIGjteBpSzklVNQB8DT4CMjIpLf7l/</a:t>
            </a:r>
            <a:r>
              <a:rPr lang="cs-CZ" sz="1100" dirty="0" err="1"/>
              <a:t>lQwlJ</a:t>
            </a:r>
            <a:r>
              <a:rPr lang="cs-CZ" sz="1100" dirty="0"/>
              <a:t>/</a:t>
            </a:r>
            <a:r>
              <a:rPr lang="cs-CZ" sz="1100" dirty="0" err="1"/>
              <a:t>tKOu</a:t>
            </a:r>
            <a:r>
              <a:rPr lang="cs-CZ" sz="1100" dirty="0"/>
              <a:t>/</a:t>
            </a:r>
            <a:r>
              <a:rPr lang="cs-CZ" sz="1100" dirty="0" err="1"/>
              <a:t>kYGwx</a:t>
            </a:r>
            <a:r>
              <a:rPr lang="cs-CZ" sz="1100" dirty="0"/>
              <a:t>/</a:t>
            </a:r>
            <a:r>
              <a:rPr lang="cs-CZ" sz="1100" dirty="0" err="1"/>
              <a:t>uj</a:t>
            </a:r>
            <a:r>
              <a:rPr lang="cs-CZ" sz="1100" dirty="0"/>
              <a:t>/qPmIyMhnv88kfIV4Y8QFg+7dRA3EVHmGm3nGRkdL0/uCOzUmgAFIyMjI47YGf/9k=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16.4.2013   18.05</a:t>
            </a:r>
          </a:p>
          <a:p>
            <a:pPr marL="0" indent="0">
              <a:buNone/>
            </a:pPr>
            <a:r>
              <a:rPr lang="cs-CZ" sz="1100" dirty="0" smtClean="0"/>
              <a:t>http</a:t>
            </a:r>
            <a:r>
              <a:rPr lang="cs-CZ" sz="1100" dirty="0"/>
              <a:t>://upload.wikimedia.org/wikipedia/commons/7/7f/Kr%C3%A1l%C3%ADk_novoz%C3%A9landsk%C3%BD_b%C3%ADl%C3%BD.jpg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16.4.2013   18.07</a:t>
            </a:r>
          </a:p>
          <a:p>
            <a:pPr marL="0" indent="0">
              <a:buNone/>
            </a:pPr>
            <a:r>
              <a:rPr lang="cs-CZ" sz="1100" dirty="0" smtClean="0">
                <a:hlinkClick r:id="rId4"/>
              </a:rPr>
              <a:t>http</a:t>
            </a:r>
            <a:r>
              <a:rPr lang="cs-CZ" sz="1100" dirty="0">
                <a:hlinkClick r:id="rId4"/>
              </a:rPr>
              <a:t>://</a:t>
            </a:r>
            <a:r>
              <a:rPr lang="cs-CZ" sz="1100" dirty="0" smtClean="0">
                <a:hlinkClick r:id="rId4"/>
              </a:rPr>
              <a:t>cs.wikipedia.org/wiki/Hafling#mediaviewer/Soubor:Haflinger_mare_and_colt.jpg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</a:t>
            </a:r>
            <a:r>
              <a:rPr lang="cs-CZ" sz="1100" dirty="0" smtClean="0"/>
              <a:t>18.16</a:t>
            </a:r>
          </a:p>
          <a:p>
            <a:pPr marL="0" indent="0">
              <a:buNone/>
            </a:pPr>
            <a:r>
              <a:rPr lang="cs-CZ" sz="1100" dirty="0">
                <a:hlinkClick r:id="rId5"/>
              </a:rPr>
              <a:t>http://cs.wikipedia.org/wiki/St%C5%99edoasijsk%C3%BD_pasteveck%C3%BD_pes#mediaviewer/Soubor:Central_Asian_Shepherd_Dog_-_</a:t>
            </a:r>
            <a:r>
              <a:rPr lang="cs-CZ" sz="1100" dirty="0" smtClean="0">
                <a:hlinkClick r:id="rId5"/>
              </a:rPr>
              <a:t>Vagshi_Kara_Yulduz.jpg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16.4.2013   </a:t>
            </a:r>
            <a:r>
              <a:rPr lang="cs-CZ" sz="1100" dirty="0" smtClean="0"/>
              <a:t>18.17</a:t>
            </a: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r>
              <a:rPr lang="cs-CZ" sz="1100" dirty="0"/>
              <a:t>Textová dokumentace dostupná na</a:t>
            </a:r>
            <a:r>
              <a:rPr lang="cs-CZ" sz="1100" dirty="0" smtClean="0"/>
              <a:t>:</a:t>
            </a:r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cs.wikipedia.org/wiki/Hospod%C3%A1%C5%99sk%C3%A9_zv%C3%AD%C5%99e</a:t>
            </a:r>
            <a:endParaRPr lang="cs-CZ" sz="1100" dirty="0" smtClean="0"/>
          </a:p>
          <a:p>
            <a:r>
              <a:rPr lang="cs-CZ" sz="1100" dirty="0" smtClean="0"/>
              <a:t>16.4.2013   17.23</a:t>
            </a:r>
            <a:endParaRPr lang="cs-CZ" sz="1100" dirty="0"/>
          </a:p>
          <a:p>
            <a:r>
              <a:rPr lang="cs-CZ" sz="1100" dirty="0"/>
              <a:t>PaedDr. Hana </a:t>
            </a:r>
            <a:r>
              <a:rPr lang="cs-CZ" sz="1100" dirty="0" err="1"/>
              <a:t>Mühlhauserová</a:t>
            </a:r>
            <a:r>
              <a:rPr lang="cs-CZ" sz="1100" dirty="0"/>
              <a:t>, PaedDr. Jaromíra Svobodová, PRVOUKA 2, učebnice pro základní školy, Nová škola, 2011 </a:t>
            </a:r>
          </a:p>
          <a:p>
            <a:pPr marL="0" indent="0">
              <a:buNone/>
            </a:pPr>
            <a:endParaRPr lang="cs-CZ" sz="1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8640"/>
            <a:ext cx="3600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Cit. 2013-04-16     </a:t>
            </a:r>
            <a:r>
              <a:rPr lang="cs-CZ" sz="1100" dirty="0"/>
              <a:t>Obrazový materiál dostupný na: </a:t>
            </a:r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723</TotalTime>
  <Words>444</Words>
  <Application>Microsoft Office PowerPoint</Application>
  <PresentationFormat>Předvádění na obrazovce (4:3)</PresentationFormat>
  <Paragraphs>135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69</cp:revision>
  <dcterms:created xsi:type="dcterms:W3CDTF">2012-10-04T17:02:39Z</dcterms:created>
  <dcterms:modified xsi:type="dcterms:W3CDTF">2014-08-26T19:41:07Z</dcterms:modified>
</cp:coreProperties>
</file>