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8" r:id="rId3"/>
    <p:sldId id="270" r:id="rId4"/>
    <p:sldId id="260" r:id="rId5"/>
    <p:sldId id="261" r:id="rId6"/>
    <p:sldId id="262" r:id="rId7"/>
    <p:sldId id="263" r:id="rId8"/>
    <p:sldId id="264" r:id="rId9"/>
    <p:sldId id="265" r:id="rId10"/>
    <p:sldId id="269" r:id="rId11"/>
    <p:sldId id="271" r:id="rId12"/>
    <p:sldId id="259" r:id="rId13"/>
    <p:sldId id="266" r:id="rId14"/>
    <p:sldId id="268" r:id="rId1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521415D9-36F7-43E2-AB2F-B90AF26B5E84}">
      <p14:sectionLst xmlns:p14="http://schemas.microsoft.com/office/powerpoint/2010/main">
        <p14:section name="Výchozí oddíl" id="{90764DCC-26DB-45F1-A13E-41F7E06ADE2B}">
          <p14:sldIdLst>
            <p14:sldId id="256"/>
            <p14:sldId id="258"/>
            <p14:sldId id="270"/>
            <p14:sldId id="260"/>
            <p14:sldId id="261"/>
            <p14:sldId id="262"/>
            <p14:sldId id="263"/>
            <p14:sldId id="264"/>
            <p14:sldId id="265"/>
            <p14:sldId id="269"/>
            <p14:sldId id="271"/>
            <p14:sldId id="259"/>
            <p14:sldId id="266"/>
            <p14:sldId id="268"/>
          </p14:sldIdLst>
        </p14:section>
      </p14:section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69CF1AB2-1976-4502-BF36-3FF5EA218861}" styleName="Střední styl 4 – zvýraznění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 w="12700" cmpd="sng">
              <a:solidFill>
                <a:schemeClr val="accen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1"/>
              </a:solidFill>
            </a:ln>
          </a:top>
        </a:tcBdr>
        <a:fill>
          <a:solidFill>
            <a:schemeClr val="accent1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1">
              <a:tint val="20000"/>
            </a:schemeClr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588" autoAdjust="0"/>
    <p:restoredTop sz="94671" autoAdjust="0"/>
  </p:normalViewPr>
  <p:slideViewPr>
    <p:cSldViewPr>
      <p:cViewPr>
        <p:scale>
          <a:sx n="76" d="100"/>
          <a:sy n="76" d="100"/>
        </p:scale>
        <p:origin x="-786" y="-16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29385E-5342-4074-B21B-5568296DFC37}" type="datetimeFigureOut">
              <a:rPr lang="cs-CZ" smtClean="0"/>
              <a:t>26.8.2014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8985800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29385E-5342-4074-B21B-5568296DFC37}" type="datetimeFigureOut">
              <a:rPr lang="cs-CZ" smtClean="0"/>
              <a:t>26.8.2014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0542059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29385E-5342-4074-B21B-5568296DFC37}" type="datetimeFigureOut">
              <a:rPr lang="cs-CZ" smtClean="0"/>
              <a:t>26.8.2014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5729932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29385E-5342-4074-B21B-5568296DFC37}" type="datetimeFigureOut">
              <a:rPr lang="cs-CZ" smtClean="0"/>
              <a:t>26.8.2014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3280975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29385E-5342-4074-B21B-5568296DFC37}" type="datetimeFigureOut">
              <a:rPr lang="cs-CZ" smtClean="0"/>
              <a:t>26.8.2014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9030538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29385E-5342-4074-B21B-5568296DFC37}" type="datetimeFigureOut">
              <a:rPr lang="cs-CZ" smtClean="0"/>
              <a:t>26.8.2014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7556459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29385E-5342-4074-B21B-5568296DFC37}" type="datetimeFigureOut">
              <a:rPr lang="cs-CZ" smtClean="0"/>
              <a:t>26.8.2014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232810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29385E-5342-4074-B21B-5568296DFC37}" type="datetimeFigureOut">
              <a:rPr lang="cs-CZ" smtClean="0"/>
              <a:t>26.8.2014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7522015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29385E-5342-4074-B21B-5568296DFC37}" type="datetimeFigureOut">
              <a:rPr lang="cs-CZ" smtClean="0"/>
              <a:t>26.8.2014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3315045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29385E-5342-4074-B21B-5568296DFC37}" type="datetimeFigureOut">
              <a:rPr lang="cs-CZ" smtClean="0"/>
              <a:t>26.8.2014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0660602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29385E-5342-4074-B21B-5568296DFC37}" type="datetimeFigureOut">
              <a:rPr lang="cs-CZ" smtClean="0"/>
              <a:t>26.8.2014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515698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chemeClr val="accent1">
                <a:tint val="66000"/>
                <a:satMod val="160000"/>
              </a:schemeClr>
            </a:gs>
            <a:gs pos="50000">
              <a:schemeClr val="accent1">
                <a:tint val="44500"/>
                <a:satMod val="160000"/>
              </a:schemeClr>
            </a:gs>
            <a:gs pos="100000">
              <a:schemeClr val="accent1">
                <a:tint val="23500"/>
                <a:satMod val="160000"/>
              </a:schemeClr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29385E-5342-4074-B21B-5568296DFC37}" type="datetimeFigureOut">
              <a:rPr lang="cs-CZ" smtClean="0"/>
              <a:t>26.8.2014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7961862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6.jpe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eg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6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Obrázek 8"/>
          <p:cNvPicPr/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35696" y="166216"/>
            <a:ext cx="5741670" cy="1395730"/>
          </a:xfrm>
          <a:prstGeom prst="rect">
            <a:avLst/>
          </a:prstGeom>
          <a:solidFill>
            <a:srgbClr val="FFFFFF"/>
          </a:solidFill>
        </p:spPr>
      </p:pic>
      <p:graphicFrame>
        <p:nvGraphicFramePr>
          <p:cNvPr id="10" name="Tabulka 9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576884099"/>
              </p:ext>
            </p:extLst>
          </p:nvPr>
        </p:nvGraphicFramePr>
        <p:xfrm>
          <a:off x="539552" y="1691774"/>
          <a:ext cx="8064896" cy="4706092"/>
        </p:xfrm>
        <a:graphic>
          <a:graphicData uri="http://schemas.openxmlformats.org/drawingml/2006/table">
            <a:tbl>
              <a:tblPr firstRow="1" bandRow="1">
                <a:tableStyleId>{69CF1AB2-1976-4502-BF36-3FF5EA218861}</a:tableStyleId>
              </a:tblPr>
              <a:tblGrid>
                <a:gridCol w="2376264"/>
                <a:gridCol w="5688632"/>
              </a:tblGrid>
              <a:tr h="365760">
                <a:tc>
                  <a:txBody>
                    <a:bodyPr/>
                    <a:lstStyle/>
                    <a:p>
                      <a:r>
                        <a:rPr lang="cs-CZ" sz="1400" b="1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Název projektu:</a:t>
                      </a:r>
                      <a:endParaRPr lang="cs-CZ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400" b="1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ZŠ Háj ve Slezsku – Modernizujeme školu</a:t>
                      </a:r>
                      <a:endParaRPr lang="cs-CZ" sz="1400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r>
                        <a:rPr lang="cs-CZ" sz="1400" b="1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Číslo projektu:</a:t>
                      </a:r>
                      <a:endParaRPr lang="cs-CZ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400" b="1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CZ.1.07/1.4.00/21.3459</a:t>
                      </a:r>
                      <a:endParaRPr lang="cs-CZ" sz="1400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r>
                        <a:rPr lang="cs-CZ" sz="1400" b="1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Oblast podpory:</a:t>
                      </a:r>
                      <a:endParaRPr lang="cs-CZ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Zlepšení podmínek pro vzdělávání na základních školách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Vzdělávání pro konkurenceschopnost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č. výzvy 21, prior.  osa 7.1.  Počáteční vzdělávání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34288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Výuková oblast: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Člověk a jeho svět</a:t>
                      </a:r>
                      <a:endParaRPr lang="cs-CZ" sz="1400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Číslo materiálu: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smtClean="0"/>
                        <a:t>VY_12_INOVACE_331</a:t>
                      </a:r>
                      <a:endParaRPr lang="cs-CZ" sz="1400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Ročník: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2.</a:t>
                      </a:r>
                      <a:endParaRPr lang="cs-CZ" sz="1400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Sada: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smtClean="0"/>
                        <a:t>Prvouka</a:t>
                      </a:r>
                      <a:endParaRPr lang="cs-CZ" sz="1400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Druh: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Prezentace</a:t>
                      </a:r>
                      <a:endParaRPr lang="cs-CZ" sz="1400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Autor: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Mgr. Andrea Hamplová</a:t>
                      </a:r>
                      <a:endParaRPr lang="cs-CZ" sz="1400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Název: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Ovoce</a:t>
                      </a:r>
                      <a:endParaRPr lang="cs-CZ" sz="1400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Anotace: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Seznámení</a:t>
                      </a:r>
                      <a:r>
                        <a:rPr lang="cs-CZ" sz="1400" baseline="0" dirty="0" smtClean="0"/>
                        <a:t> s druhy ovoce, rozeznávání, třídění do skupin, jejich využití a </a:t>
                      </a:r>
                      <a:r>
                        <a:rPr lang="cs-CZ" sz="1400" baseline="0" smtClean="0"/>
                        <a:t>prospěch člověku</a:t>
                      </a:r>
                      <a:endParaRPr lang="cs-CZ" sz="1400" dirty="0" smtClean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Datum vytvoření: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7.11.2012</a:t>
                      </a:r>
                      <a:endParaRPr lang="cs-CZ" sz="1400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Datum ověření: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smtClean="0"/>
                        <a:t>9.11.2012</a:t>
                      </a:r>
                      <a:endParaRPr lang="cs-CZ" sz="1400" dirty="0"/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1026" name="Picture 2" descr="logo průhledné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812360" y="5933796"/>
            <a:ext cx="783800" cy="69308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43379879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 OVOCE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endParaRPr lang="cs-CZ" sz="1200" dirty="0"/>
          </a:p>
        </p:txBody>
      </p:sp>
      <p:pic>
        <p:nvPicPr>
          <p:cNvPr id="4" name="Picture 2" descr="\\psf\Home\Downloads\Culinary_fruits_front_view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99592" y="1431815"/>
            <a:ext cx="7452320" cy="495780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94884947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1115616" y="404664"/>
            <a:ext cx="6984776" cy="575542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0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Ovoce</a:t>
            </a:r>
          </a:p>
          <a:p>
            <a:pPr algn="ctr"/>
            <a:endParaRPr lang="cs-CZ" sz="4000" b="1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r>
              <a:rPr lang="cs-CZ" sz="24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sz="3200" dirty="0" smtClean="0"/>
              <a:t>- češe se v sadě a ve vinicích</a:t>
            </a:r>
          </a:p>
          <a:p>
            <a:r>
              <a:rPr lang="cs-CZ" sz="3200" dirty="0"/>
              <a:t> </a:t>
            </a:r>
            <a:r>
              <a:rPr lang="cs-CZ" sz="3200" dirty="0" smtClean="0"/>
              <a:t>- ovocné plody jsou zdravé a chutné</a:t>
            </a:r>
          </a:p>
          <a:p>
            <a:r>
              <a:rPr lang="cs-CZ" sz="3200" dirty="0"/>
              <a:t> </a:t>
            </a:r>
            <a:r>
              <a:rPr lang="cs-CZ" sz="3200" dirty="0" smtClean="0"/>
              <a:t>- obsahují mnoho vitamínů</a:t>
            </a:r>
          </a:p>
          <a:p>
            <a:r>
              <a:rPr lang="cs-CZ" sz="3200" dirty="0" smtClean="0"/>
              <a:t> - nejzdravější jsou syrové</a:t>
            </a:r>
          </a:p>
          <a:p>
            <a:r>
              <a:rPr lang="cs-CZ" sz="3200" dirty="0"/>
              <a:t> </a:t>
            </a:r>
            <a:r>
              <a:rPr lang="cs-CZ" sz="3200" dirty="0" smtClean="0"/>
              <a:t>- používají se k výrobě : marmelád</a:t>
            </a:r>
          </a:p>
          <a:p>
            <a:r>
              <a:rPr lang="cs-CZ" sz="3200" dirty="0"/>
              <a:t> </a:t>
            </a:r>
            <a:r>
              <a:rPr lang="cs-CZ" sz="3200" dirty="0" smtClean="0"/>
              <a:t>                                           kompotů</a:t>
            </a:r>
          </a:p>
          <a:p>
            <a:r>
              <a:rPr lang="cs-CZ" sz="3200" dirty="0"/>
              <a:t> </a:t>
            </a:r>
            <a:r>
              <a:rPr lang="cs-CZ" sz="3200" dirty="0" smtClean="0"/>
              <a:t>                                            sirupů</a:t>
            </a:r>
          </a:p>
          <a:p>
            <a:r>
              <a:rPr lang="cs-CZ" sz="3200" dirty="0"/>
              <a:t> </a:t>
            </a:r>
            <a:r>
              <a:rPr lang="cs-CZ" sz="3200" dirty="0" smtClean="0"/>
              <a:t>                                            moštů</a:t>
            </a:r>
          </a:p>
          <a:p>
            <a:r>
              <a:rPr lang="cs-CZ" sz="3200" dirty="0"/>
              <a:t> </a:t>
            </a:r>
            <a:r>
              <a:rPr lang="cs-CZ" sz="3200" dirty="0" smtClean="0"/>
              <a:t>                                            vína</a:t>
            </a: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val="188063245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/>
            </a:r>
            <a:br>
              <a:rPr lang="cs-CZ" dirty="0" smtClean="0"/>
            </a:br>
            <a:r>
              <a:rPr lang="cs-CZ" dirty="0"/>
              <a:t/>
            </a:r>
            <a:br>
              <a:rPr lang="cs-CZ" dirty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260648"/>
            <a:ext cx="8229600" cy="6120680"/>
          </a:xfrm>
        </p:spPr>
        <p:txBody>
          <a:bodyPr>
            <a:normAutofit/>
          </a:bodyPr>
          <a:lstStyle/>
          <a:p>
            <a:pPr marL="0" indent="0" algn="ctr">
              <a:buNone/>
            </a:pPr>
            <a:r>
              <a:rPr lang="cs-CZ" sz="4400" b="1" dirty="0" smtClean="0"/>
              <a:t>Druhy ovoce</a:t>
            </a:r>
          </a:p>
          <a:p>
            <a:pPr marL="0" indent="0" algn="ctr">
              <a:buNone/>
            </a:pPr>
            <a:endParaRPr lang="cs-CZ" sz="4400" b="1" dirty="0"/>
          </a:p>
          <a:p>
            <a:pPr marL="0" indent="0" algn="ctr">
              <a:buNone/>
            </a:pPr>
            <a:endParaRPr lang="cs-CZ" sz="4400" b="1" dirty="0" smtClean="0"/>
          </a:p>
          <a:p>
            <a:pPr marL="0" indent="0">
              <a:buNone/>
            </a:pPr>
            <a:r>
              <a:rPr lang="cs-CZ" sz="4400" b="1" dirty="0"/>
              <a:t>m</a:t>
            </a:r>
            <a:r>
              <a:rPr lang="cs-CZ" sz="4400" b="1" dirty="0" smtClean="0"/>
              <a:t>alvice         peckovice         bobule</a:t>
            </a:r>
          </a:p>
          <a:p>
            <a:pPr marL="0" indent="0">
              <a:buNone/>
            </a:pPr>
            <a:r>
              <a:rPr lang="cs-CZ" sz="4400" b="1" dirty="0"/>
              <a:t> </a:t>
            </a:r>
            <a:r>
              <a:rPr lang="cs-CZ" sz="4400" b="1" dirty="0" smtClean="0"/>
              <a:t>                                                </a:t>
            </a:r>
            <a:endParaRPr lang="cs-CZ" sz="1200" b="1" dirty="0" smtClean="0"/>
          </a:p>
          <a:p>
            <a:pPr marL="0" indent="0">
              <a:buNone/>
            </a:pPr>
            <a:r>
              <a:rPr lang="cs-CZ" sz="1200" b="1" dirty="0"/>
              <a:t> </a:t>
            </a:r>
            <a:r>
              <a:rPr lang="cs-CZ" sz="1200" b="1" dirty="0" smtClean="0"/>
              <a:t>                                                                                                               </a:t>
            </a:r>
            <a:endParaRPr lang="cs-CZ" sz="4400" b="1" dirty="0"/>
          </a:p>
        </p:txBody>
      </p:sp>
      <p:cxnSp>
        <p:nvCxnSpPr>
          <p:cNvPr id="7" name="Přímá spojnice se šipkou 6"/>
          <p:cNvCxnSpPr/>
          <p:nvPr/>
        </p:nvCxnSpPr>
        <p:spPr>
          <a:xfrm flipH="1">
            <a:off x="1403648" y="1052736"/>
            <a:ext cx="2880320" cy="1512168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nice se šipkou 8"/>
          <p:cNvCxnSpPr/>
          <p:nvPr/>
        </p:nvCxnSpPr>
        <p:spPr>
          <a:xfrm>
            <a:off x="4572000" y="1052736"/>
            <a:ext cx="0" cy="1584176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Přímá spojnice se šipkou 14"/>
          <p:cNvCxnSpPr/>
          <p:nvPr/>
        </p:nvCxnSpPr>
        <p:spPr>
          <a:xfrm>
            <a:off x="5004048" y="1052736"/>
            <a:ext cx="2808312" cy="1512168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4" name="Picture 2" descr="\\psf\Home\Downloads\Apple_red_delicius_cross-cut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3528" y="3645024"/>
            <a:ext cx="2160240" cy="198340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Picture 3" descr="\\psf\Home\Downloads\Autumn_Red_peaches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75856" y="3666611"/>
            <a:ext cx="2880646" cy="196181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" name="Picture 4" descr="\\psf\Home\Downloads\blueberry-1730_640.jp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60449" y="3685250"/>
            <a:ext cx="2903821" cy="19328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86560010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\\psf\Home\Downloads\Cherry_Stella444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04048" y="2014423"/>
            <a:ext cx="4005064" cy="400506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4" name="Picture 2" descr="\\psf\Home\Downloads\plum-181196_640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5537" y="1643415"/>
            <a:ext cx="3916950" cy="293771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PECKOVICE - zástupci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115616" y="2272269"/>
            <a:ext cx="8229600" cy="4525963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1200" dirty="0" smtClean="0"/>
              <a:t>                                                   </a:t>
            </a:r>
            <a:endParaRPr lang="cs-CZ" sz="12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755576" y="2014423"/>
            <a:ext cx="101724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švestka</a:t>
            </a:r>
            <a:endParaRPr lang="cs-CZ" dirty="0"/>
          </a:p>
        </p:txBody>
      </p:sp>
      <p:sp>
        <p:nvSpPr>
          <p:cNvPr id="9" name="TextovéPole 8"/>
          <p:cNvSpPr txBox="1"/>
          <p:nvPr/>
        </p:nvSpPr>
        <p:spPr>
          <a:xfrm>
            <a:off x="5724128" y="5579948"/>
            <a:ext cx="86409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třešně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80661661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3" descr="\\psf\Home\Downloads\Single_apple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20072" y="2116865"/>
            <a:ext cx="3669842" cy="431746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Malvice - zástupci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sz="1200" dirty="0" smtClean="0"/>
              <a:t>                                                             </a:t>
            </a:r>
          </a:p>
          <a:p>
            <a:pPr marL="0" indent="0">
              <a:buNone/>
            </a:pPr>
            <a:r>
              <a:rPr lang="cs-CZ" sz="1200" dirty="0" smtClean="0"/>
              <a:t>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</a:t>
            </a:r>
          </a:p>
          <a:p>
            <a:pPr marL="0" indent="0">
              <a:buNone/>
            </a:pPr>
            <a:endParaRPr lang="cs-CZ" sz="1200" dirty="0"/>
          </a:p>
          <a:p>
            <a:pPr marL="0" indent="0">
              <a:buNone/>
            </a:pPr>
            <a:r>
              <a:rPr lang="cs-CZ" sz="1600" dirty="0" smtClean="0"/>
              <a:t>                                                                                                                      </a:t>
            </a:r>
            <a:r>
              <a:rPr lang="cs-CZ" sz="1600" dirty="0" smtClean="0"/>
              <a:t>    </a:t>
            </a:r>
            <a:r>
              <a:rPr lang="cs-CZ" sz="1600" b="1" dirty="0" smtClean="0"/>
              <a:t>Jablko</a:t>
            </a:r>
            <a:endParaRPr lang="cs-CZ" sz="1600" dirty="0" smtClean="0"/>
          </a:p>
          <a:p>
            <a:pPr marL="0" indent="0">
              <a:buNone/>
            </a:pPr>
            <a:endParaRPr lang="cs-CZ" sz="1200" dirty="0"/>
          </a:p>
          <a:p>
            <a:pPr marL="0" indent="0">
              <a:buNone/>
            </a:pPr>
            <a:endParaRPr lang="cs-CZ" sz="1200" dirty="0" smtClean="0"/>
          </a:p>
          <a:p>
            <a:pPr marL="0" indent="0">
              <a:buNone/>
            </a:pPr>
            <a:endParaRPr lang="cs-CZ" sz="1200" dirty="0"/>
          </a:p>
          <a:p>
            <a:pPr marL="0" indent="0">
              <a:buNone/>
            </a:pPr>
            <a:endParaRPr lang="cs-CZ" sz="1200" dirty="0" smtClean="0"/>
          </a:p>
          <a:p>
            <a:pPr marL="0" indent="0">
              <a:buNone/>
            </a:pPr>
            <a:endParaRPr lang="cs-CZ" sz="1200" dirty="0"/>
          </a:p>
          <a:p>
            <a:pPr marL="0" indent="0">
              <a:buNone/>
            </a:pPr>
            <a:endParaRPr lang="cs-CZ" sz="1200" dirty="0" smtClean="0"/>
          </a:p>
          <a:p>
            <a:pPr marL="0" indent="0">
              <a:buNone/>
            </a:pPr>
            <a:endParaRPr lang="cs-CZ" sz="1200" dirty="0"/>
          </a:p>
          <a:p>
            <a:pPr marL="0" indent="0">
              <a:buNone/>
            </a:pPr>
            <a:endParaRPr lang="cs-CZ" sz="1200" dirty="0" smtClean="0"/>
          </a:p>
          <a:p>
            <a:pPr marL="0" indent="0">
              <a:buNone/>
            </a:pPr>
            <a:endParaRPr lang="cs-CZ" sz="1200" dirty="0"/>
          </a:p>
          <a:p>
            <a:pPr marL="0" indent="0">
              <a:buNone/>
            </a:pPr>
            <a:r>
              <a:rPr lang="cs-CZ" sz="1600" b="1" dirty="0" smtClean="0"/>
              <a:t>Hruška</a:t>
            </a:r>
            <a:endParaRPr lang="cs-CZ" sz="1600" b="1" dirty="0"/>
          </a:p>
        </p:txBody>
      </p:sp>
      <p:pic>
        <p:nvPicPr>
          <p:cNvPr id="4" name="Picture 2" descr="\\psf\Home\Downloads\food-42897_640.pn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1520" y="1556792"/>
            <a:ext cx="4255470" cy="304532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00060779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sz="4900" dirty="0" smtClean="0"/>
              <a:t>Bobule – zástupci</a:t>
            </a:r>
            <a:r>
              <a:rPr lang="cs-CZ" dirty="0" smtClean="0"/>
              <a:t/>
            </a:r>
            <a:br>
              <a:rPr lang="cs-CZ" dirty="0" smtClean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836712"/>
            <a:ext cx="8229600" cy="5289451"/>
          </a:xfrm>
        </p:spPr>
        <p:txBody>
          <a:bodyPr>
            <a:normAutofit/>
          </a:bodyPr>
          <a:lstStyle/>
          <a:p>
            <a:pPr marL="0" indent="0">
              <a:buNone/>
            </a:pPr>
            <a:endParaRPr lang="cs-CZ" sz="2000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683568" y="5517232"/>
            <a:ext cx="118813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jahoda</a:t>
            </a:r>
            <a:endParaRPr lang="cs-CZ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5715960" y="1358123"/>
            <a:ext cx="137805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borůvky</a:t>
            </a:r>
            <a:endParaRPr lang="cs-CZ" dirty="0"/>
          </a:p>
        </p:txBody>
      </p:sp>
      <p:pic>
        <p:nvPicPr>
          <p:cNvPr id="20" name="Picture 4" descr="\\psf\Home\Downloads\blueberry-1730_640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44008" y="1803824"/>
            <a:ext cx="3975773" cy="264637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2" name="Picture 2" descr="\\psf\Home\Downloads\strawberry-2687_640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3568" y="1384157"/>
            <a:ext cx="2748905" cy="412981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1031370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3" descr="\\psf\Home\Downloads\Autumn_Red_peaches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57692" y="2303078"/>
            <a:ext cx="4998237" cy="340397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539552" y="548680"/>
            <a:ext cx="8229600" cy="864096"/>
          </a:xfrm>
        </p:spPr>
        <p:txBody>
          <a:bodyPr/>
          <a:lstStyle/>
          <a:p>
            <a:r>
              <a:rPr lang="cs-CZ" b="1" dirty="0" smtClean="0"/>
              <a:t>Peckovice a její části</a:t>
            </a:r>
            <a:endParaRPr lang="cs-CZ" b="1" dirty="0"/>
          </a:p>
        </p:txBody>
      </p:sp>
      <p:sp>
        <p:nvSpPr>
          <p:cNvPr id="9" name="TextovéPole 8"/>
          <p:cNvSpPr txBox="1"/>
          <p:nvPr/>
        </p:nvSpPr>
        <p:spPr>
          <a:xfrm>
            <a:off x="1043608" y="1988840"/>
            <a:ext cx="3744416" cy="34163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sz="3600" b="1" dirty="0" smtClean="0"/>
          </a:p>
          <a:p>
            <a:r>
              <a:rPr lang="cs-CZ" sz="3600" b="1" dirty="0" smtClean="0"/>
              <a:t>slupka</a:t>
            </a:r>
          </a:p>
          <a:p>
            <a:endParaRPr lang="cs-CZ" sz="3600" b="1" dirty="0" smtClean="0"/>
          </a:p>
          <a:p>
            <a:r>
              <a:rPr lang="cs-CZ" sz="3600" b="1" dirty="0"/>
              <a:t>p</a:t>
            </a:r>
            <a:r>
              <a:rPr lang="cs-CZ" sz="3600" b="1" dirty="0" smtClean="0"/>
              <a:t>ecka</a:t>
            </a:r>
          </a:p>
          <a:p>
            <a:endParaRPr lang="cs-CZ" sz="3600" b="1" dirty="0" smtClean="0"/>
          </a:p>
          <a:p>
            <a:r>
              <a:rPr lang="cs-CZ" sz="3600" b="1" dirty="0" smtClean="0"/>
              <a:t>dužina</a:t>
            </a:r>
            <a:endParaRPr lang="cs-CZ" sz="3600" b="1" dirty="0"/>
          </a:p>
        </p:txBody>
      </p:sp>
      <p:cxnSp>
        <p:nvCxnSpPr>
          <p:cNvPr id="11" name="Přímá spojnice se šipkou 10"/>
          <p:cNvCxnSpPr/>
          <p:nvPr/>
        </p:nvCxnSpPr>
        <p:spPr>
          <a:xfrm>
            <a:off x="2483768" y="2852936"/>
            <a:ext cx="3168352" cy="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Přímá spojnice se šipkou 14"/>
          <p:cNvCxnSpPr/>
          <p:nvPr/>
        </p:nvCxnSpPr>
        <p:spPr>
          <a:xfrm>
            <a:off x="2411760" y="4005064"/>
            <a:ext cx="3888432" cy="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Přímá spojnice se šipkou 16"/>
          <p:cNvCxnSpPr/>
          <p:nvPr/>
        </p:nvCxnSpPr>
        <p:spPr>
          <a:xfrm flipV="1">
            <a:off x="2483768" y="4581128"/>
            <a:ext cx="3312368" cy="576064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91216602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5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9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146" name="Picture 2" descr="\\psf\Home\Downloads\Apple_red_delicius_cross-cut-2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03570" y="2344570"/>
            <a:ext cx="4401356" cy="404106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620688"/>
            <a:ext cx="8229600" cy="5505475"/>
          </a:xfrm>
        </p:spPr>
        <p:txBody>
          <a:bodyPr>
            <a:normAutofit/>
          </a:bodyPr>
          <a:lstStyle/>
          <a:p>
            <a:pPr marL="0" indent="0" algn="ctr">
              <a:buNone/>
            </a:pPr>
            <a:r>
              <a:rPr lang="cs-CZ" sz="4400" b="1" dirty="0" smtClean="0"/>
              <a:t>Malvice a její části</a:t>
            </a:r>
          </a:p>
          <a:p>
            <a:pPr marL="0" indent="0">
              <a:buNone/>
            </a:pPr>
            <a:endParaRPr lang="cs-CZ" sz="4400" b="1" dirty="0" smtClean="0"/>
          </a:p>
          <a:p>
            <a:pPr marL="0" indent="0">
              <a:buNone/>
            </a:pPr>
            <a:r>
              <a:rPr lang="cs-CZ" sz="3600" b="1" dirty="0"/>
              <a:t> </a:t>
            </a:r>
            <a:r>
              <a:rPr lang="cs-CZ" sz="3600" b="1" dirty="0" smtClean="0"/>
              <a:t>         slupka </a:t>
            </a:r>
          </a:p>
          <a:p>
            <a:pPr marL="0" indent="0">
              <a:buNone/>
            </a:pPr>
            <a:r>
              <a:rPr lang="cs-CZ" sz="3600" b="1" dirty="0"/>
              <a:t> </a:t>
            </a:r>
            <a:r>
              <a:rPr lang="cs-CZ" sz="3600" b="1" dirty="0" smtClean="0"/>
              <a:t>         jadřinec</a:t>
            </a:r>
          </a:p>
          <a:p>
            <a:pPr marL="0" indent="0">
              <a:buNone/>
            </a:pPr>
            <a:r>
              <a:rPr lang="cs-CZ" sz="3600" b="1" dirty="0"/>
              <a:t> </a:t>
            </a:r>
            <a:r>
              <a:rPr lang="cs-CZ" sz="3600" b="1" dirty="0" smtClean="0"/>
              <a:t>         semena</a:t>
            </a:r>
          </a:p>
          <a:p>
            <a:pPr marL="0" indent="0">
              <a:buNone/>
            </a:pPr>
            <a:r>
              <a:rPr lang="cs-CZ" sz="3600" b="1" dirty="0"/>
              <a:t> </a:t>
            </a:r>
            <a:r>
              <a:rPr lang="cs-CZ" sz="3600" b="1" dirty="0" smtClean="0"/>
              <a:t>         dužina                    </a:t>
            </a:r>
            <a:endParaRPr lang="cs-CZ" sz="3600" b="1" dirty="0"/>
          </a:p>
        </p:txBody>
      </p:sp>
      <p:cxnSp>
        <p:nvCxnSpPr>
          <p:cNvPr id="9" name="Přímá spojnice se šipkou 8"/>
          <p:cNvCxnSpPr/>
          <p:nvPr/>
        </p:nvCxnSpPr>
        <p:spPr>
          <a:xfrm>
            <a:off x="2915816" y="2564904"/>
            <a:ext cx="2124236" cy="648072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Přímá spojnice se šipkou 10"/>
          <p:cNvCxnSpPr/>
          <p:nvPr/>
        </p:nvCxnSpPr>
        <p:spPr>
          <a:xfrm>
            <a:off x="3131840" y="3212976"/>
            <a:ext cx="3168352" cy="576064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Přímá spojnice se šipkou 12"/>
          <p:cNvCxnSpPr/>
          <p:nvPr/>
        </p:nvCxnSpPr>
        <p:spPr>
          <a:xfrm>
            <a:off x="2915816" y="4581128"/>
            <a:ext cx="3600400" cy="936104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Přímá spojnice se šipkou 14"/>
          <p:cNvCxnSpPr/>
          <p:nvPr/>
        </p:nvCxnSpPr>
        <p:spPr>
          <a:xfrm>
            <a:off x="3131840" y="4005063"/>
            <a:ext cx="3384376" cy="18002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00360888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5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1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2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3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4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5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6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7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8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3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4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49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50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1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52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3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54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5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56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1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2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6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67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68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9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70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1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72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3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74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9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0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1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2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3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4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85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86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7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88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9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90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91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92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170" name="Picture 2" descr="\\psf\Home\Downloads\watermelon-390315_640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19872" y="1772500"/>
            <a:ext cx="6096000" cy="40290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620688"/>
            <a:ext cx="8229600" cy="5505475"/>
          </a:xfrm>
        </p:spPr>
        <p:txBody>
          <a:bodyPr>
            <a:normAutofit/>
          </a:bodyPr>
          <a:lstStyle/>
          <a:p>
            <a:pPr marL="0" indent="0" algn="ctr">
              <a:buNone/>
            </a:pPr>
            <a:r>
              <a:rPr lang="cs-CZ" sz="4400" b="1" dirty="0" smtClean="0"/>
              <a:t>Bobule a její části</a:t>
            </a:r>
          </a:p>
          <a:p>
            <a:pPr marL="0" indent="0">
              <a:buNone/>
            </a:pPr>
            <a:endParaRPr lang="cs-CZ" sz="4400" b="1" dirty="0" smtClean="0"/>
          </a:p>
          <a:p>
            <a:pPr marL="0" indent="0">
              <a:buNone/>
            </a:pPr>
            <a:r>
              <a:rPr lang="cs-CZ" sz="3600" b="1" dirty="0"/>
              <a:t> </a:t>
            </a:r>
            <a:r>
              <a:rPr lang="cs-CZ" sz="3600" b="1" dirty="0" smtClean="0"/>
              <a:t>         slupka </a:t>
            </a:r>
          </a:p>
          <a:p>
            <a:pPr marL="0" indent="0">
              <a:buNone/>
            </a:pPr>
            <a:r>
              <a:rPr lang="cs-CZ" sz="3600" b="1" dirty="0"/>
              <a:t> </a:t>
            </a:r>
            <a:r>
              <a:rPr lang="cs-CZ" sz="3600" b="1" dirty="0" smtClean="0"/>
              <a:t>        </a:t>
            </a:r>
          </a:p>
          <a:p>
            <a:pPr marL="0" indent="0">
              <a:buNone/>
            </a:pPr>
            <a:r>
              <a:rPr lang="cs-CZ" sz="3600" b="1" dirty="0" smtClean="0"/>
              <a:t>          semena</a:t>
            </a:r>
          </a:p>
          <a:p>
            <a:pPr marL="0" indent="0">
              <a:buNone/>
            </a:pPr>
            <a:r>
              <a:rPr lang="cs-CZ" sz="3600" b="1" dirty="0"/>
              <a:t> </a:t>
            </a:r>
            <a:r>
              <a:rPr lang="cs-CZ" sz="3600" b="1" dirty="0" smtClean="0"/>
              <a:t>        </a:t>
            </a:r>
          </a:p>
          <a:p>
            <a:pPr marL="0" indent="0">
              <a:buNone/>
            </a:pPr>
            <a:r>
              <a:rPr lang="cs-CZ" sz="3600" b="1" dirty="0" smtClean="0"/>
              <a:t>          dužina                    </a:t>
            </a:r>
            <a:endParaRPr lang="cs-CZ" sz="3600" b="1" dirty="0"/>
          </a:p>
        </p:txBody>
      </p:sp>
      <p:cxnSp>
        <p:nvCxnSpPr>
          <p:cNvPr id="14" name="Přímá spojnice se šipkou 13"/>
          <p:cNvCxnSpPr/>
          <p:nvPr/>
        </p:nvCxnSpPr>
        <p:spPr>
          <a:xfrm>
            <a:off x="2915816" y="2564904"/>
            <a:ext cx="1080120" cy="1222449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Přímá spojnice se šipkou 16"/>
          <p:cNvCxnSpPr/>
          <p:nvPr/>
        </p:nvCxnSpPr>
        <p:spPr>
          <a:xfrm flipV="1">
            <a:off x="3131840" y="3573016"/>
            <a:ext cx="3549318" cy="36004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2" name="Přímá spojnice se šipkou 21"/>
          <p:cNvCxnSpPr/>
          <p:nvPr/>
        </p:nvCxnSpPr>
        <p:spPr>
          <a:xfrm flipV="1">
            <a:off x="2915816" y="4293096"/>
            <a:ext cx="3765342" cy="864096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14566060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5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1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2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3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4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5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6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7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8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3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4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49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50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1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52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3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54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5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56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1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2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6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67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68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9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70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1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72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3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74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9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0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1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2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3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4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85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86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7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88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9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90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91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92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3" fill="hold">
                      <p:stCondLst>
                        <p:cond delay="indefinite"/>
                      </p:stCondLst>
                      <p:childTnLst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9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0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0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0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0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0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0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0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1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611560" y="836712"/>
            <a:ext cx="7560840" cy="267765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400" b="1" u="sng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Otázky:</a:t>
            </a:r>
          </a:p>
          <a:p>
            <a:endParaRPr lang="cs-CZ" sz="2400" b="1" dirty="0"/>
          </a:p>
          <a:p>
            <a:r>
              <a:rPr lang="cs-CZ" sz="2400" b="1" dirty="0" smtClean="0"/>
              <a:t>1. Vyjmenuj </a:t>
            </a:r>
            <a:r>
              <a:rPr lang="cs-CZ" sz="2400" b="1" dirty="0"/>
              <a:t>druhy ovoce a ke každému uveď ovoce, které  do té skupiny patří</a:t>
            </a:r>
          </a:p>
          <a:p>
            <a:r>
              <a:rPr lang="cs-CZ" sz="2400" b="1" dirty="0" smtClean="0"/>
              <a:t>2. Jak </a:t>
            </a:r>
            <a:r>
              <a:rPr lang="cs-CZ" sz="2400" b="1" dirty="0"/>
              <a:t>se říká druhu ovoce, které má semínka v jadřinci?</a:t>
            </a:r>
          </a:p>
          <a:p>
            <a:r>
              <a:rPr lang="cs-CZ" sz="2400" b="1" smtClean="0"/>
              <a:t>3. Kde </a:t>
            </a:r>
            <a:r>
              <a:rPr lang="cs-CZ" sz="2400" b="1" dirty="0"/>
              <a:t>je nejvíce vitamínů?</a:t>
            </a:r>
            <a:r>
              <a:rPr lang="cs-CZ" sz="2400" dirty="0"/>
              <a:t/>
            </a:r>
            <a:br>
              <a:rPr lang="cs-CZ" sz="2400" dirty="0"/>
            </a:b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1357896518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cs-CZ" sz="1000" dirty="0" smtClean="0"/>
              <a:t>Cit. 2012-11-7  Obrazový materiál dostupný na :</a:t>
            </a:r>
            <a:br>
              <a:rPr lang="cs-CZ" sz="1000" dirty="0" smtClean="0"/>
            </a:br>
            <a:r>
              <a:rPr lang="cs-CZ" sz="1000" dirty="0" smtClean="0"/>
              <a:t/>
            </a:r>
            <a:br>
              <a:rPr lang="cs-CZ" sz="1000" dirty="0" smtClean="0"/>
            </a:br>
            <a:r>
              <a:rPr lang="cs-CZ" sz="1000" dirty="0"/>
              <a:t>http://upload.wikimedia.org/wikipedia/commons/2/2f/Culinary_fruits_front_view.jpg</a:t>
            </a:r>
            <a:r>
              <a:rPr lang="cs-CZ" sz="1000" dirty="0" smtClean="0"/>
              <a:t/>
            </a:r>
            <a:br>
              <a:rPr lang="cs-CZ" sz="1000" dirty="0" smtClean="0"/>
            </a:br>
            <a:r>
              <a:rPr lang="cs-CZ" sz="1000" dirty="0"/>
              <a:t>7</a:t>
            </a:r>
            <a:r>
              <a:rPr lang="cs-CZ" sz="1000" dirty="0" smtClean="0"/>
              <a:t>.11.2012   18.42</a:t>
            </a:r>
            <a:endParaRPr lang="cs-CZ" sz="10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340768"/>
            <a:ext cx="8229600" cy="4785395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1000" dirty="0"/>
              <a:t>http://upload.wikimedia.org/wikipedia/commons/e/ec/Apple_red_delicius_cross-cut.jpg</a:t>
            </a:r>
          </a:p>
          <a:p>
            <a:pPr marL="0" indent="0">
              <a:buNone/>
            </a:pPr>
            <a:r>
              <a:rPr lang="cs-CZ" sz="1000" dirty="0" smtClean="0"/>
              <a:t>7.11.2012   </a:t>
            </a:r>
            <a:r>
              <a:rPr lang="cs-CZ" sz="1000" dirty="0" smtClean="0"/>
              <a:t>18.49</a:t>
            </a:r>
          </a:p>
          <a:p>
            <a:pPr marL="0" indent="0">
              <a:buNone/>
            </a:pPr>
            <a:endParaRPr lang="cs-CZ" sz="1000" dirty="0"/>
          </a:p>
          <a:p>
            <a:pPr marL="0" indent="0">
              <a:buNone/>
            </a:pPr>
            <a:r>
              <a:rPr lang="cs-CZ" sz="1000" dirty="0"/>
              <a:t>http://upload.wikimedia.org/wikipedia/commons/9/9e/Autumn_Red_peaches.jpg</a:t>
            </a:r>
          </a:p>
          <a:p>
            <a:pPr marL="0" indent="0">
              <a:buNone/>
            </a:pPr>
            <a:r>
              <a:rPr lang="cs-CZ" sz="1000" dirty="0" smtClean="0"/>
              <a:t>7.11.2012   19.03</a:t>
            </a:r>
          </a:p>
          <a:p>
            <a:pPr marL="0" indent="0">
              <a:buNone/>
            </a:pPr>
            <a:endParaRPr lang="cs-CZ" sz="1000" dirty="0"/>
          </a:p>
          <a:p>
            <a:pPr marL="0" indent="0">
              <a:buNone/>
            </a:pPr>
            <a:r>
              <a:rPr lang="cs-CZ" sz="1000" dirty="0"/>
              <a:t>http://pixabay.com/static/uploads/photo/2010/12/13/09/51/blueberry-1730_640.jpg</a:t>
            </a:r>
          </a:p>
          <a:p>
            <a:pPr marL="0" indent="0">
              <a:buNone/>
            </a:pPr>
            <a:r>
              <a:rPr lang="cs-CZ" sz="1000" dirty="0" smtClean="0"/>
              <a:t>7.11.2012  </a:t>
            </a:r>
            <a:r>
              <a:rPr lang="cs-CZ" sz="1000" dirty="0" smtClean="0"/>
              <a:t>19.12</a:t>
            </a:r>
          </a:p>
          <a:p>
            <a:pPr marL="0" indent="0">
              <a:buNone/>
            </a:pPr>
            <a:endParaRPr lang="cs-CZ" sz="1000" dirty="0" smtClean="0"/>
          </a:p>
          <a:p>
            <a:pPr marL="0" indent="0">
              <a:buNone/>
            </a:pPr>
            <a:r>
              <a:rPr lang="cs-CZ" sz="1000" dirty="0"/>
              <a:t>http://pixabay.com/static/uploads/photo/2013/09/11/08/10/plum-181196_640.jpg</a:t>
            </a:r>
          </a:p>
          <a:p>
            <a:pPr marL="0" indent="0">
              <a:buNone/>
            </a:pPr>
            <a:r>
              <a:rPr lang="cs-CZ" sz="1000" dirty="0" smtClean="0"/>
              <a:t>7.11.2012  </a:t>
            </a:r>
            <a:r>
              <a:rPr lang="cs-CZ" sz="1000" dirty="0" smtClean="0"/>
              <a:t>19.28</a:t>
            </a:r>
          </a:p>
          <a:p>
            <a:pPr marL="0" indent="0">
              <a:buNone/>
            </a:pPr>
            <a:endParaRPr lang="cs-CZ" sz="1000" dirty="0"/>
          </a:p>
          <a:p>
            <a:pPr marL="0" indent="0">
              <a:buNone/>
            </a:pPr>
            <a:r>
              <a:rPr lang="cs-CZ" sz="1000" dirty="0"/>
              <a:t>http://upload.wikimedia.org/wikipedia/commons/b/bb/Cherry_Stella444.jpg</a:t>
            </a:r>
          </a:p>
          <a:p>
            <a:pPr marL="0" indent="0">
              <a:buNone/>
            </a:pPr>
            <a:r>
              <a:rPr lang="cs-CZ" sz="1000" dirty="0" smtClean="0"/>
              <a:t>7.11.2012   </a:t>
            </a:r>
            <a:r>
              <a:rPr lang="cs-CZ" sz="1000" dirty="0" smtClean="0"/>
              <a:t>19.55</a:t>
            </a:r>
          </a:p>
          <a:p>
            <a:pPr marL="0" indent="0">
              <a:buNone/>
            </a:pPr>
            <a:endParaRPr lang="cs-CZ" sz="1000" dirty="0"/>
          </a:p>
          <a:p>
            <a:pPr marL="0" indent="0">
              <a:buNone/>
            </a:pPr>
            <a:r>
              <a:rPr lang="cs-CZ" sz="1000" dirty="0"/>
              <a:t>http://pixabay.com/static/uploads/photo/2012/04/26/19/35/food-42897_640.png</a:t>
            </a:r>
          </a:p>
          <a:p>
            <a:pPr marL="0" indent="0">
              <a:buNone/>
            </a:pPr>
            <a:r>
              <a:rPr lang="cs-CZ" sz="1000" dirty="0" smtClean="0"/>
              <a:t>7.11.2012   </a:t>
            </a:r>
            <a:r>
              <a:rPr lang="cs-CZ" sz="1000" dirty="0" smtClean="0"/>
              <a:t>20.07</a:t>
            </a:r>
            <a:endParaRPr lang="cs-CZ" sz="1000" dirty="0"/>
          </a:p>
        </p:txBody>
      </p:sp>
    </p:spTree>
    <p:extLst>
      <p:ext uri="{BB962C8B-B14F-4D97-AF65-F5344CB8AC3E}">
        <p14:creationId xmlns:p14="http://schemas.microsoft.com/office/powerpoint/2010/main" val="171405028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11560" y="274638"/>
            <a:ext cx="8075240" cy="6754762"/>
          </a:xfrm>
        </p:spPr>
        <p:txBody>
          <a:bodyPr>
            <a:normAutofit/>
          </a:bodyPr>
          <a:lstStyle/>
          <a:p>
            <a:r>
              <a:rPr lang="cs-CZ" smtClean="0"/>
              <a:t/>
            </a:r>
            <a:br>
              <a:rPr lang="cs-CZ" smtClean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332656"/>
            <a:ext cx="8229600" cy="5976664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1000" dirty="0"/>
              <a:t>http://upload.wikimedia.org/wikipedia/commons/4/4e/Single_apple.png</a:t>
            </a:r>
          </a:p>
          <a:p>
            <a:pPr marL="0" indent="0">
              <a:buNone/>
            </a:pPr>
            <a:r>
              <a:rPr lang="cs-CZ" sz="1000" dirty="0" smtClean="0"/>
              <a:t>7.11.2012    </a:t>
            </a:r>
            <a:r>
              <a:rPr lang="cs-CZ" sz="1000" dirty="0" smtClean="0"/>
              <a:t>19.11</a:t>
            </a:r>
          </a:p>
          <a:p>
            <a:pPr marL="0" indent="0">
              <a:buNone/>
            </a:pPr>
            <a:endParaRPr lang="cs-CZ" sz="1000" dirty="0" smtClean="0"/>
          </a:p>
          <a:p>
            <a:pPr marL="0" indent="0">
              <a:buNone/>
            </a:pPr>
            <a:r>
              <a:rPr lang="cs-CZ" sz="1000" dirty="0"/>
              <a:t>http://upload.wikimedia.org/wikipedia/commons/e/ec/Apple_red_delicius_cross-cut.jpg</a:t>
            </a:r>
          </a:p>
          <a:p>
            <a:pPr marL="0" indent="0">
              <a:buNone/>
            </a:pPr>
            <a:r>
              <a:rPr lang="cs-CZ" sz="1000" dirty="0" smtClean="0"/>
              <a:t>7.11.2012   </a:t>
            </a:r>
            <a:r>
              <a:rPr lang="cs-CZ" sz="1000" dirty="0" smtClean="0"/>
              <a:t>20.01</a:t>
            </a:r>
          </a:p>
          <a:p>
            <a:pPr marL="0" indent="0">
              <a:buNone/>
            </a:pPr>
            <a:endParaRPr lang="cs-CZ" sz="1000" dirty="0" smtClean="0"/>
          </a:p>
          <a:p>
            <a:pPr marL="0" indent="0">
              <a:buNone/>
            </a:pPr>
            <a:r>
              <a:rPr lang="cs-CZ" sz="1000" dirty="0"/>
              <a:t>http://pixabay.com/static/uploads/photo/2014/07/11/20/36/watermelon-390315_640.jpg</a:t>
            </a:r>
          </a:p>
          <a:p>
            <a:pPr marL="0" indent="0">
              <a:buNone/>
            </a:pPr>
            <a:r>
              <a:rPr lang="cs-CZ" sz="1000" dirty="0" smtClean="0"/>
              <a:t>7.11.2012   </a:t>
            </a:r>
            <a:r>
              <a:rPr lang="cs-CZ" sz="1000" dirty="0" smtClean="0"/>
              <a:t>20.14</a:t>
            </a:r>
          </a:p>
          <a:p>
            <a:pPr marL="0" indent="0">
              <a:buNone/>
            </a:pPr>
            <a:endParaRPr lang="cs-CZ" sz="1000" dirty="0" smtClean="0"/>
          </a:p>
        </p:txBody>
      </p:sp>
    </p:spTree>
    <p:extLst>
      <p:ext uri="{BB962C8B-B14F-4D97-AF65-F5344CB8AC3E}">
        <p14:creationId xmlns:p14="http://schemas.microsoft.com/office/powerpoint/2010/main" val="288829657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6034682"/>
          </a:xfrm>
        </p:spPr>
        <p:txBody>
          <a:bodyPr>
            <a:normAutofit/>
          </a:bodyPr>
          <a:lstStyle/>
          <a:p>
            <a:pPr algn="l"/>
            <a:endParaRPr lang="cs-CZ" sz="1000" dirty="0">
              <a:latin typeface="+mn-lt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4294967295"/>
          </p:nvPr>
        </p:nvSpPr>
        <p:spPr>
          <a:xfrm>
            <a:off x="467544" y="260350"/>
            <a:ext cx="7762056" cy="6048970"/>
          </a:xfrm>
        </p:spPr>
        <p:txBody>
          <a:bodyPr>
            <a:normAutofit/>
          </a:bodyPr>
          <a:lstStyle/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sz="2600" b="1" u="sng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Otázky:</a:t>
            </a:r>
          </a:p>
          <a:p>
            <a:endParaRPr lang="cs-CZ" sz="2600" b="1" dirty="0"/>
          </a:p>
          <a:p>
            <a:r>
              <a:rPr lang="cs-CZ" sz="2600" b="1" dirty="0" smtClean="0"/>
              <a:t>Vyjmenuj druhy ovoce a ke každému uveď ovoce, které  do té skupiny patří</a:t>
            </a:r>
          </a:p>
          <a:p>
            <a:r>
              <a:rPr lang="cs-CZ" sz="2600" b="1" dirty="0" smtClean="0"/>
              <a:t>Jak se říká druhu ovoce, které má semínka v jadřinci?</a:t>
            </a:r>
          </a:p>
          <a:p>
            <a:r>
              <a:rPr lang="cs-CZ" sz="2600" b="1" dirty="0" smtClean="0"/>
              <a:t>Kde je nejvíce vitamínů?</a:t>
            </a:r>
            <a:r>
              <a:rPr lang="cs-CZ" sz="2600" dirty="0" smtClean="0"/>
              <a:t/>
            </a:r>
            <a:br>
              <a:rPr lang="cs-CZ" sz="2600" dirty="0" smtClean="0"/>
            </a:br>
            <a:endParaRPr lang="cs-CZ" sz="2600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04554992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531</TotalTime>
  <Words>323</Words>
  <Application>Microsoft Office PowerPoint</Application>
  <PresentationFormat>Předvádění na obrazovce (4:3)</PresentationFormat>
  <Paragraphs>128</Paragraphs>
  <Slides>14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14</vt:i4>
      </vt:variant>
    </vt:vector>
  </HeadingPairs>
  <TitlesOfParts>
    <vt:vector size="15" baseType="lpstr">
      <vt:lpstr>Motiv systému Office</vt:lpstr>
      <vt:lpstr>Prezentace aplikace PowerPoint</vt:lpstr>
      <vt:lpstr> OVOCE</vt:lpstr>
      <vt:lpstr>Prezentace aplikace PowerPoint</vt:lpstr>
      <vt:lpstr>  </vt:lpstr>
      <vt:lpstr>PECKOVICE - zástupci</vt:lpstr>
      <vt:lpstr>Malvice - zástupci</vt:lpstr>
      <vt:lpstr>Bobule – zástupci </vt:lpstr>
      <vt:lpstr>Peckovice a její části</vt:lpstr>
      <vt:lpstr>Prezentace aplikace PowerPoint</vt:lpstr>
      <vt:lpstr>Prezentace aplikace PowerPoint</vt:lpstr>
      <vt:lpstr>Prezentace aplikace PowerPoint</vt:lpstr>
      <vt:lpstr>Cit. 2012-11-7  Obrazový materiál dostupný na :  http://upload.wikimedia.org/wikipedia/commons/2/2f/Culinary_fruits_front_view.jpg 7.11.2012   18.42</vt:lpstr>
      <vt:lpstr> 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uživatel</dc:creator>
  <cp:lastModifiedBy>Ondřej Hubáček</cp:lastModifiedBy>
  <cp:revision>46</cp:revision>
  <dcterms:created xsi:type="dcterms:W3CDTF">2012-10-04T17:02:39Z</dcterms:created>
  <dcterms:modified xsi:type="dcterms:W3CDTF">2014-08-26T19:52:35Z</dcterms:modified>
</cp:coreProperties>
</file>