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261" r:id="rId4"/>
    <p:sldId id="259" r:id="rId5"/>
    <p:sldId id="260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66" d="100"/>
          <a:sy n="66" d="100"/>
        </p:scale>
        <p:origin x="-834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659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static/uploads/photo/2014/04/02/10/18/red-cross-303433_640.png" TargetMode="External"/><Relationship Id="rId2" Type="http://schemas.openxmlformats.org/officeDocument/2006/relationships/hyperlink" Target="http://cs.wikipedia.org/wiki/Prvn%C3%AD_pomo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9/91/Vinyl_Einmalhandschuhe_1.JPG" TargetMode="External"/><Relationship Id="rId4" Type="http://schemas.openxmlformats.org/officeDocument/2006/relationships/hyperlink" Target="http://pixabay.com/static/uploads/photo/2012/05/07/01/51/cat-47514_64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6177337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</a:t>
                      </a:r>
                      <a:r>
                        <a:rPr lang="cs-CZ" sz="1400" baseline="0" dirty="0" smtClean="0"/>
                        <a:t>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VY_12_INOVACE_334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První pomoc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</a:t>
                      </a:r>
                      <a:r>
                        <a:rPr lang="cs-CZ" sz="1400" baseline="0" dirty="0" smtClean="0"/>
                        <a:t> naučí jak reagovat a přivolat pomoc při mimořádných situacích, prakticky budou znát způsob pomoci v modelových situacích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3.12.2012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18.4.2013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95736" y="404664"/>
            <a:ext cx="46047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solidFill>
                  <a:srgbClr val="0070C0"/>
                </a:solidFill>
                <a:effectLst>
                  <a:reflection blurRad="12700" stA="50000" endPos="50000" dist="5000" dir="5400000" sy="-100000" rotWithShape="0"/>
                </a:effectLst>
              </a:rPr>
              <a:t>První pomoc</a:t>
            </a:r>
            <a:endParaRPr lang="cs-CZ" sz="5400" b="1" cap="all" spc="0" dirty="0">
              <a:ln w="0"/>
              <a:solidFill>
                <a:srgbClr val="0070C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628800"/>
            <a:ext cx="7920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 </a:t>
            </a:r>
            <a:r>
              <a:rPr lang="cs-CZ" sz="2800" dirty="0" smtClean="0"/>
              <a:t>soubor </a:t>
            </a:r>
            <a:r>
              <a:rPr lang="cs-CZ" sz="2800" dirty="0"/>
              <a:t>jednoduchých úkonů a opatření, která </a:t>
            </a:r>
            <a:r>
              <a:rPr lang="cs-CZ" sz="2800" dirty="0" smtClean="0"/>
              <a:t>mohou postiženému člověku pomoci</a:t>
            </a:r>
          </a:p>
          <a:p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dirty="0" smtClean="0"/>
              <a:t>= </a:t>
            </a:r>
            <a:r>
              <a:rPr lang="cs-CZ" sz="2800" dirty="0"/>
              <a:t>p</a:t>
            </a:r>
            <a:r>
              <a:rPr lang="cs-CZ" sz="2800" dirty="0" smtClean="0"/>
              <a:t>oskytnout </a:t>
            </a:r>
            <a:r>
              <a:rPr lang="cs-CZ" sz="2800" dirty="0"/>
              <a:t>první </a:t>
            </a:r>
            <a:r>
              <a:rPr lang="cs-CZ" sz="2800" dirty="0" smtClean="0"/>
              <a:t>pomoc</a:t>
            </a:r>
          </a:p>
          <a:p>
            <a:r>
              <a:rPr lang="cs-CZ" sz="2800" dirty="0" smtClean="0"/>
              <a:t>je </a:t>
            </a:r>
            <a:r>
              <a:rPr lang="cs-CZ" sz="2800" dirty="0"/>
              <a:t>povinen každý občan </a:t>
            </a:r>
            <a:endParaRPr lang="cs-CZ" sz="2800" dirty="0" smtClean="0"/>
          </a:p>
          <a:p>
            <a:r>
              <a:rPr lang="cs-CZ" sz="2800" dirty="0" smtClean="0"/>
              <a:t>České </a:t>
            </a:r>
            <a:r>
              <a:rPr lang="cs-CZ" sz="2800" dirty="0"/>
              <a:t>republiky starší 18 let, </a:t>
            </a:r>
            <a:endParaRPr lang="cs-CZ" sz="2800" dirty="0" smtClean="0"/>
          </a:p>
          <a:p>
            <a:r>
              <a:rPr lang="cs-CZ" sz="2800" dirty="0" smtClean="0"/>
              <a:t>pokud </a:t>
            </a:r>
            <a:r>
              <a:rPr lang="cs-CZ" sz="2800" dirty="0"/>
              <a:t>tím neohrozí svoje </a:t>
            </a:r>
            <a:endParaRPr lang="cs-CZ" sz="2800" dirty="0" smtClean="0"/>
          </a:p>
          <a:p>
            <a:r>
              <a:rPr lang="cs-CZ" sz="2800" dirty="0" smtClean="0"/>
              <a:t>zdraví </a:t>
            </a:r>
            <a:r>
              <a:rPr lang="cs-CZ" sz="2800" dirty="0"/>
              <a:t>či život.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746" y="2636912"/>
            <a:ext cx="3379762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289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8486" y="260648"/>
            <a:ext cx="8568952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zavolat záchrannou službu ?</a:t>
            </a:r>
          </a:p>
          <a:p>
            <a:pPr algn="ctr"/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71450" indent="-171450">
              <a:buFontTx/>
              <a:buChar char="-"/>
            </a:pPr>
            <a:r>
              <a:rPr lang="cs-CZ" sz="2800" dirty="0"/>
              <a:t> je možno zavolat na tísňovém telefonním čísle  </a:t>
            </a:r>
            <a:r>
              <a:rPr lang="cs-CZ" sz="2800" dirty="0">
                <a:solidFill>
                  <a:srgbClr val="FF0000"/>
                </a:solidFill>
              </a:rPr>
              <a:t>155 </a:t>
            </a:r>
            <a:r>
              <a:rPr lang="cs-CZ" sz="2800" dirty="0"/>
              <a:t>nebo za použití </a:t>
            </a:r>
            <a:r>
              <a:rPr lang="cs-CZ" sz="2800" dirty="0" smtClean="0"/>
              <a:t>tísňového </a:t>
            </a:r>
            <a:r>
              <a:rPr lang="cs-CZ" sz="2800" dirty="0"/>
              <a:t>volání </a:t>
            </a:r>
            <a:r>
              <a:rPr lang="cs-CZ" sz="2800" dirty="0" smtClean="0">
                <a:solidFill>
                  <a:srgbClr val="FF0000"/>
                </a:solidFill>
              </a:rPr>
              <a:t>112</a:t>
            </a:r>
          </a:p>
          <a:p>
            <a:endParaRPr lang="cs-CZ" sz="2800" dirty="0" smtClean="0"/>
          </a:p>
          <a:p>
            <a:pPr marL="171450" indent="-171450">
              <a:buFontTx/>
              <a:buChar char="-"/>
            </a:pPr>
            <a:r>
              <a:rPr lang="cs-CZ" sz="2800" dirty="0" smtClean="0"/>
              <a:t> </a:t>
            </a:r>
            <a:r>
              <a:rPr lang="cs-CZ" sz="2800" dirty="0"/>
              <a:t>Je nutné sdělit pokud možno co nejstručněji a nejpřesněji co nejvíce informací o místě nehody a rozsahu zranění. V případě nouzového volání je dobré uvést tyto informace:</a:t>
            </a:r>
          </a:p>
          <a:p>
            <a:endParaRPr lang="cs-CZ" sz="1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pixabay.com/static/uploads/photo/2012/05/07/01/51/cat-47514_64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55589"/>
            <a:ext cx="4680520" cy="310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988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997839"/>
            <a:ext cx="8064895" cy="2677656"/>
          </a:xfrm>
          <a:prstGeom prst="rect">
            <a:avLst/>
          </a:prstGeom>
          <a:ln w="571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zavolání </a:t>
            </a:r>
            <a:r>
              <a:rPr lang="cs-CZ" sz="2400" dirty="0"/>
              <a:t>odborné </a:t>
            </a:r>
            <a:r>
              <a:rPr lang="cs-CZ" sz="2400" dirty="0" smtClean="0"/>
              <a:t>zdravotnické záchranné služby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/>
              <a:t>péče o postiženého do příjezdu zdravotnické záchranné </a:t>
            </a:r>
            <a:r>
              <a:rPr lang="cs-CZ" sz="2400" dirty="0" smtClean="0"/>
              <a:t>služby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Úkolem první pomoci </a:t>
            </a:r>
            <a:r>
              <a:rPr lang="cs-CZ" sz="2400" dirty="0">
                <a:solidFill>
                  <a:srgbClr val="FF0000"/>
                </a:solidFill>
              </a:rPr>
              <a:t>je zachránit život zraněnému, zabránit zhoršení jeho stavu a zajistit jeho bezpečí. 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92839" y="692696"/>
            <a:ext cx="72811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můžeš pomoci ty?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9160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04664"/>
            <a:ext cx="8424936" cy="58939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!!! Zapamatuj si postup při volání  záchranky !!!</a:t>
            </a:r>
          </a:p>
          <a:p>
            <a:pPr algn="ctr"/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1.Kde 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událost stala</a:t>
            </a:r>
            <a:r>
              <a:rPr lang="cs-CZ" sz="2000" dirty="0"/>
              <a:t> – Nejlépe přesnou adresu nehody (jméno, město, místo ulice, číslo popisné). V případě malé obce je nutné uvést okres či kraj.  Venku je nutné popsat významné orientační </a:t>
            </a:r>
            <a:r>
              <a:rPr lang="cs-CZ" sz="2000" dirty="0" smtClean="0"/>
              <a:t>body</a:t>
            </a:r>
          </a:p>
          <a:p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2.Co 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stalo</a:t>
            </a:r>
            <a:r>
              <a:rPr lang="cs-CZ" sz="1100" dirty="0"/>
              <a:t> </a:t>
            </a:r>
            <a:r>
              <a:rPr lang="cs-CZ" sz="2000" b="1" dirty="0"/>
              <a:t>– Jedná-li se o úraz, otravu, autonehodu atp., popište rozsah zranění, případně sdělte počet zraněných osob, zda se jedná o dítě či dospělého člověka, jsou-li zranění při vědomí a zda dýchají</a:t>
            </a:r>
            <a:r>
              <a:rPr lang="cs-CZ" b="1" dirty="0"/>
              <a:t>.</a:t>
            </a:r>
          </a:p>
          <a:p>
            <a:endParaRPr lang="cs-CZ" sz="1100" b="1" dirty="0"/>
          </a:p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3.Kdo volá</a:t>
            </a:r>
            <a:r>
              <a:rPr lang="cs-CZ" b="1" dirty="0"/>
              <a:t> </a:t>
            </a:r>
            <a:r>
              <a:rPr lang="cs-CZ" sz="2000" b="1" dirty="0"/>
              <a:t>– Uveďte své jméno a telefonní číslo, ze kterého voláte. Již na základě těchto informací může dispečer vyslat posádku na místo zásahu. Umožňuje-li to stav postiženého, vydržte na telefonu a řiďte se pokyny dispečera. Můžete tak pomoci s navigací na místo zásahu</a:t>
            </a:r>
            <a:r>
              <a:rPr lang="cs-CZ" sz="20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243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2656"/>
            <a:ext cx="8640960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OBECNÉ ZÁSADY POSKYTOVÁNÍ PRVNÍ POMOCI</a:t>
            </a:r>
          </a:p>
          <a:p>
            <a:endParaRPr lang="cs-CZ" b="1" u="sng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Zajištění bezpečnosti</a:t>
            </a:r>
          </a:p>
          <a:p>
            <a:r>
              <a:rPr lang="cs-CZ" b="1" dirty="0"/>
              <a:t>Bezpečnost pro zachránce, bezpečnost pro postiženého i jejich okolí je vždy na prvním místě.</a:t>
            </a:r>
            <a:endParaRPr lang="cs-CZ" dirty="0"/>
          </a:p>
          <a:p>
            <a:endParaRPr lang="cs-CZ" dirty="0"/>
          </a:p>
          <a:p>
            <a:r>
              <a:rPr lang="cs-CZ" dirty="0"/>
              <a:t>     </a:t>
            </a:r>
            <a:r>
              <a:rPr lang="cs-CZ" dirty="0" smtClean="0"/>
              <a:t>                                               </a:t>
            </a:r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nasazování ochranných rukavic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u="sng" dirty="0" smtClean="0"/>
          </a:p>
          <a:p>
            <a:r>
              <a:rPr lang="cs-CZ" u="sng" dirty="0" smtClean="0"/>
              <a:t>Velmi </a:t>
            </a:r>
            <a:r>
              <a:rPr lang="cs-CZ" u="sng" dirty="0"/>
              <a:t>důležité je zajištění </a:t>
            </a:r>
            <a:r>
              <a:rPr lang="cs-CZ" b="1" u="sng" dirty="0"/>
              <a:t>bezpečného prostředí při poskytování první pomoci</a:t>
            </a:r>
            <a:r>
              <a:rPr lang="cs-CZ" b="1" dirty="0"/>
              <a:t>. Např.</a:t>
            </a:r>
            <a:r>
              <a:rPr lang="cs-CZ" dirty="0"/>
              <a:t>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rgbClr val="7030A0"/>
                </a:solidFill>
              </a:rPr>
              <a:t>výstražný trojúhelník označující autonehodu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rgbClr val="7030A0"/>
                </a:solidFill>
              </a:rPr>
              <a:t>zkřížené lyže nad postiženým v případě úrazu na sjezdovce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rgbClr val="7030A0"/>
                </a:solidFill>
              </a:rPr>
              <a:t>odpojení elektrického proudu v případě, že je příčinou úrazu</a:t>
            </a:r>
          </a:p>
          <a:p>
            <a:endParaRPr lang="cs-CZ" dirty="0" smtClean="0">
              <a:solidFill>
                <a:srgbClr val="7030A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http://upload.wikimedia.org/wikipedia/commons/9/91/Vinyl_Einmalhandschuhe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34561" y="1342084"/>
            <a:ext cx="1857405" cy="329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560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271" y="188640"/>
            <a:ext cx="8352928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>
                <a:solidFill>
                  <a:srgbClr val="7030A0"/>
                </a:solidFill>
              </a:rPr>
              <a:t>2. Vyšetření postiženého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rgbClr val="FF0000"/>
                </a:solidFill>
              </a:rPr>
              <a:t>mechanismus </a:t>
            </a:r>
            <a:r>
              <a:rPr lang="cs-CZ" sz="2400" b="1" i="1" dirty="0">
                <a:solidFill>
                  <a:srgbClr val="FF0000"/>
                </a:solidFill>
              </a:rPr>
              <a:t>úrazu</a:t>
            </a:r>
            <a:r>
              <a:rPr lang="cs-CZ" b="1" dirty="0"/>
              <a:t> – </a:t>
            </a:r>
            <a:r>
              <a:rPr lang="cs-CZ" i="1" dirty="0"/>
              <a:t>tzn., jak k úrazu došlo, a vyvozujeme z něj, k </a:t>
            </a:r>
            <a:r>
              <a:rPr lang="cs-CZ" i="1" dirty="0" smtClean="0"/>
              <a:t>jakému poranění </a:t>
            </a:r>
            <a:r>
              <a:rPr lang="cs-CZ" i="1" dirty="0"/>
              <a:t>mohlo dojít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i="1" dirty="0">
                <a:solidFill>
                  <a:srgbClr val="FF0000"/>
                </a:solidFill>
              </a:rPr>
              <a:t>co vidíme</a:t>
            </a:r>
            <a:r>
              <a:rPr lang="cs-CZ" b="1" i="1" dirty="0"/>
              <a:t> </a:t>
            </a:r>
            <a:r>
              <a:rPr lang="cs-CZ" b="1" dirty="0"/>
              <a:t>– </a:t>
            </a:r>
            <a:r>
              <a:rPr lang="cs-CZ" i="1" dirty="0"/>
              <a:t>krvácení, poloha poraněného aj.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i="1" dirty="0">
                <a:solidFill>
                  <a:srgbClr val="FF0000"/>
                </a:solidFill>
              </a:rPr>
              <a:t>informace okolí</a:t>
            </a:r>
            <a:r>
              <a:rPr lang="cs-CZ" b="1" i="1" dirty="0"/>
              <a:t> </a:t>
            </a:r>
            <a:r>
              <a:rPr lang="cs-CZ" b="1" dirty="0"/>
              <a:t>– </a:t>
            </a:r>
            <a:r>
              <a:rPr lang="cs-CZ" i="1" dirty="0"/>
              <a:t>např. velmi důležitou informací může být to, že před naším příchodem byl postižený krátkodobě v bezvědomí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i="1" dirty="0">
                <a:solidFill>
                  <a:srgbClr val="FF0000"/>
                </a:solidFill>
              </a:rPr>
              <a:t>informace od samotného postiženého</a:t>
            </a:r>
            <a:r>
              <a:rPr lang="cs-CZ" b="1" dirty="0"/>
              <a:t>–</a:t>
            </a:r>
            <a:r>
              <a:rPr lang="cs-CZ" i="1" dirty="0"/>
              <a:t> léčí se s něčím, bolí jej něco, pamatuje si, jak k úrazu došlo</a:t>
            </a:r>
            <a:endParaRPr lang="cs-CZ" dirty="0"/>
          </a:p>
          <a:p>
            <a:r>
              <a:rPr lang="cs-CZ" i="1" dirty="0"/>
              <a:t> </a:t>
            </a:r>
            <a:endParaRPr lang="cs-CZ" dirty="0"/>
          </a:p>
          <a:p>
            <a:pPr algn="just"/>
            <a:r>
              <a:rPr lang="cs-CZ" sz="2000" u="sng" dirty="0">
                <a:solidFill>
                  <a:srgbClr val="7030A0"/>
                </a:solidFill>
              </a:rPr>
              <a:t>J</a:t>
            </a:r>
            <a:r>
              <a:rPr lang="cs-CZ" sz="2000" u="sng" dirty="0" smtClean="0">
                <a:solidFill>
                  <a:srgbClr val="7030A0"/>
                </a:solidFill>
              </a:rPr>
              <a:t>e-li </a:t>
            </a:r>
            <a:r>
              <a:rPr lang="cs-CZ" sz="2000" u="sng" dirty="0">
                <a:solidFill>
                  <a:srgbClr val="7030A0"/>
                </a:solidFill>
              </a:rPr>
              <a:t>přítomno </a:t>
            </a:r>
            <a:r>
              <a:rPr lang="cs-CZ" sz="2000" b="1" u="sng" dirty="0">
                <a:solidFill>
                  <a:srgbClr val="7030A0"/>
                </a:solidFill>
              </a:rPr>
              <a:t>masivní krvácení, jeho zastavení má absolutní přednost</a:t>
            </a:r>
            <a:r>
              <a:rPr lang="cs-CZ" sz="2000" u="sng" dirty="0">
                <a:solidFill>
                  <a:srgbClr val="7030A0"/>
                </a:solidFill>
              </a:rPr>
              <a:t> před ostatními úkony</a:t>
            </a:r>
            <a:r>
              <a:rPr lang="cs-CZ" sz="2000" u="sng" dirty="0" smtClean="0">
                <a:solidFill>
                  <a:srgbClr val="7030A0"/>
                </a:solidFill>
              </a:rPr>
              <a:t>!</a:t>
            </a:r>
          </a:p>
          <a:p>
            <a:pPr algn="just"/>
            <a:endParaRPr lang="cs-CZ" sz="2000" u="sng" dirty="0">
              <a:solidFill>
                <a:srgbClr val="7030A0"/>
              </a:solidFill>
            </a:endParaRPr>
          </a:p>
          <a:p>
            <a:r>
              <a:rPr lang="cs-CZ" dirty="0"/>
              <a:t>D</a:t>
            </a:r>
            <a:r>
              <a:rPr lang="cs-CZ" dirty="0" smtClean="0"/>
              <a:t>alším </a:t>
            </a:r>
            <a:r>
              <a:rPr lang="cs-CZ" dirty="0"/>
              <a:t>krokem je zjištění přítomnosti </a:t>
            </a:r>
            <a:r>
              <a:rPr lang="cs-CZ" b="1" dirty="0">
                <a:solidFill>
                  <a:srgbClr val="FF0000"/>
                </a:solidFill>
              </a:rPr>
              <a:t>základních životních funkcí </a:t>
            </a:r>
            <a:r>
              <a:rPr lang="cs-CZ" b="1" dirty="0"/>
              <a:t>– </a:t>
            </a:r>
            <a:r>
              <a:rPr lang="cs-CZ" b="1" dirty="0">
                <a:solidFill>
                  <a:srgbClr val="FF0000"/>
                </a:solidFill>
              </a:rPr>
              <a:t>vědomí</a:t>
            </a:r>
            <a:r>
              <a:rPr lang="cs-CZ" b="1" dirty="0"/>
              <a:t>, </a:t>
            </a:r>
            <a:r>
              <a:rPr lang="cs-CZ" b="1" dirty="0">
                <a:solidFill>
                  <a:srgbClr val="FF0000"/>
                </a:solidFill>
              </a:rPr>
              <a:t>dýchání </a:t>
            </a:r>
            <a:r>
              <a:rPr lang="cs-CZ" b="1" dirty="0"/>
              <a:t>a </a:t>
            </a:r>
            <a:r>
              <a:rPr lang="cs-CZ" b="1" dirty="0">
                <a:solidFill>
                  <a:srgbClr val="FF0000"/>
                </a:solidFill>
              </a:rPr>
              <a:t>krevního oběhu</a:t>
            </a:r>
            <a:r>
              <a:rPr lang="cs-CZ" b="1" dirty="0"/>
              <a:t>– </a:t>
            </a:r>
            <a:r>
              <a:rPr lang="cs-CZ" dirty="0" smtClean="0"/>
              <a:t> </a:t>
            </a:r>
            <a:r>
              <a:rPr lang="cs-CZ" dirty="0"/>
              <a:t>poskytnutí první </a:t>
            </a:r>
            <a:r>
              <a:rPr lang="cs-CZ" dirty="0" smtClean="0"/>
              <a:t>pomoci.</a:t>
            </a:r>
            <a:endParaRPr lang="cs-CZ" dirty="0"/>
          </a:p>
          <a:p>
            <a:r>
              <a:rPr lang="cs-CZ" dirty="0"/>
              <a:t>J</a:t>
            </a:r>
            <a:r>
              <a:rPr lang="cs-CZ" dirty="0" smtClean="0"/>
              <a:t>sou-li</a:t>
            </a:r>
            <a:r>
              <a:rPr lang="cs-CZ" dirty="0"/>
              <a:t> </a:t>
            </a:r>
            <a:r>
              <a:rPr lang="cs-CZ" b="1" dirty="0"/>
              <a:t>základní životní funkce zachovány, následuje </a:t>
            </a:r>
            <a:r>
              <a:rPr lang="cs-CZ" dirty="0" err="1"/>
              <a:t>dovyšetření</a:t>
            </a:r>
            <a:r>
              <a:rPr lang="cs-CZ" dirty="0"/>
              <a:t> a podle stavu postiženého poskytnutí první pomoci a volání </a:t>
            </a:r>
            <a:r>
              <a:rPr lang="cs-CZ" dirty="0" smtClean="0"/>
              <a:t>ZZS</a:t>
            </a:r>
          </a:p>
          <a:p>
            <a:endParaRPr lang="cs-CZ" dirty="0"/>
          </a:p>
          <a:p>
            <a:pPr algn="ctr"/>
            <a:r>
              <a:rPr lang="cs-CZ" dirty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o </a:t>
            </a:r>
            <a:r>
              <a:rPr lang="cs-CZ" dirty="0">
                <a:solidFill>
                  <a:srgbClr val="FF0000"/>
                </a:solidFill>
              </a:rPr>
              <a:t>příjezdu posádky ZZS postiženého neopouštíme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  <a:p>
            <a:r>
              <a:rPr lang="pt-BR" b="1" u="sng" dirty="0">
                <a:solidFill>
                  <a:srgbClr val="7030A0"/>
                </a:solidFill>
              </a:rPr>
              <a:t>3. Volání na tísňové linky 155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1597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04664"/>
            <a:ext cx="792088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rgbClr val="7030A0"/>
                </a:solidFill>
              </a:rPr>
              <a:t>4. Do </a:t>
            </a:r>
            <a:r>
              <a:rPr lang="cs-CZ" b="1" u="sng" dirty="0">
                <a:solidFill>
                  <a:srgbClr val="7030A0"/>
                </a:solidFill>
              </a:rPr>
              <a:t>příjezdu záchranné </a:t>
            </a:r>
            <a:r>
              <a:rPr lang="cs-CZ" b="1" u="sng" dirty="0" smtClean="0">
                <a:solidFill>
                  <a:srgbClr val="7030A0"/>
                </a:solidFill>
              </a:rPr>
              <a:t>služby</a:t>
            </a:r>
          </a:p>
          <a:p>
            <a:endParaRPr lang="cs-CZ" b="1" u="sng" dirty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cs-CZ" dirty="0">
                <a:solidFill>
                  <a:srgbClr val="FF0000"/>
                </a:solidFill>
              </a:rPr>
              <a:t>příjezdu posádky ZZS postiženého neopouštíme a </a:t>
            </a:r>
            <a:r>
              <a:rPr lang="cs-CZ" dirty="0" smtClean="0">
                <a:solidFill>
                  <a:srgbClr val="FF0000"/>
                </a:solidFill>
              </a:rPr>
              <a:t>provádíme:</a:t>
            </a:r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Neustálou kontrolu</a:t>
            </a:r>
            <a:r>
              <a:rPr lang="cs-CZ" dirty="0"/>
              <a:t> </a:t>
            </a:r>
            <a:r>
              <a:rPr lang="cs-CZ" b="1" dirty="0" smtClean="0">
                <a:solidFill>
                  <a:srgbClr val="FF0000"/>
                </a:solidFill>
              </a:rPr>
              <a:t>základních životních funkcí</a:t>
            </a:r>
            <a:endParaRPr lang="cs-CZ" dirty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zajistíme </a:t>
            </a:r>
            <a:r>
              <a:rPr lang="cs-CZ" b="1" dirty="0">
                <a:solidFill>
                  <a:srgbClr val="FF0000"/>
                </a:solidFill>
              </a:rPr>
              <a:t>tepelný </a:t>
            </a:r>
            <a:r>
              <a:rPr lang="cs-CZ" b="1" dirty="0" smtClean="0">
                <a:solidFill>
                  <a:srgbClr val="FF0000"/>
                </a:solidFill>
              </a:rPr>
              <a:t>komfort ( dekou, bundou…)</a:t>
            </a:r>
            <a:endParaRPr lang="cs-CZ" dirty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rgbClr val="FF0000"/>
                </a:solidFill>
              </a:rPr>
              <a:t>nepodáváme </a:t>
            </a:r>
            <a:r>
              <a:rPr lang="cs-CZ" b="1" dirty="0">
                <a:solidFill>
                  <a:srgbClr val="FF0000"/>
                </a:solidFill>
              </a:rPr>
              <a:t>tekutiny</a:t>
            </a:r>
            <a:endParaRPr lang="cs-CZ" dirty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rgbClr val="FF0000"/>
                </a:solidFill>
              </a:rPr>
              <a:t>netišíme</a:t>
            </a:r>
            <a:r>
              <a:rPr lang="cs-CZ" dirty="0"/>
              <a:t> bolest léky, ale postiženého uklidňujeme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snažíme se zajistit</a:t>
            </a:r>
            <a:r>
              <a:rPr lang="cs-CZ" dirty="0">
                <a:solidFill>
                  <a:srgbClr val="FF0000"/>
                </a:solidFill>
              </a:rPr>
              <a:t> </a:t>
            </a:r>
            <a:r>
              <a:rPr lang="cs-CZ" b="1" dirty="0">
                <a:solidFill>
                  <a:srgbClr val="FF0000"/>
                </a:solidFill>
              </a:rPr>
              <a:t>ticho</a:t>
            </a:r>
            <a:r>
              <a:rPr lang="cs-CZ" dirty="0"/>
              <a:t> (uklidnění zraněného, komunikace s ním</a:t>
            </a:r>
            <a:r>
              <a:rPr lang="cs-CZ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!!! Teď si zkusme společně zopakovat postup při poskytování první pomoci !!!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52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15617"/>
            <a:ext cx="8496944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Textový </a:t>
            </a:r>
            <a:r>
              <a:rPr lang="cs-CZ" sz="1100" dirty="0" smtClean="0"/>
              <a:t>materiál </a:t>
            </a:r>
            <a:r>
              <a:rPr lang="cs-CZ" sz="1100" dirty="0" smtClean="0"/>
              <a:t>dostupný na:</a:t>
            </a:r>
          </a:p>
          <a:p>
            <a:endParaRPr lang="cs-CZ" sz="1100" dirty="0"/>
          </a:p>
          <a:p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cs.wikipedia.org/wiki/Prvn%C3%AD_pomoc</a:t>
            </a:r>
            <a:endParaRPr lang="cs-CZ" sz="900" dirty="0" smtClean="0"/>
          </a:p>
          <a:p>
            <a:r>
              <a:rPr lang="cs-CZ" sz="900" dirty="0" smtClean="0"/>
              <a:t>3.12 2012   </a:t>
            </a:r>
            <a:r>
              <a:rPr lang="cs-CZ" sz="900" dirty="0" smtClean="0"/>
              <a:t>15.00</a:t>
            </a:r>
          </a:p>
          <a:p>
            <a:endParaRPr lang="cs-CZ" sz="900" dirty="0"/>
          </a:p>
          <a:p>
            <a:r>
              <a:rPr lang="cs-CZ" sz="900" dirty="0"/>
              <a:t>Cit. 2012-12-03   Obrázkový materiál dostupný na:</a:t>
            </a:r>
          </a:p>
          <a:p>
            <a:endParaRPr lang="cs-CZ" sz="900" dirty="0" smtClean="0"/>
          </a:p>
          <a:p>
            <a:endParaRPr lang="cs-CZ" sz="900" dirty="0"/>
          </a:p>
          <a:p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pixabay.com/static/uploads/photo/2014/04/02/10/18/red-cross-303433_640.png</a:t>
            </a:r>
            <a:endParaRPr lang="cs-CZ" sz="900" dirty="0" smtClean="0"/>
          </a:p>
          <a:p>
            <a:r>
              <a:rPr lang="cs-CZ" sz="900" dirty="0" smtClean="0"/>
              <a:t>3.12.2012   </a:t>
            </a:r>
            <a:r>
              <a:rPr lang="cs-CZ" sz="900" dirty="0" smtClean="0"/>
              <a:t>15.02</a:t>
            </a:r>
          </a:p>
          <a:p>
            <a:endParaRPr lang="cs-CZ" sz="900" dirty="0"/>
          </a:p>
          <a:p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pixabay.com/static/uploads/photo/2012/05/07/01/51/cat-47514_640.png</a:t>
            </a:r>
            <a:endParaRPr lang="cs-CZ" sz="900" dirty="0" smtClean="0"/>
          </a:p>
          <a:p>
            <a:r>
              <a:rPr lang="cs-CZ" sz="900" dirty="0" smtClean="0"/>
              <a:t>3.12.2012   </a:t>
            </a:r>
            <a:r>
              <a:rPr lang="cs-CZ" sz="900" dirty="0" smtClean="0"/>
              <a:t>15.31</a:t>
            </a:r>
          </a:p>
          <a:p>
            <a:endParaRPr lang="cs-CZ" sz="900" dirty="0"/>
          </a:p>
          <a:p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upload.wikimedia.org/wikipedia/commons/9/91/Vinyl_Einmalhandschuhe_1.JPG</a:t>
            </a:r>
            <a:endParaRPr lang="cs-CZ" sz="900" dirty="0" smtClean="0"/>
          </a:p>
          <a:p>
            <a:r>
              <a:rPr lang="cs-CZ" sz="900" dirty="0" smtClean="0"/>
              <a:t>3.12.2012      15.33</a:t>
            </a:r>
            <a:endParaRPr lang="cs-CZ" sz="900" dirty="0" smtClean="0"/>
          </a:p>
          <a:p>
            <a:endParaRPr lang="cs-CZ" sz="900" dirty="0"/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43017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296</TotalTime>
  <Words>283</Words>
  <Application>Microsoft Office PowerPoint</Application>
  <PresentationFormat>Předvádění na obrazovce (4:3)</PresentationFormat>
  <Paragraphs>120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43</cp:revision>
  <dcterms:created xsi:type="dcterms:W3CDTF">2012-10-04T17:02:39Z</dcterms:created>
  <dcterms:modified xsi:type="dcterms:W3CDTF">2014-08-26T20:09:26Z</dcterms:modified>
</cp:coreProperties>
</file>