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6" r:id="rId7"/>
    <p:sldId id="269" r:id="rId8"/>
    <p:sldId id="270" r:id="rId9"/>
    <p:sldId id="271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110" d="100"/>
          <a:sy n="110" d="100"/>
        </p:scale>
        <p:origin x="90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Ovocn%C3%BD_str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99980252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VY_12_INOVACE_332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2.třída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Ovocné stromy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</a:t>
                      </a:r>
                      <a:r>
                        <a:rPr lang="cs-CZ" sz="1400" baseline="0" dirty="0" smtClean="0"/>
                        <a:t>  ovocnými stromy,  s jejich názvy.  Děti poznají části stromu a jejich  </a:t>
                      </a:r>
                      <a:r>
                        <a:rPr lang="cs-CZ" sz="1400" dirty="0" smtClean="0"/>
                        <a:t>využití v praktickém životě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13.11.2012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dirty="0" smtClean="0"/>
          </a:p>
          <a:p>
            <a:endParaRPr lang="cs-CZ" sz="2800" dirty="0" smtClean="0"/>
          </a:p>
          <a:p>
            <a:r>
              <a:rPr lang="cs-CZ" sz="2800" dirty="0"/>
              <a:t> </a:t>
            </a:r>
            <a:r>
              <a:rPr lang="cs-CZ" sz="2800" dirty="0" smtClean="0"/>
              <a:t>Lidé je pěstují</a:t>
            </a:r>
            <a:r>
              <a:rPr lang="cs-CZ" sz="2800" dirty="0"/>
              <a:t> zejména pro užitek a výjimečně také pro </a:t>
            </a:r>
            <a:r>
              <a:rPr lang="cs-CZ" sz="2800" dirty="0" smtClean="0"/>
              <a:t>  okrasu</a:t>
            </a:r>
            <a:r>
              <a:rPr lang="cs-CZ" sz="2800" dirty="0"/>
              <a:t>. Plody </a:t>
            </a:r>
            <a:r>
              <a:rPr lang="cs-CZ" sz="2800" dirty="0" smtClean="0"/>
              <a:t>takového stromu</a:t>
            </a:r>
            <a:r>
              <a:rPr lang="cs-CZ" sz="2800" dirty="0"/>
              <a:t> nazýváme ovoce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  <a:r>
              <a:rPr lang="cs-CZ" sz="2800" dirty="0"/>
              <a:t>Ovoce může být rozmanité tvarem, velikostí i chutí.</a:t>
            </a:r>
            <a:br>
              <a:rPr lang="cs-CZ" sz="2800" dirty="0"/>
            </a:br>
            <a:r>
              <a:rPr lang="cs-CZ" sz="2800" dirty="0"/>
              <a:t>Mezi nejvíce pěstované stromy v České republice </a:t>
            </a:r>
            <a:r>
              <a:rPr lang="cs-CZ" sz="2800" dirty="0" smtClean="0"/>
              <a:t>patří</a:t>
            </a:r>
            <a:r>
              <a:rPr lang="cs-CZ" sz="2800" dirty="0"/>
              <a:t>: </a:t>
            </a:r>
            <a:endParaRPr lang="cs-CZ" sz="2800" dirty="0" smtClean="0"/>
          </a:p>
          <a:p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jabloň</a:t>
            </a:r>
            <a:r>
              <a:rPr lang="cs-CZ" sz="2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 hrušeň, švestka, třešeň, višeň a 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meruňka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27905" y="416126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24136"/>
          </a:xfrm>
        </p:spPr>
        <p:txBody>
          <a:bodyPr>
            <a:noAutofit/>
          </a:bodyPr>
          <a:lstStyle/>
          <a:p>
            <a:r>
              <a:rPr lang="cs-CZ" b="1" u="sng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Jabloň</a:t>
            </a:r>
            <a:br>
              <a:rPr lang="cs-CZ" b="1" u="sng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u="sng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1268760"/>
            <a:ext cx="38884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Plody jabloně se nazývají:</a:t>
            </a:r>
          </a:p>
          <a:p>
            <a:r>
              <a:rPr lang="cs-CZ" sz="4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jablka</a:t>
            </a: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uživatel\AppData\Local\Microsoft\Windows\Temporary Internet Files\Content.IE5\YZKJZQY4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5905" y="165148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52546" y="4581128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Vyrábí se z nich</a:t>
            </a:r>
            <a:r>
              <a:rPr lang="pl-PL" sz="3200" dirty="0" smtClean="0"/>
              <a:t>: </a:t>
            </a:r>
            <a:endParaRPr lang="pl-PL" sz="3200" dirty="0"/>
          </a:p>
          <a:p>
            <a:r>
              <a:rPr lang="pl-PL" sz="3200" dirty="0"/>
              <a:t> mošty a džusy, džemy</a:t>
            </a:r>
            <a:r>
              <a:rPr lang="pl-PL" sz="3200" dirty="0" smtClean="0"/>
              <a:t>,      </a:t>
            </a:r>
            <a:r>
              <a:rPr lang="pl-PL" sz="3200" dirty="0"/>
              <a:t> </a:t>
            </a:r>
            <a:r>
              <a:rPr lang="pl-PL" sz="3200" dirty="0" smtClean="0"/>
              <a:t>kompoty</a:t>
            </a:r>
            <a:r>
              <a:rPr lang="pl-PL" sz="3200" dirty="0"/>
              <a:t>, čaje</a:t>
            </a:r>
            <a:endParaRPr lang="cs-CZ" sz="3200" dirty="0"/>
          </a:p>
        </p:txBody>
      </p:sp>
      <p:pic>
        <p:nvPicPr>
          <p:cNvPr id="1028" name="Picture 4" descr="C:\Users\Ondra\AppData\Local\Microsoft\Windows\Temporary Internet Files\Content.IE5\W2OH0890\MC9004259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19156"/>
            <a:ext cx="3600400" cy="496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Hrušeň</a:t>
            </a:r>
            <a:endParaRPr lang="cs-CZ" b="1" u="sng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1340768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Plody hrušně se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azývají:</a:t>
            </a:r>
          </a:p>
          <a:p>
            <a:r>
              <a:rPr lang="cs-CZ" sz="4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hrušky</a:t>
            </a: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uživatel\AppData\Local\Microsoft\Windows\Temporary Internet Files\Content.IE5\U6HO4U39\MC900358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828424"/>
            <a:ext cx="184343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427984" y="5013176"/>
            <a:ext cx="433182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hrušky obsahují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en-US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vitamín</a:t>
            </a:r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B, </a:t>
            </a: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</a:t>
            </a:r>
            <a:r>
              <a:rPr lang="en-US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hlavně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 </a:t>
            </a:r>
            <a:r>
              <a:rPr lang="en-US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slupkou</a:t>
            </a:r>
            <a:r>
              <a:rPr lang="en-US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\\psf\Home\Downloads\Hrušeň_pod_Oboro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70868"/>
            <a:ext cx="4072574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Švestka</a:t>
            </a:r>
            <a:endParaRPr lang="cs-CZ" b="1" u="sng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1412776"/>
            <a:ext cx="20162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Plody švestky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e nazývají:</a:t>
            </a:r>
          </a:p>
          <a:p>
            <a:endParaRPr lang="cs-CZ" sz="2400" dirty="0"/>
          </a:p>
          <a:p>
            <a:r>
              <a:rPr lang="cs-CZ" sz="4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švestky</a:t>
            </a: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4653136"/>
            <a:ext cx="43022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- vyrábějí </a:t>
            </a:r>
            <a:r>
              <a:rPr lang="cs-CZ" sz="2800" dirty="0"/>
              <a:t>se z nich povidla, </a:t>
            </a:r>
            <a:r>
              <a:rPr lang="cs-CZ" sz="2800" dirty="0" smtClean="0"/>
              <a:t>      plní </a:t>
            </a:r>
            <a:r>
              <a:rPr lang="cs-CZ" sz="2800" dirty="0"/>
              <a:t>se </a:t>
            </a:r>
            <a:r>
              <a:rPr lang="cs-CZ" sz="2800" dirty="0" smtClean="0"/>
              <a:t>jimi ovocné knedlíky,</a:t>
            </a:r>
            <a:r>
              <a:rPr lang="cs-CZ" sz="2800" dirty="0"/>
              <a:t> buchty i </a:t>
            </a:r>
            <a:r>
              <a:rPr lang="cs-CZ" sz="2800" dirty="0" smtClean="0"/>
              <a:t>koláče</a:t>
            </a:r>
            <a:endParaRPr lang="cs-CZ" sz="2800" dirty="0"/>
          </a:p>
        </p:txBody>
      </p:sp>
      <p:pic>
        <p:nvPicPr>
          <p:cNvPr id="3074" name="Picture 2" descr="C:\Users\Ondra\AppData\Local\Microsoft\Windows\Temporary Internet Files\Content.IE5\VWAJZK6U\MC90043691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717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Ondra\AppData\Local\Microsoft\Windows\Temporary Internet Files\Content.IE5\VWAJZK6U\MC90043691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5938" y="148478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\\psf\Home\Downloads\Mirabellenbaumho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237" y="1412776"/>
            <a:ext cx="3981723" cy="498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Třešeň</a:t>
            </a:r>
            <a:endParaRPr lang="cs-CZ" b="1" u="sng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Users\uživatel\AppData\Local\Microsoft\Windows\Temporary Internet Files\Content.IE5\YZKJZQY4\MC9004417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7096" y="110019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412776"/>
            <a:ext cx="22322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Plod se nazývá:</a:t>
            </a:r>
          </a:p>
          <a:p>
            <a:r>
              <a:rPr lang="cs-CZ" sz="44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třešeň</a:t>
            </a: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4149080"/>
            <a:ext cx="39604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široké uplatnění  v</a:t>
            </a:r>
            <a:r>
              <a:rPr lang="cs-CZ" sz="2800" dirty="0"/>
              <a:t> </a:t>
            </a:r>
            <a:r>
              <a:rPr lang="cs-CZ" sz="2800" dirty="0" smtClean="0"/>
              <a:t>potravinářství                 </a:t>
            </a:r>
            <a:r>
              <a:rPr lang="cs-CZ" sz="2800" dirty="0"/>
              <a:t> (marmelády, kompoty</a:t>
            </a:r>
            <a:r>
              <a:rPr lang="cs-CZ" sz="2800" dirty="0" smtClean="0"/>
              <a:t>, </a:t>
            </a:r>
            <a:r>
              <a:rPr lang="cs-CZ" sz="2800" dirty="0"/>
              <a:t> </a:t>
            </a:r>
            <a:r>
              <a:rPr lang="cs-CZ" sz="2800" dirty="0" smtClean="0"/>
              <a:t>    sirupy</a:t>
            </a:r>
            <a:r>
              <a:rPr lang="cs-CZ" sz="2800" dirty="0"/>
              <a:t>, cukrovinky</a:t>
            </a:r>
            <a:r>
              <a:rPr lang="cs-CZ" sz="2800" dirty="0" smtClean="0"/>
              <a:t>…)</a:t>
            </a:r>
            <a:endParaRPr lang="cs-CZ" sz="2800" dirty="0"/>
          </a:p>
        </p:txBody>
      </p:sp>
      <p:pic>
        <p:nvPicPr>
          <p:cNvPr id="4098" name="Picture 2" descr="C:\Users\Ondra\AppData\Local\Microsoft\Windows\Temporary Internet Files\Content.IE5\VWAJZK6U\MC900391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08158"/>
            <a:ext cx="3816424" cy="475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2846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Meruňka</a:t>
            </a:r>
            <a:endParaRPr lang="cs-CZ" b="1" u="sng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uživatel\AppData\Local\Microsoft\Windows\Temporary Internet Files\Content.IE5\U6HO4U39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48680"/>
            <a:ext cx="2915815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1340768"/>
            <a:ext cx="23042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Plody se nazývají:</a:t>
            </a:r>
          </a:p>
          <a:p>
            <a:endParaRPr lang="cs-CZ" sz="2800" dirty="0" smtClean="0"/>
          </a:p>
          <a:p>
            <a:r>
              <a:rPr lang="cs-CZ" sz="36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meruňky</a:t>
            </a:r>
            <a:endParaRPr lang="cs-CZ" sz="36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4005064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Využití:</a:t>
            </a:r>
          </a:p>
          <a:p>
            <a:r>
              <a:rPr lang="cs-CZ" sz="3200" dirty="0" smtClean="0"/>
              <a:t>- kompot</a:t>
            </a:r>
          </a:p>
          <a:p>
            <a:r>
              <a:rPr lang="cs-CZ" sz="3200" dirty="0" smtClean="0"/>
              <a:t>- marmeláda, džem</a:t>
            </a:r>
            <a:endParaRPr lang="cs-CZ" sz="3200" dirty="0"/>
          </a:p>
        </p:txBody>
      </p:sp>
      <p:pic>
        <p:nvPicPr>
          <p:cNvPr id="5122" name="Picture 2" descr="C:\Users\Ondra\AppData\Local\Microsoft\Windows\Temporary Internet Files\Content.IE5\VWAJZK6U\MC9003830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199" y="2105024"/>
            <a:ext cx="4059151" cy="319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4197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 stromu</a:t>
            </a:r>
            <a:endParaRPr lang="cs-CZ" b="1" u="sng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627784" y="1844824"/>
            <a:ext cx="3312368" cy="396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123728" y="3573016"/>
            <a:ext cx="38164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267744" y="4941168"/>
            <a:ext cx="367240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56176" y="1412776"/>
            <a:ext cx="25202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oruna</a:t>
            </a:r>
          </a:p>
          <a:p>
            <a:endParaRPr lang="cs-CZ" sz="40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</a:t>
            </a:r>
          </a:p>
          <a:p>
            <a:endParaRPr lang="cs-CZ" sz="40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</a:t>
            </a:r>
            <a:endParaRPr lang="cs-CZ" sz="40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\\psf\Home\Downloads\roots-153966_64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669032"/>
            <a:ext cx="352425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5447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382012"/>
            <a:ext cx="603041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Otázky:</a:t>
            </a:r>
          </a:p>
          <a:p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Vyjmenuj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Jaké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 máš doma?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Kde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stromy pěstují?</a:t>
            </a:r>
          </a:p>
          <a:p>
            <a:r>
              <a:rPr lang="cs-CZ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Jak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nazývá způsob sbírání ovoce ze stromů?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73232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504" y="430871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000" dirty="0" smtClean="0">
              <a:hlinkClick r:id="rId2"/>
            </a:endParaRPr>
          </a:p>
          <a:p>
            <a:pPr marL="0" indent="0">
              <a:buNone/>
            </a:pPr>
            <a:r>
              <a:rPr lang="cs-CZ" sz="900" dirty="0"/>
              <a:t>http://upload.wikimedia.org/wikipedia/commons/d/d7/Hrušeň_pod_Oborou.jpg</a:t>
            </a:r>
          </a:p>
          <a:p>
            <a:pPr marL="0" indent="0">
              <a:buNone/>
            </a:pPr>
            <a:r>
              <a:rPr lang="cs-CZ" sz="900" dirty="0" smtClean="0"/>
              <a:t>13.11.2012   20.17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http://upload.wikimedia.org/wikipedia/commons/9/9f/Mirabellenbaumhoch.jpg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13.11.2012   20.27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Klipart – www.office.</a:t>
            </a:r>
            <a:r>
              <a:rPr lang="cs-CZ" sz="900" smtClean="0"/>
              <a:t>microsoft.com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13.11.2012   20.27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/>
              <a:t>http://pixabay.com/static/uploads/photo/2013/07/12/18/54/roots-153966_640.png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13.11.2012   20.46</a:t>
            </a:r>
          </a:p>
          <a:p>
            <a:pPr marL="0" indent="0">
              <a:buNone/>
            </a:pPr>
            <a:endParaRPr lang="cs-CZ" sz="9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8640"/>
            <a:ext cx="3600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Cit. 2012-11-13   </a:t>
            </a:r>
            <a:r>
              <a:rPr lang="cs-CZ" sz="1000" dirty="0"/>
              <a:t>Obrazový materiál dostupný na: </a:t>
            </a:r>
          </a:p>
        </p:txBody>
      </p:sp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224</Words>
  <Application>Microsoft Office PowerPoint</Application>
  <PresentationFormat>Předvádění na obrazovce (4:3)</PresentationFormat>
  <Paragraphs>90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Jabloň </vt:lpstr>
      <vt:lpstr>Hrušeň</vt:lpstr>
      <vt:lpstr>Švestka</vt:lpstr>
      <vt:lpstr>Třešeň</vt:lpstr>
      <vt:lpstr>Meruňka</vt:lpstr>
      <vt:lpstr>Části stromu</vt:lpstr>
      <vt:lpstr>Snímek 9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28</cp:revision>
  <dcterms:created xsi:type="dcterms:W3CDTF">2012-10-04T17:02:39Z</dcterms:created>
  <dcterms:modified xsi:type="dcterms:W3CDTF">2014-08-26T20:20:42Z</dcterms:modified>
</cp:coreProperties>
</file>