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6" r:id="rId2"/>
    <p:sldId id="257" r:id="rId3"/>
    <p:sldId id="272" r:id="rId4"/>
    <p:sldId id="270" r:id="rId5"/>
    <p:sldId id="273" r:id="rId6"/>
    <p:sldId id="278" r:id="rId7"/>
    <p:sldId id="277" r:id="rId8"/>
    <p:sldId id="274" r:id="rId9"/>
    <p:sldId id="276" r:id="rId10"/>
    <p:sldId id="275" r:id="rId11"/>
    <p:sldId id="287" r:id="rId12"/>
    <p:sldId id="279" r:id="rId13"/>
    <p:sldId id="280" r:id="rId14"/>
    <p:sldId id="282" r:id="rId15"/>
    <p:sldId id="283" r:id="rId16"/>
    <p:sldId id="284" r:id="rId17"/>
    <p:sldId id="285" r:id="rId18"/>
    <p:sldId id="286" r:id="rId19"/>
    <p:sldId id="260" r:id="rId20"/>
    <p:sldId id="281" r:id="rId21"/>
    <p:sldId id="28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3300"/>
    <a:srgbClr val="FF6600"/>
    <a:srgbClr val="00FF00"/>
    <a:srgbClr val="FF0066"/>
    <a:srgbClr val="800680"/>
    <a:srgbClr val="CC6600"/>
    <a:srgbClr val="0E12B2"/>
    <a:srgbClr val="66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>
        <p:scale>
          <a:sx n="120" d="100"/>
          <a:sy n="120" d="100"/>
        </p:scale>
        <p:origin x="360" y="5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1D29385E-5342-4074-B21B-5568296DFC37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gif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8/Quercus_suber_aka_cork_oak.jpg" TargetMode="External"/><Relationship Id="rId7" Type="http://schemas.openxmlformats.org/officeDocument/2006/relationships/hyperlink" Target="http://upload.wikimedia.org/wikipedia/commons/thumb/6/66/The_Leaning_Tower_of_Pisa_SB.jpeg/640px-The_Leaning_Tower_of_Pisa_SB.jpeg" TargetMode="External"/><Relationship Id="rId2" Type="http://schemas.openxmlformats.org/officeDocument/2006/relationships/hyperlink" Target="http://cs.wikipedia.org/wiki/Portugals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edandbreakfastsinsavanna.com/barcelona-tanto-que-descubrir/ciudad-barcelona/" TargetMode="External"/><Relationship Id="rId5" Type="http://schemas.openxmlformats.org/officeDocument/2006/relationships/hyperlink" Target="http://upload.wikimedia.org/wikipedia/commons/thumb/9/9a/Flag_of_Spain.svg/750px-Flag_of_Spain.svg.png" TargetMode="External"/><Relationship Id="rId4" Type="http://schemas.openxmlformats.org/officeDocument/2006/relationships/hyperlink" Target="https://upload.wikimedia.org/wikipedia/commons/thumb/9/97/Castelo_de_Guimar%C3%A3es_Castelo_da_Funda%C3%A7%C3%A3o2.JPG/800px-Castelo_de_Guimar%C3%A3es_Castelo_da_Funda%C3%A7%C3%A3o2.JPG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upload.wikimedia.org/wikipedia/commons/thumb/4/42/Attica_06-13_Athens_54_View_from_Philopappos_-_Acropolis_Hill.jpg/1024px-Attica_06-13_Athens_54_View_from_Philopappos_-_Acropolis_Hill.jpg" TargetMode="External"/><Relationship Id="rId3" Type="http://schemas.openxmlformats.org/officeDocument/2006/relationships/hyperlink" Target="http://upload.wikimedia.org/wikipedia/commons/6/6f/Pizza_on_stone.jpg" TargetMode="External"/><Relationship Id="rId7" Type="http://schemas.openxmlformats.org/officeDocument/2006/relationships/hyperlink" Target="http://upload.wikimedia.org/wikipedia/commons/thumb/c/ce/2006_01_21_Ath%C3%A8nes_Parth%C3%A9non.JPG/800px-2006_01_21_Ath%C3%A8nes_Parth%C3%A9non.JPG" TargetMode="External"/><Relationship Id="rId2" Type="http://schemas.openxmlformats.org/officeDocument/2006/relationships/hyperlink" Target="http://pixabay.com/static/uploads/photo/2014/01/03/03/02/spaghetti-237907_64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pload.wikimedia.org/wikipedia/commons/thumb/9/92/EU_location_GRE.svg/800px-EU_location_GRE.svg.png" TargetMode="External"/><Relationship Id="rId5" Type="http://schemas.openxmlformats.org/officeDocument/2006/relationships/hyperlink" Target="https://upload.wikimedia.org/wikipedia/commons/thumb/5/5c/Flag_of_Greece.svg/600px-Flag_of_Greece.svg.png" TargetMode="External"/><Relationship Id="rId10" Type="http://schemas.openxmlformats.org/officeDocument/2006/relationships/hyperlink" Target="https://upload.wikimedia.org/wikipedia/commons/thumb/5/55/Greece_Delphi_Tholos.jpg/640px-Greece_Delphi_Tholos.jpg" TargetMode="External"/><Relationship Id="rId4" Type="http://schemas.openxmlformats.org/officeDocument/2006/relationships/hyperlink" Target="http://upload.wikimedia.org/wikipedia/commons/e/ec/Acropolis3.JPG" TargetMode="External"/><Relationship Id="rId9" Type="http://schemas.openxmlformats.org/officeDocument/2006/relationships/hyperlink" Target="https://upload.wikimedia.org/wikipedia/commons/e/e5/Mytikas_summit_PJS.jpg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ireferaty.cz/316/4445/Recko" TargetMode="External"/><Relationship Id="rId3" Type="http://schemas.openxmlformats.org/officeDocument/2006/relationships/hyperlink" Target="http://cs.wikipedia.org/wiki/Portugalsko" TargetMode="External"/><Relationship Id="rId7" Type="http://schemas.openxmlformats.org/officeDocument/2006/relationships/hyperlink" Target="http://cs.wikipedia.org/wiki/%C5%98ecko" TargetMode="External"/><Relationship Id="rId2" Type="http://schemas.openxmlformats.org/officeDocument/2006/relationships/hyperlink" Target="http://cs.wikipedia.org/wiki/Ji%C5%BEn%C3%AD_Evrop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It%C3%A1lie" TargetMode="External"/><Relationship Id="rId5" Type="http://schemas.openxmlformats.org/officeDocument/2006/relationships/hyperlink" Target="http://ireferaty.cz/316/1852/Spanelsko" TargetMode="External"/><Relationship Id="rId4" Type="http://schemas.openxmlformats.org/officeDocument/2006/relationships/hyperlink" Target="http://cs.wikipedia.org/wiki/%C5%A0pan%C4%9Blsk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69836871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VY_12_INOVACE_360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Vlastivěda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Jižní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dirty="0" smtClean="0"/>
                        <a:t>Evropa</a:t>
                      </a:r>
                      <a:r>
                        <a:rPr lang="cs-CZ" sz="1400" baseline="0" dirty="0" smtClean="0"/>
                        <a:t> 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</a:t>
                      </a:r>
                      <a:r>
                        <a:rPr lang="cs-CZ" sz="1400" baseline="0" dirty="0" smtClean="0"/>
                        <a:t> se seznámí se státy ležící v jižní </a:t>
                      </a:r>
                      <a:r>
                        <a:rPr lang="cs-CZ" sz="1400" baseline="0" dirty="0" smtClean="0"/>
                        <a:t>Evropě - jejími </a:t>
                      </a:r>
                      <a:r>
                        <a:rPr lang="cs-CZ" sz="1400" baseline="0" dirty="0" smtClean="0"/>
                        <a:t>hlavními městy,  vlajkami, jazyky, polohou, hospodářstvím, měnou, státním zřízení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3.5.2013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10.6.2013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data:image/jpeg;base64,/9j/4AAQSkZJRgABAQAAAQABAAD/2wCEAAkGBhQSEBUUEhIUFRUVFhQZGBYVGB0XFxoaFhgXFBkXFxoXHyceGhsjGRUVHy8gJSgpLCwsFh4xNTAqNSYrLCkBCQoKDgwNGQ8PGS0kHiQ1NTYzNTU0NS0vNTI1LzExMjUvMTQ0NTE1KjYuKjU1NTU1KjIxNS81NC40LCwqLyw0LP/AABEIAIYAsAMBIgACEQEDEQH/xAAcAAABBQEBAQAAAAAAAAAAAAAAAgMEBQYBBwj/xAA1EAABAwIEBAUBBwUBAQAAAAABAAIRAyEEBRIxQVFhcQYTIoGR8AcyobHB0eEUI0JS8YIz/8QAGgEBAAIDAQAAAAAAAAAAAAAAAAQFAgMGAf/EAC0RAQACAQIDBgQHAAAAAAAAAAABAgMEERITIQUxUWFxgRRB8PEVIjJCkcHR/9oADAMBAAIRAxEAPwD22tWDRJj3MfmsvjMc4vJnntt7clK8QYsl+jgPzVSg6XHmUSnBhX/6n6E/kkU6ZcYaCT0EoOSnKFEuIExMweyS+kWuhw2N1bUMO2oGeWHAh7Zk7AcR3sgXgsnh5kyLQeBBF4KvFxrYEDYLqAQhCCJSyxjaz6oHqqNa13I6Zi3upaEL2bTPe9mZnvCEIXjxDzPDuc0aPvNcCLx8peGrVCDqYGkdbHt0UlQsTmjWNa4gjVNiL26d4+UFfm2Y1WOgQ0EWi5/hVRxTi6XOced4n4Sa1cvJLjuZ6X5BNoH8RjHPdMkdAeSa80/7H5KShArzT/sfko80/wCx+SkoQXeaZaX1fQ3e5J2+rKXhMkY0AuEut2norJCDmkRHBJZRa3YAdhCWhAh9IO3APcSlALOeMs+/pWMcXuYC5tw3UDBkg3BEiQOZVdl32q4aq5rC17XPeGtET94wCY24W6qXTR5r4+ZSu8JFdNktTjrG8NqhCFERwhCEAs74o8YUsI0S4FxI6wNWkmOMX/Y3U7xFmXkUHPJAAF954zpI2IF14di81FZ4a/8AuuJcBUcA31OcYMA/dvtPEm6tuztDGeeO36YWGj0vOnit3Q9N8LeOX4ipU8zQGMA9IBLmucTALrCIBEQTbdacZ9SmJPeLLxXwhnLmYrQdIbWcA6bQRq06etyIMzPNemYXB+ZYPaDydb45rDtPT8jPtEbRMdPr1Y67Dysu0RtDSVsRrpk0XgkRtf2g9FR51ig9zdJmBBtEGbqSMBUoUnuBlxgengBclUz3kkk7lViC4hCEAhCEAhCWDAniSd+Vv5+EG1QhCAQhCDP+L/CNPHUdJOio27KkTHQjiCs3lf2O0qb2uq4h9TSQdLWhgMcCZJ35L0RCmY9dnxY+XS20JNNVlx04K26BC4SuqGjBCFmvFvjOlhGOaXkVSIADZIkGHXsYPBbMWK2W0VpG8s8eO2S3DWOrGfarnDjiPKDjop0wYtBfUkTa8hs2PXusT4cyb+qxVOhq06yfVEwACSY47Lmb4rU4m58wioXOJLr6gA47EwbmN1tvsz8KQ046o0nyw80mf7FoMuvvyHWV2e9dFo+/adto9fu6beNLpvP5ev3Z3x7kFPCYoMp1S8ubrcCILXEnla+62+QZr5tGnVaTIABnfW0AO73v7rzDOc1dia9Ss/d7iew4N9hA9lpPs4wtR9SoQ4hjW3E+kucbSOYAJntzUbtHTTbRxOS35q/WzRrMEzpom89avRMZmPmf46XHchxgjt9bKEnnxp0uBDht78EyuRc6EIQgEIQg61smAu1HXtsLBdpPg9Nj24oq0yCZEXQbVCEIBCEIBCEIBCrc4xhpgQ4guIm0wBy4SpWBxAewOE/+tz1sgXip0OjfS6O8GNrr51z3E66xLi8vuH64nUCRAj6Juvo2q2WkDiD9WXl+T/ZlUGLdWxjmNpseXgsManatQN/utnn2V32TqMeCL2vPp4ytez81MXFa0vOMQPSw8S0/g4gfl9cfYPst8Q0qmFZhhIq0g4kEQHAuJ1NPHcArz7xXgaeHxNagWRpMsIJMM06mNGriZEnZeifZs1rMFSqEvc+q5zBMEN0zYQBDYZN1Zdp3rk0kW2nrO8fx/ibrrVvp4nb0ZbOPsweys6pUxFGnhy5zjUJ06Q50hoadze11oskOCZQDcE5zw1zpeZB1EDeQJtHDZPeN8XhKj6mHxNXS7yfMYD6Wh7dZB13OozEcRzKxHgTM2B7qPqHmQ5ocZGoSCBAFyIP/AJhQ8nO1Ojm15neu07bbRMePmi35mfTTa0z09o2/tuKlQkyUldLVxc8pwhCEAhCcmALX57/H4IOU2TuYA+oC45wiB/36ldfVJABO31+qQg3CEIQCEIQCrcdnAY4tH3hG+ysSqStk1So8ue5ovw5f8QdzEOqUWvLQCJJB6WEcwVPynE66TTaRYx06cFAznGloDGyAQQZHDaxUbIcWGPLTPrgCPe6DSLGeP6lc1MNTpf8AzqOdr9Os/wBuKhAaDLvS13pi8ATdavGY0U2yfYc1SZhnOuAAWkGQZvt/JW7Bl5V4vtu24snLvxbbs14p8NPzHE0nNpOY1jjTq1SAHFoDXB4aTtdwAub32W1yHJmYSgyi1xIbMF0SSbqppZvU1A27RAk8TzKi18U57tTnEn4jtGy25dVfJjri/bHyZ5NRa9Ip8oUP2kZDUfXdXoOaYpjzGgEvlnptYz6Yt0KqfAmEc4PrVBJs1ji2/NxDvwWwLzzPylvp9gOH8Bb/AMRv8NOCY9/LwbfjLcjlTHv5OMdNjN/fZJc2CltaAbuHtKPO5i3IWCrUI2hL9PX6/NDmCJE7xf5/f4QJZEidpErtQ35Rb4skp1jy4gRqnhFyg7h8G9/3Wk79rdU0BeFq2sFGjaLDiYk9T3WVqPkk2vy2QbZCEIBCEIBCEIK/FZaHSX1HQY4wB7KJUp08MS5rpdFmmOPYSms1pPpAxUJa+QQeHRU8oJ2JxZquBcAReCJt0N4UElda8jYwnH0jyvxj9kCA3idkpzQTII97IayAZ25cen5rrCL2AgcZKBHlnkUP4DkP5XS7377LtRwnb8fqyBuEJ1lQm3x7XjtZWOX5QKgcTMbDlPE84QVQE2Cl4zBmmxuqZN9re54m+3BTMLhDSxAAYXWMF0DoXW4KXmOVPqkHU0QNoPugzicw1bQ9romCDClVsnqNkkWHFt7KII4Anpt+SDXYXEiowOHHhy6FR6+T0zcNAMg/jJHSVn21TTPpLg7l+60GUY51VpLokGLdt0E9CEIBCEIGauLY0gOcATwlOtcDsZ7LOZ24OrRyAEiO9/lV9Ku5n3XEdjCDS504CiZ4wB3WWUqvmDqjQ15kAyD+/NIw+G1ua0OFzE8fhA1SNxaUsPDTYEnrx+v1Vu/w3caX2m87+0KUcppAaDGp0kE/esOEcEFJg8K6pO0NEnntwAvwSa1ItlrgBtPDt15p3C4p+HqEEctQPEDiFd4vL2VocDuNxsRwQZywAIvv39vkJDqRidx0UzFZc6mIdsb6uHIDv+/RRQCARN+Q/H9ECGt4zC1mW0tNJvMiTvue6yopHc7Dn+S0bM000g57HCw5AHtJlBYEgXKbbi2HZ7fkdlmMyzI1XcQ0bD9SoaDUY3OWMkA6nRYC49ys35xvOx5WTaUxhP1ZA85zQOJjb65KTlub+VMtkHlvI5yoUiIv0KQ5sINuhCEAm67iGktiYMTt7pxJeyQQeNkGNc8mXG5J3/E/p8ptXWZZKGtBp6iZiN9+KguyeqP8D7EH9UDWDwhqPDR7nkOa0mHy+lSIgDUbAm5np/CYyrKPLOpxl3COHPurOEHQoFfEAYhjdN4dDp4Hp7KemXYdusPI9QEA/O3ygRjcvZVA1DbYjdU78JVoPGky0mATsJMXHDurzEVtLZ0ud0bcqEMUMQHMDYA06tW8TwHsgXjKL6lJzSAHWiDY8bKhosBqaXSATBixnn2ngtY1sCBwVVmuBJcHsaHHY2vHS4QTf6Rvl6W6RaxAHysriS7UQ5xMGJJ+FrcNRDWwJ9/5UbGZOyo6TIPRBlk5Rw7nmGgk9FosHkbGgh4DyeJG3ZOYLDhji1lPS0buO5PIdEGaq0dBIdcjgP3SWOk/I+VOzymBVcRxifi/6fKhBsDr+X/UDaXY8YIH1sklp5LiDcIQhAJL3wJQhBns1zQucAyWhpnqSl4fP3yA5rTPKxXUII+Jzmo6QDpHTf5UN1d53e4+5QhB3+ofAGt0Da5RUquIbLjba/VCEGrwNQOptIm44mT8p0MEkwJPFCECkIQgaqUZ/wAnDtH6hONCEIOoQhBmc4d/ddtYjfqP4/FQqgI2O9+p7oQgQJ5rurmAfrohCD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hQSEBUUEhIUFRUVFhQZGBYVGB0XFxoaFhgXFBkXFxoXHyceGhsjGRUVHy8gJSgpLCwsFh4xNTAqNSYrLCkBCQoKDgwNGQ8PGS0kHiQ1NTYzNTU0NS0vNTI1LzExMjUvMTQ0NTE1KjYuKjU1NTU1KjIxNS81NC40LCwqLyw0LP/AABEIAIYAsAMBIgACEQEDEQH/xAAcAAABBQEBAQAAAAAAAAAAAAAAAgMEBQYBBwj/xAA1EAABAwIEBAUBBwUBAQAAAAABAAIRAyEEBRIxQVFhcQYTIoGR8AcyobHB0eEUI0JS8YIz/8QAGgEBAAIDAQAAAAAAAAAAAAAAAAQFAgMGAf/EAC0RAQACAQIDBgQHAAAAAAAAAAABAgMEERITIQUxUWFxgRRB8PEVIjJCkcHR/9oADAMBAAIRAxEAPwD22tWDRJj3MfmsvjMc4vJnntt7clK8QYsl+jgPzVSg6XHmUSnBhX/6n6E/kkU6ZcYaCT0EoOSnKFEuIExMweyS+kWuhw2N1bUMO2oGeWHAh7Zk7AcR3sgXgsnh5kyLQeBBF4KvFxrYEDYLqAQhCCJSyxjaz6oHqqNa13I6Zi3upaEL2bTPe9mZnvCEIXjxDzPDuc0aPvNcCLx8peGrVCDqYGkdbHt0UlQsTmjWNa4gjVNiL26d4+UFfm2Y1WOgQ0EWi5/hVRxTi6XOced4n4Sa1cvJLjuZ6X5BNoH8RjHPdMkdAeSa80/7H5KShArzT/sfko80/wCx+SkoQXeaZaX1fQ3e5J2+rKXhMkY0AuEut2norJCDmkRHBJZRa3YAdhCWhAh9IO3APcSlALOeMs+/pWMcXuYC5tw3UDBkg3BEiQOZVdl32q4aq5rC17XPeGtET94wCY24W6qXTR5r4+ZSu8JFdNktTjrG8NqhCFERwhCEAs74o8YUsI0S4FxI6wNWkmOMX/Y3U7xFmXkUHPJAAF954zpI2IF14di81FZ4a/8AuuJcBUcA31OcYMA/dvtPEm6tuztDGeeO36YWGj0vOnit3Q9N8LeOX4ipU8zQGMA9IBLmucTALrCIBEQTbdacZ9SmJPeLLxXwhnLmYrQdIbWcA6bQRq06etyIMzPNemYXB+ZYPaDydb45rDtPT8jPtEbRMdPr1Y67Dysu0RtDSVsRrpk0XgkRtf2g9FR51ig9zdJmBBtEGbqSMBUoUnuBlxgengBclUz3kkk7lViC4hCEAhCEAhCWDAniSd+Vv5+EG1QhCAQhCDP+L/CNPHUdJOio27KkTHQjiCs3lf2O0qb2uq4h9TSQdLWhgMcCZJ35L0RCmY9dnxY+XS20JNNVlx04K26BC4SuqGjBCFmvFvjOlhGOaXkVSIADZIkGHXsYPBbMWK2W0VpG8s8eO2S3DWOrGfarnDjiPKDjop0wYtBfUkTa8hs2PXusT4cyb+qxVOhq06yfVEwACSY47Lmb4rU4m58wioXOJLr6gA47EwbmN1tvsz8KQ046o0nyw80mf7FoMuvvyHWV2e9dFo+/adto9fu6beNLpvP5ev3Z3x7kFPCYoMp1S8ubrcCILXEnla+62+QZr5tGnVaTIABnfW0AO73v7rzDOc1dia9Ss/d7iew4N9hA9lpPs4wtR9SoQ4hjW3E+kucbSOYAJntzUbtHTTbRxOS35q/WzRrMEzpom89avRMZmPmf46XHchxgjt9bKEnnxp0uBDht78EyuRc6EIQgEIQg61smAu1HXtsLBdpPg9Nj24oq0yCZEXQbVCEIBCEIBCEIBCrc4xhpgQ4guIm0wBy4SpWBxAewOE/+tz1sgXip0OjfS6O8GNrr51z3E66xLi8vuH64nUCRAj6Juvo2q2WkDiD9WXl+T/ZlUGLdWxjmNpseXgsManatQN/utnn2V32TqMeCL2vPp4ytez81MXFa0vOMQPSw8S0/g4gfl9cfYPst8Q0qmFZhhIq0g4kEQHAuJ1NPHcArz7xXgaeHxNagWRpMsIJMM06mNGriZEnZeifZs1rMFSqEvc+q5zBMEN0zYQBDYZN1Zdp3rk0kW2nrO8fx/ibrrVvp4nb0ZbOPsweys6pUxFGnhy5zjUJ06Q50hoadze11oskOCZQDcE5zw1zpeZB1EDeQJtHDZPeN8XhKj6mHxNXS7yfMYD6Wh7dZB13OozEcRzKxHgTM2B7qPqHmQ5ocZGoSCBAFyIP/AJhQ8nO1Ojm15neu07bbRMePmi35mfTTa0z09o2/tuKlQkyUldLVxc8pwhCEAhCcmALX57/H4IOU2TuYA+oC45wiB/36ldfVJABO31+qQg3CEIQCEIQCrcdnAY4tH3hG+ysSqStk1So8ue5ovw5f8QdzEOqUWvLQCJJB6WEcwVPynE66TTaRYx06cFAznGloDGyAQQZHDaxUbIcWGPLTPrgCPe6DSLGeP6lc1MNTpf8AzqOdr9Os/wBuKhAaDLvS13pi8ATdavGY0U2yfYc1SZhnOuAAWkGQZvt/JW7Bl5V4vtu24snLvxbbs14p8NPzHE0nNpOY1jjTq1SAHFoDXB4aTtdwAub32W1yHJmYSgyi1xIbMF0SSbqppZvU1A27RAk8TzKi18U57tTnEn4jtGy25dVfJjri/bHyZ5NRa9Ip8oUP2kZDUfXdXoOaYpjzGgEvlnptYz6Yt0KqfAmEc4PrVBJs1ji2/NxDvwWwLzzPylvp9gOH8Bb/AMRv8NOCY9/LwbfjLcjlTHv5OMdNjN/fZJc2CltaAbuHtKPO5i3IWCrUI2hL9PX6/NDmCJE7xf5/f4QJZEidpErtQ35Rb4skp1jy4gRqnhFyg7h8G9/3Wk79rdU0BeFq2sFGjaLDiYk9T3WVqPkk2vy2QbZCEIBCEIBCEIK/FZaHSX1HQY4wB7KJUp08MS5rpdFmmOPYSms1pPpAxUJa+QQeHRU8oJ2JxZquBcAReCJt0N4UElda8jYwnH0jyvxj9kCA3idkpzQTII97IayAZ25cen5rrCL2AgcZKBHlnkUP4DkP5XS7377LtRwnb8fqyBuEJ1lQm3x7XjtZWOX5QKgcTMbDlPE84QVQE2Cl4zBmmxuqZN9re54m+3BTMLhDSxAAYXWMF0DoXW4KXmOVPqkHU0QNoPugzicw1bQ9romCDClVsnqNkkWHFt7KII4Anpt+SDXYXEiowOHHhy6FR6+T0zcNAMg/jJHSVn21TTPpLg7l+60GUY51VpLokGLdt0E9CEIBCEIGauLY0gOcATwlOtcDsZ7LOZ24OrRyAEiO9/lV9Ku5n3XEdjCDS504CiZ4wB3WWUqvmDqjQ15kAyD+/NIw+G1ua0OFzE8fhA1SNxaUsPDTYEnrx+v1Vu/w3caX2m87+0KUcppAaDGp0kE/esOEcEFJg8K6pO0NEnntwAvwSa1ItlrgBtPDt15p3C4p+HqEEctQPEDiFd4vL2VocDuNxsRwQZywAIvv39vkJDqRidx0UzFZc6mIdsb6uHIDv+/RRQCARN+Q/H9ECGt4zC1mW0tNJvMiTvue6yopHc7Dn+S0bM000g57HCw5AHtJlBYEgXKbbi2HZ7fkdlmMyzI1XcQ0bD9SoaDUY3OWMkA6nRYC49ys35xvOx5WTaUxhP1ZA85zQOJjb65KTlub+VMtkHlvI5yoUiIv0KQ5sINuhCEAm67iGktiYMTt7pxJeyQQeNkGNc8mXG5J3/E/p8ptXWZZKGtBp6iZiN9+KguyeqP8D7EH9UDWDwhqPDR7nkOa0mHy+lSIgDUbAm5np/CYyrKPLOpxl3COHPurOEHQoFfEAYhjdN4dDp4Hp7KemXYdusPI9QEA/O3ygRjcvZVA1DbYjdU78JVoPGky0mATsJMXHDurzEVtLZ0ud0bcqEMUMQHMDYA06tW8TwHsgXjKL6lJzSAHWiDY8bKhosBqaXSATBixnn2ngtY1sCBwVVmuBJcHsaHHY2vHS4QTf6Rvl6W6RaxAHysriS7UQ5xMGJJ+FrcNRDWwJ9/5UbGZOyo6TIPRBlk5Rw7nmGgk9FosHkbGgh4DyeJG3ZOYLDhji1lPS0buO5PIdEGaq0dBIdcjgP3SWOk/I+VOzymBVcRxifi/6fKhBsDr+X/UDaXY8YIH1sklp5LiDcIQhAJL3wJQhBns1zQucAyWhpnqSl4fP3yA5rTPKxXUII+Jzmo6QDpHTf5UN1d53e4+5QhB3+ofAGt0Da5RUquIbLjba/VCEGrwNQOptIm44mT8p0MEkwJPFCECkIQgaqUZ/wAnDtH6hONCEIOoQhBmc4d/ddtYjfqP4/FQqgI2O9+p7oQgQJ5rurmAfrohCD//2Q=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99592" y="1052736"/>
            <a:ext cx="6440374" cy="1754326"/>
          </a:xfrm>
          <a:prstGeom prst="rect">
            <a:avLst/>
          </a:prstGeom>
          <a:solidFill>
            <a:srgbClr val="800680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Jižní</a:t>
            </a:r>
          </a:p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5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evropa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9539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702320" y="260648"/>
            <a:ext cx="5705408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jihoevropské</a:t>
            </a:r>
          </a:p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Země</a:t>
            </a:r>
          </a:p>
          <a:p>
            <a:pPr algn="ctr"/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348880"/>
            <a:ext cx="77048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je </a:t>
            </a:r>
            <a:r>
              <a:rPr lang="cs-CZ" sz="2400" dirty="0"/>
              <a:t>nejjižnější část evropského </a:t>
            </a:r>
            <a:r>
              <a:rPr lang="cs-CZ" sz="2400" dirty="0" smtClean="0"/>
              <a:t>kontinentu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s</a:t>
            </a:r>
            <a:r>
              <a:rPr lang="cs-CZ" sz="2400" dirty="0" smtClean="0"/>
              <a:t>táty </a:t>
            </a:r>
            <a:r>
              <a:rPr lang="cs-CZ" sz="2400" dirty="0"/>
              <a:t>jižní Evropy jsou převážně chudší </a:t>
            </a:r>
            <a:r>
              <a:rPr lang="cs-CZ" sz="2400" dirty="0" smtClean="0"/>
              <a:t>země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nejvýznamnější </a:t>
            </a:r>
            <a:r>
              <a:rPr lang="cs-CZ" sz="2400" dirty="0"/>
              <a:t>příjmy získávají tyto státy z turistického </a:t>
            </a:r>
            <a:r>
              <a:rPr lang="cs-CZ" sz="2400" dirty="0" smtClean="0"/>
              <a:t>ruchu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v</a:t>
            </a:r>
            <a:r>
              <a:rPr lang="cs-CZ" sz="2400" dirty="0" smtClean="0"/>
              <a:t> </a:t>
            </a:r>
            <a:r>
              <a:rPr lang="cs-CZ" sz="2400" dirty="0"/>
              <a:t>jižní Evropě je významné také </a:t>
            </a:r>
            <a:r>
              <a:rPr lang="cs-CZ" sz="2400" dirty="0" smtClean="0"/>
              <a:t>zemědělství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Tyto země jsou známé jako vývozci</a:t>
            </a:r>
            <a:r>
              <a:rPr lang="cs-CZ" sz="2400" dirty="0"/>
              <a:t> </a:t>
            </a:r>
            <a:r>
              <a:rPr lang="cs-CZ" sz="2400" dirty="0" smtClean="0"/>
              <a:t>zeleniny, </a:t>
            </a:r>
            <a:r>
              <a:rPr lang="cs-CZ" sz="2400" smtClean="0"/>
              <a:t>rybích výrobků, </a:t>
            </a:r>
            <a:r>
              <a:rPr lang="cs-CZ" sz="2400" dirty="0"/>
              <a:t>ovoce,</a:t>
            </a:r>
            <a:r>
              <a:rPr lang="cs-CZ" sz="2400"/>
              <a:t> </a:t>
            </a:r>
            <a:r>
              <a:rPr lang="cs-CZ" sz="2400" smtClean="0"/>
              <a:t>oliv,</a:t>
            </a:r>
            <a:r>
              <a:rPr lang="cs-CZ" sz="2400"/>
              <a:t> </a:t>
            </a:r>
            <a:r>
              <a:rPr lang="cs-CZ" sz="2400" smtClean="0"/>
              <a:t>fíků,</a:t>
            </a:r>
            <a:r>
              <a:rPr lang="cs-CZ" sz="2400"/>
              <a:t> </a:t>
            </a:r>
            <a:r>
              <a:rPr lang="cs-CZ" sz="2400" smtClean="0"/>
              <a:t>vína</a:t>
            </a:r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v</a:t>
            </a:r>
            <a:r>
              <a:rPr lang="cs-CZ" sz="2400" dirty="0" smtClean="0"/>
              <a:t>ětšina </a:t>
            </a:r>
            <a:r>
              <a:rPr lang="cs-CZ" sz="2400" dirty="0"/>
              <a:t>států v jižní Evropě sousedí se Středozemním mořem, výjimkou </a:t>
            </a:r>
            <a:r>
              <a:rPr lang="cs-CZ" sz="2400" dirty="0" smtClean="0"/>
              <a:t>je Portugalsko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496032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27846" y="2373660"/>
            <a:ext cx="4157762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auto"/>
            <a:r>
              <a:rPr lang="nn-NO" sz="2800" dirty="0"/>
              <a:t> 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Portugalsko</a:t>
            </a:r>
            <a:endParaRPr lang="nn-NO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4400" dirty="0"/>
              <a:t> </a:t>
            </a:r>
            <a:r>
              <a:rPr lang="cs-CZ" sz="44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Španělsko</a:t>
            </a:r>
            <a:endParaRPr lang="nn-NO" sz="4400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4400" dirty="0"/>
              <a:t> </a:t>
            </a:r>
            <a:r>
              <a:rPr lang="nn-NO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sz="4400" b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tálie</a:t>
            </a:r>
            <a:endParaRPr lang="nn-NO" sz="4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4400" dirty="0"/>
              <a:t> </a:t>
            </a:r>
            <a:r>
              <a:rPr lang="cs-CZ" sz="44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Řecko</a:t>
            </a:r>
            <a:endParaRPr lang="nn-NO" sz="4400" b="1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/>
              <a:t> </a:t>
            </a:r>
            <a:endParaRPr lang="nn-NO" sz="4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68912" y="260648"/>
            <a:ext cx="347563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Státy</a:t>
            </a:r>
          </a:p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jižní Evropy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992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4419970" y="71520"/>
            <a:ext cx="42761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portugalsko</a:t>
            </a:r>
            <a:endParaRPr lang="cs-CZ" sz="40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AutoShape 4" descr="data:image/jpeg;base64,/9j/4AAQSkZJRgABAQAAAQABAAD/2wCEAAkGBggGERATBwgUEhAWGBQVFxgYExcZGxUWFxUWFxUgGxUXHCYeFx0jGxQbHy8gJyc1LC04FR4xNTMqOCo3LCkBCQoKDQwOGg8PGi8kHiQ0NTYwMTUpNC4vLTU0NTQtLTUwNDA0NDU0NC40NC00LDUyNTI1LDQvLDQsMDQtLCk1NP/AABEIALcBEwMBIgACEQEDEQH/xAAcAAEAAwEBAQEBAAAAAAAAAAAAAwUGBAcCAQj/xABCEAACAQIEAwUEBgcGBwAAAAAAAQIDEQQFEiEGMUETIlFxgTJhkbEHFCNCUqEVYnKCosHSFjSSk8LRJDNFU1WDlP/EABsBAQACAwEBAAAAAAAAAAAAAAAFBgMEBwIB/8QAMREAAgIAAwUFCAIDAAAAAAAAAAECAwQRIQUSEzFRMkFhcbEUIjRygaHR8JHBBjPh/9oADAMBAAIRAxEAPwDCgAwlXAAAAAAAAAAAAAAABNg/bXr8mQk2D9tevyZ4s7LN/ZnxtPzx9UWQAIo7WAAAAAAAAAAAAAAAAAAAAAAAAAAAAAAU4AJg4KAAAAAAAAAAAAAAACbB+2vX5MhJsH7a9fkzxZ2Wb+zPjafnj6osgARR2sAAAAAAAAAAAAAAAAAAAAAAAAAAAAAApwATBwUAAAAAAAAAAAAAAAE2D9tevyYoYPEYr+70JT/Zi38kWWA4czWpK8cFKyTk94qys97No17rqoRalJL6klsyuftdU8nkpR17uaAOieX4uG8sNP0i38rnORqlGXJnZYWQn2Wn9QAD0ewAAAAAAAAAAAAAAAAAAAAAAAAAACnABMHBQAAAAAAAAAAX/C3DLzuWrEy0UI+1Ju17c1fw8evRW3ccF98KIOyx6Iy00zumoQ5nJknDmOz6VsLT7vWT5Lxt4v8ALldq5rFkvDfC6TzSsq1Xw5/lZ7eSuvE684zihgaXZZfiFh6d3BS7JyclGMG3Z6Ul9oklutpbdFj62U4WUpdvm0nPm70G3yVr/aeDRDJX433rJ8OD5JP3mvFlihs+ylLg1Ocn3930/fqXuI+keFHbLctjFLk5Wv8A6r/FFrwnxBi+IvrUsba8aTirK2z38TFfobA/+Uf/AM7/AKy+4Yx2AyBV19alU1wd7UnHSlzb7z23MeM2Zh44dqiK39Nc9efVszU0bSVilfBqPloTUuOMwo2jVpwnFbWa6LbqmdSz7I842zPBdnL8S5Ly/D53RnXQwMt1mL/yX/Wfn1fAr/qL/wAmX9R8lsyl6xW6+qeX9lzeFwzScVKL6qMvwXOZcHyhF1MqrKrT526pevL1+JnJRcG1JNNbNNWafvT5FzleZQyRxlQzRqLu7dk7SSfet3vFflunYvc6yjDZ0pyw6jTxMHKLW6U9EnG8bpNru8uavtflLHxLsK0rnvQem9088jHVj3TJQse9F8nk169O8xAPqcJUm1UjZrZp9GfJIE6mms0AAfT6AAAAAAAAAAAAAAAAAAAAAU4AJg4KAAAAAAAAAWGQZRUzzEUqNP7zvJ/hgt5v4cve0euUuF8NgrfUXptslJKa+D5c/wAzFcCZfRpUcTiMWu6lZXdltezumtrt3/YNzgcPW7OEsFjnLZXUt43tdrxjz+RRtuYudl25GWUY6eDff+C17MoVdSk1rLUy+e0pU8RSWZ4iMVbEbxjZW7GiopJW3bdunP3FPnssPKEHSxkZy1vUoqyXcik17u7bzXvLDjudWdSl29NRl9pyd17NDdFfwfvj8Hf/ALsf5knhaOJwp59y8uRbMLh1GmOJz7Kby8mym1x/Gvii7yueCVH7bHwjJuqnF22i1Bbe9228vee7dlD8C+Bh+LeP6vDmJlQw+V06umMJybnNOMJa3ObUaUkqcNKu737y2ZNz2U8QtyMvsRmM20r61GUMtev/AA8vzOdHtqvZYiM46pWkn7Se9yLDuE5wTqJLVG7vyWpXfoe+cPZhDPcNRruhCPaRvaO65tbNxTadr7pc+RnfpWpwjgo6YJfa0+n6szzPA8KDi5cl0N3C7Y4u5Ruc8lnn9M+Rgc3+pujX7LHxk0npSW8r1tTv793Jc9ti8/SeY1a1an+iY1YRqVUnsnZVJW8JPzuYOpyfk/kafN+LMzoVa1KhVUYxqVoqy3sqkut7fkQduDlwdyKUtc9dMtPAzW7OlBxrh72eb10y7PifnE+WUlBV8PhpU7PTNN3VlF+/uNWWz3t5GaNfwpjp5sq9DGS1uacle273vy9b/tmUxFF4aUoye8W1525P1W/qMFKUXKifOPozd2c51uWHs5x5eX76kYAJElgAAAAAAAAAAAAAAAAAAAACnABMHBQAAAAAAAGAeh0cPUnldOhl8dVaok2k+SlZyv8A45bczq4XyTPMhX/EY2nGD5Qley8m2mvK3Xa13fpoPMJ4bDrK61Ol2kbLu89MVu3eO76Ll7uhls34c4q3eInKouumeleqemLKPU+Op1SnCKlJt56v76FssXCcZxjKTSy05Flxl2mLqU/tYSl9rurpd2nRduV+n5kPDeClg8wwl5prtopNPf2VJ7Lb73j0K3LXUySFJ4nC95TxPdkvxU8Ok/B25+hdZDmtPH4zAxhhYw01k7p3dnG1r9d1f1ZM1wsqtrrhrBJa6Fhw1mKnhFJLKDjLP7nsjxeHjtKvFP8AaRiuO+A6XEtanVo5rTw812etTpQnq0OehrU017bTjfTLa62PNuKsvm8yr0XSh9YqVMQ6a7G/dqzryipLsn2s6muDhU1Wp7Xat3bv6XqEcNjozxkI6Jxoqm3Tv349qtTm6ctUINrVRveWuO3Uu1dDhOO7LVroVCViknmuR61leHwmTUKNKlXjojFJNuK1W5uysldu9krK+1jMfSnUhXwMeympfbU1s9r2n1XmY/jXLauCy3K5Y+jHs6cKqqrstN+0nSnGML039XlKMXaTitNnHa+lx5fSlhMljOpCLhLF0akbQ0KUI0KcWraY3d6coudu84uV3e708VTlRKzPPmb2BsftMIxWuaM9i8vqUIOUpRe0r2fK1SVPbx3V97czU5hwhHH1K06GPipSqVW4yts3Ulsr2+ZSZhntPF0q0VgYxc1zX3Wpalbw2WmxLjsszGvisS8FQnvWrbxem/2s+t02U5u90tyluPPvy10Lbnic4u2e4/e55a9k7cuyPMuH8RTqV6XcT3kvDn67pcrlfxXSp08VUdKScZWkmuXWPyii9y7CcRZbHVXxCjDbaW7d2lyem7366in4zi6eJtKnGMlBJ6Vs3qlvy222t7nsr76WGtlPFZuSejWa/k+Ya6csYt5p6ZZr+SiABNliAAAAAAAAAAAAAAAAAAAAAKcAEwcFAAAAAAAAAPQY1KmNyeMsPUanS6ptNKHPdePZtepnMFxtnWB9jFal4Nf02b9S3+j7M6SVfD4qaUZpyV99/LrZpbfrMgwv0dY7Eyk5VI06N3plLd6b7X5Ll1TZWIey4ey6rFJZZ5rNdz6E/Pj3QrsobzyyevQhx+dV+IKcauJS1xnODt4ShTcPj2c/8J+ZFjYZbicPVqvuwqQlL3RUlq/K5b4jhXAZRSnGGZKVWeiyclZzTeizslvqcf8A2N9Cqy/LoYlXqReq7SV/KLTS3hKN9Sve997fd2ViaFBWVdlaLTp5ly2di1DA8PEayWaeXjm8/U/oBRhKzsm+j93mYHjL6QcZkGKlQw2Eo1FCNOo9faXjB6nOp3YtaYaVf73e2TI+GONqWQ6cJneJUoxSVOsr2UeSjUja8XG1r2ttva1zt4q4HwvG86VfL84VOzg24wp1YzdPV2bTurNa5Lm09rrYsuCvptym3o0VnE0W1Llz5PqaPh3M3n+Eo1q0I/aRu0ruL3a21K9na+6vuZX6XMbTpYehST706mq36sIyT/OcS4xfEmR8GUIUvrSnKnHTGEXGU5NdWo7Ru97uy328DzrOpVuIpfWcwrJ61aMYapKhCPejFbWlJ+N7d9v3PRx+Lqpi115G9gK3XON1ie6vu/AzVKjLEyjCC3k1FecnpX5s2ef5tnmWXdFpUJOUotJ3UZScldp/rLf42ur1PDOUVsRXlKnTuqTdu8n3/urVyvFPVfo4xT9pN+hUqmHzGLhOna2zg9nHp/Pn7+nIqm08XCvcTipLm16f2TmNxUJ3QaWaS5Px1/B59kGKxucYqksRiJSV22uW3Le1r+1ffwOXivFLF4qq4vZWXzl/qNU8rw3Cc61WKeiUXpa+69/hs3t5W22jgatWVaUpT5ttvzbue8I4XXO2tZRSyXqzawW5biHZCOUUsv37nwACXJsAAAAAAAAAAAAAAAAAAAAApwATBwUAAAAAAAAA6sszCtlVWnVoPvRadujV9011TPSKsVxRh4VqWYVUvvqMlFxT8k7W5NLbbw3PLS44b4jxHD1TVDem/aj/ADS8fd1suTScYfaeBlelbV24/fw/BJ4DFqp8Ozsv7F9W+jmWI3weZQnfxtd+bbT/AITshkee5bGcpRXauLhKSu1VjzTk2koVE0u9e0rbtSu5zY/KKXEEPrHDWLdOo1eUIykk7c7pc7eV1ya5KOXnxHxFk0tNbESi10cY728JJb+aZG4ezFYmO5vxllzjJZNfx6ksrKsFPfUXk+9axfnr+9xHWVWMpdump372pNO/vT3RHZeC+B91uLMXif7zhqM/2oSdvLv9392xc8L4HCcRKs62GVN046u5OpZ+k5Sa+JKWpU18Sz3Uvr6Fowv+S4W5qtxefgtP6KNK3JF3w/h8zrqSwjcaU1KLlpctnZS7OP3pW2utlfdx5nDHH06DfZYCj+8pzf8AHNx/hOv+1eZwTVOsorra/Tldyk7mC+OccopSfjy/P7zJbE8e+G7CCS6tr0Wf73GryTCZtlN0sJShR+6nJ3S66pSUdUnzctvKySj2YmpiMVUh2E6fare8W9o/rS3Vv9+t9MsplmBzrPnetiZwprdybUNvRK3m/gzrzjPMNk9N4fKHeXKc+b9973+D/e8J1y6idt/NSm+eS0Xn+CClhpSs4cWm+/Lkvr6n5xjxNLGQjQpbPnVa629mK9z5v0W6e+RDd+fn5vz6gn8Nh4YevciWbC4dUV7q5976gAGybQAAAAAAAAAAAAAAAAAAAABTgAmDgoAAAAAAAAAAAB15bmuLymWrB1nF9V0dvFfz5q7s0bLD8bZXnMdHEGCV/wASV/Xlz81t4mCBoYnZ9GJe9JZS6rRm3RjLaVknmuj5G/fBvD+a97K8z0+7VdLzfe+ZZ8NZB/Z54mP1qNVSpSlePS114s8uTtuuZ3YHMcZTklDGVEndO1SSurPwfL3EdiNm4mVbhxm49GuniSmCxNNmIhFV5Sk0s0+uhtKPBdKSUsTmcEnZ2Vrq+/LckT4ZyPeLdeovn+bi/gjJTnKp/wAyTfm7/M+TW9jsn/ttbXRaHRvYbZrK21tdFp+/wXmbcWYzMVpo/ZU+ijt8uXz95RgG5VTXTHdgsjeporpWUFkAAZTOAAAAAAAAAAAAAAAAAAAAAAAAU4AJg4KAAAAAAAAAAAAAAACbB+2vX5MhJsH7a9fkzxZ2Wb+zPjafnj6osgARR2sAAAAAAAAAAAAAAAAAAAAAAAAAAAAAApwATBwUAAAAAAAAAAAAAAAE2D9tevyZCTYP216/Jnizss39mfG0/PH1RZAAijtYAAAAAAAAAAAAAAAAAAAAAAAAAAAAABTgAmDgoAAAAAAAAAAAAAAAJsH7a9fkwDxZ2Wb+zPjafnj6osgARR2sAAAAAAAAAAAAAAAAAAAAAAAAAAAAAA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07975" y="410074"/>
            <a:ext cx="2145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Lisabon</a:t>
            </a:r>
            <a:endParaRPr lang="cs-CZ" dirty="0"/>
          </a:p>
        </p:txBody>
      </p:sp>
      <p:pic>
        <p:nvPicPr>
          <p:cNvPr id="5" name="Picture 2" descr="http://upload.wikimedia.org/wikipedia/commons/thumb/5/5c/Flag_of_Portugal.svg/600px-Flag_of_Portugal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65241" y="4182244"/>
            <a:ext cx="3410744" cy="2273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2/2c/EU_location_POR.svg/800px-EU_location_POR.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0028" y="3861048"/>
            <a:ext cx="3599942" cy="2699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upload.wikimedia.org/wikipedia/commons/thumb/6/6e/Lisboa-lisbon-_panorama.jpg/1920px-Lisboa-lisbon-_panoram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974" y="953119"/>
            <a:ext cx="8584505" cy="1967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99582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188640"/>
            <a:ext cx="828092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Portugalsko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</a:t>
            </a:r>
            <a:r>
              <a:rPr lang="cs-CZ" sz="2400" dirty="0" smtClean="0"/>
              <a:t>jediného pevninského souseda a tím je Španělsko</a:t>
            </a:r>
            <a:r>
              <a:rPr lang="cs-CZ" sz="2400" dirty="0"/>
              <a:t>, západní a jižní břehy země omývají vody Atlantského </a:t>
            </a:r>
            <a:r>
              <a:rPr lang="cs-CZ" sz="2400" dirty="0" smtClean="0"/>
              <a:t>oceánu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Portugalsko je zemědělský a také průmyslový stát se zásobami nerostných </a:t>
            </a:r>
            <a:r>
              <a:rPr lang="cs-CZ" sz="2400" dirty="0" smtClean="0"/>
              <a:t>surovin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h</a:t>
            </a:r>
            <a:r>
              <a:rPr lang="cs-CZ" sz="2400" dirty="0" smtClean="0"/>
              <a:t>lavní </a:t>
            </a:r>
            <a:r>
              <a:rPr lang="cs-CZ" sz="2400" dirty="0"/>
              <a:t>průmyslová odvětví jsou hutnictví, těžební, textilní, obuvnický, strojírenský</a:t>
            </a:r>
            <a:r>
              <a:rPr lang="cs-CZ" sz="2400" dirty="0" smtClean="0"/>
              <a:t>, chemický</a:t>
            </a:r>
            <a:r>
              <a:rPr lang="cs-CZ" sz="2400" dirty="0"/>
              <a:t> a potravinářský průmysl</a:t>
            </a:r>
            <a:r>
              <a:rPr lang="cs-CZ" sz="2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endParaRPr lang="cs-CZ" sz="2400" b="1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v</a:t>
            </a:r>
            <a:r>
              <a:rPr lang="cs-CZ" sz="2400" dirty="0" smtClean="0"/>
              <a:t>ýznamná </a:t>
            </a:r>
            <a:r>
              <a:rPr lang="cs-CZ" sz="2400" dirty="0"/>
              <a:t>je těžba dřeva a korku. Portugalsko je největším producentem korku na světě</a:t>
            </a:r>
            <a:endParaRPr lang="cs-CZ" sz="24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35896" y="4088110"/>
            <a:ext cx="4968552" cy="230832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Hlavní město: Lisabon</a:t>
            </a:r>
            <a:endParaRPr lang="cs-CZ" sz="3200" dirty="0" smtClean="0">
              <a:solidFill>
                <a:srgbClr val="FFFF00"/>
              </a:solidFill>
            </a:endParaRPr>
          </a:p>
          <a:p>
            <a:r>
              <a:rPr lang="cs-CZ" sz="2400" dirty="0" smtClean="0"/>
              <a:t>Počet obyvatel: 10 708 692</a:t>
            </a:r>
          </a:p>
          <a:p>
            <a:r>
              <a:rPr lang="cs-CZ" sz="2400" dirty="0" smtClean="0"/>
              <a:t>Jazyk: portugalština</a:t>
            </a:r>
          </a:p>
          <a:p>
            <a:r>
              <a:rPr lang="cs-CZ" sz="2400" dirty="0" smtClean="0"/>
              <a:t>Státní zřízení: republika</a:t>
            </a:r>
          </a:p>
          <a:p>
            <a:r>
              <a:rPr lang="cs-CZ" sz="2400" dirty="0" smtClean="0"/>
              <a:t>Hlava státu: </a:t>
            </a:r>
            <a:r>
              <a:rPr lang="cs-CZ" sz="2400" dirty="0" err="1"/>
              <a:t>Aníbal</a:t>
            </a:r>
            <a:r>
              <a:rPr lang="cs-CZ" sz="2400" dirty="0"/>
              <a:t> </a:t>
            </a:r>
            <a:r>
              <a:rPr lang="cs-CZ" sz="2400" dirty="0" err="1"/>
              <a:t>Cavaco</a:t>
            </a:r>
            <a:r>
              <a:rPr lang="cs-CZ" sz="2400" dirty="0"/>
              <a:t> Silva</a:t>
            </a:r>
          </a:p>
          <a:p>
            <a:r>
              <a:rPr lang="cs-CZ" sz="2400" dirty="0" smtClean="0"/>
              <a:t>Měna: Euro</a:t>
            </a:r>
          </a:p>
        </p:txBody>
      </p:sp>
      <p:pic>
        <p:nvPicPr>
          <p:cNvPr id="3074" name="Picture 2" descr="http://cdn.bydleni.com/img/ig/cl/albums/userpics/10001/korkovy_du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974292"/>
            <a:ext cx="2304256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 rot="16200000">
            <a:off x="-793268" y="513164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Korkový dub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1575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5720799" y="75982"/>
            <a:ext cx="311976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zajímavosti</a:t>
            </a:r>
          </a:p>
        </p:txBody>
      </p:sp>
      <p:pic>
        <p:nvPicPr>
          <p:cNvPr id="2050" name="Picture 2" descr="http://upload.wikimedia.org/wikipedia/commons/thumb/6/6e/Lisboa-lisbon-_panorama.jpg/990px-Lisboa-lisbon-_panoram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757848"/>
            <a:ext cx="8460432" cy="2079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50991" y="429925"/>
            <a:ext cx="52383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Lisabon</a:t>
            </a:r>
            <a:r>
              <a:rPr lang="cs-CZ" dirty="0"/>
              <a:t> – hlavní a největší město Portugalska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32305"/>
            <a:ext cx="8604448" cy="19448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2536" y="2862973"/>
            <a:ext cx="43724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Porto – druhé největší portugalské město</a:t>
            </a:r>
          </a:p>
        </p:txBody>
      </p:sp>
      <p:sp>
        <p:nvSpPr>
          <p:cNvPr id="4" name="Obdélník 3"/>
          <p:cNvSpPr/>
          <p:nvPr/>
        </p:nvSpPr>
        <p:spPr>
          <a:xfrm>
            <a:off x="2408951" y="529590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Pevnost v </a:t>
            </a:r>
            <a:r>
              <a:rPr lang="cs-CZ" dirty="0" err="1" smtClean="0"/>
              <a:t>Guimarães</a:t>
            </a:r>
            <a:endParaRPr lang="cs-CZ" dirty="0"/>
          </a:p>
          <a:p>
            <a:r>
              <a:rPr lang="cs-CZ" dirty="0" smtClean="0"/>
              <a:t>-symbol </a:t>
            </a:r>
            <a:r>
              <a:rPr lang="cs-CZ" dirty="0"/>
              <a:t>portugalské </a:t>
            </a:r>
            <a:endParaRPr lang="cs-CZ" dirty="0" smtClean="0"/>
          </a:p>
          <a:p>
            <a:r>
              <a:rPr lang="cs-CZ" dirty="0" smtClean="0"/>
              <a:t>nezávislosti</a:t>
            </a:r>
            <a:endParaRPr lang="cs-CZ" dirty="0"/>
          </a:p>
        </p:txBody>
      </p:sp>
      <p:pic>
        <p:nvPicPr>
          <p:cNvPr id="2055" name="Picture 7" descr="Algarve - 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5276849"/>
            <a:ext cx="2381250" cy="158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427813" y="5295900"/>
            <a:ext cx="1242648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/>
              <a:t>Algarve</a:t>
            </a:r>
            <a:r>
              <a:rPr lang="cs-CZ" b="1" dirty="0"/>
              <a:t> </a:t>
            </a:r>
            <a:r>
              <a:rPr lang="cs-CZ" b="1" dirty="0" smtClean="0"/>
              <a:t>-</a:t>
            </a:r>
          </a:p>
          <a:p>
            <a:r>
              <a:rPr lang="cs-CZ" b="1" dirty="0" smtClean="0"/>
              <a:t>hlavní </a:t>
            </a:r>
          </a:p>
          <a:p>
            <a:r>
              <a:rPr lang="cs-CZ" b="1" dirty="0" smtClean="0"/>
              <a:t>turistická </a:t>
            </a:r>
          </a:p>
          <a:p>
            <a:r>
              <a:rPr lang="cs-CZ" b="1" dirty="0" smtClean="0"/>
              <a:t>oblast</a:t>
            </a:r>
            <a:endParaRPr lang="cs-CZ" dirty="0"/>
          </a:p>
        </p:txBody>
      </p:sp>
      <p:pic>
        <p:nvPicPr>
          <p:cNvPr id="1026" name="Picture 2" descr="https://upload.wikimedia.org/wikipedia/commons/thumb/9/97/Castelo_de_Guimar%C3%A3es_Castelo_da_Funda%C3%A7%C3%A3o2.JPG/800px-Castelo_de_Guimar%C3%A3es_Castelo_da_Funda%C3%A7%C3%A3o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0991" y="5479946"/>
            <a:ext cx="1545619" cy="1151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602746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796136" y="254596"/>
            <a:ext cx="304224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španělsko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AutoShape 10" descr="data:image/jpeg;base64,/9j/4AAQSkZJRgABAQAAAQABAAD/2wCEAAkGBhQSEBIUEhQVFRQWFhgVFBUXFxQVFRYVFRUXFBgVFRcXHCYeGBkjGRQXHy8gIykpLC4tFR8xNTAqNyYrLCkBCQoKDgwOGg8PGikkHyQsLCwsKSwsLCwsLCwsKSwsLCwsLCwpLCwpLCwsLCwpLCwsLCkpKSwsLCksLCwpKSwsKf/AABEIAMcA/QMBIgACEQEDEQH/xAAcAAABBQEBAQAAAAAAAAAAAAADAAECBAUGBwj/xABAEAACAQMCAwYFAAgEBQUBAAABAhEAAyESMQQFQQYTIlFhcTKBkaGxBxQjQlLB0fAVM2LhU3KSovEWQ4Ky0iX/xAAbAQACAwEBAQAAAAAAAAAAAAAAAQIDBAYFB//EAC4RAAICAgEDAgQFBQEAAAAAAAABAhEDEiEEMUETUQUUImFCcZGhsTJDYtHwM//aAAwDAQACEQMRAD8AxzTVMrTaa+i2cBY1KpaaWmiwsjFKKlFPFFiI0qlFKKLAjSqWmlposCNKpaaUUWBGmqemlposCFKpaaUUDsjTVPTS00BZCmqemlpoHZClUopRQOyBpqnFMRQSsjTVOKYigZCmqZFNFKiSI01S00iKCVkDTrTxUlWmgsuMtNpo7JTaKhZkA6afTRtFLRRYwWmlpouin0UWAHRS00fTS00WADTS00cLS0UWKwGmlpo2ilposYHTS00bTS0UWIBppaaPoptFOwARS00bRS0UWMBpptNHKUxSiwAlabTRylNopisDppitFK0xWix2CimIopWmK07GmCimiiFaaKLJbA4paamRTRQS2Iaakgp4pwKEDkabLTaaA/ObAJm4oyd584nbb1qtzPtHaswCdRMYUjAOxmsT6rEls5Kgjgyt1qzR01IW8Vn8P2isPPiKwNR1AjA9ep/pUOZdpLdkgRrBJ1Ff3Y8IG0ZIb6VCXWYVHbZUWR6bK5a6uzS00tNUOT8/t8R4R4XyShM4HkevnVq9zFEuIjSNfwtgqTIXTI2MnrVkeohKOyfBVLBkUtWuQ2iloo2mm01bsVUC0U2mjaabTRYAtFLTRtNNpp2MEEpaaLppaaNgA6aWmi6abTTsQLTS00WKRWiwA6aYrRtNLTTsAGmlpo2imK0WAErUStHK1ErQCAFaiVqxpqLJTsAGmm00YrTaKLGAK02mjEU2mnYAtNSValpqaLRYmecWLzRu3seuIxPUeXpVjmXFd5puaZOnQY8KwojEQNoH/wAfWq5UBSEueI5YH+UbUReHbQ/UQIEjGx2HWR9xXz2M6TXg7iUVdgTxA0EgFTid/lE9fnVniuMSFGXAVdXRdUCVPpMn3JoVzhNKgtIUnBI+JhBOMGMjfefnQeKszLKViPFBiIGSQd8+X86jZOizbulCHtagRuwj2An5j39prpeVdqYRReXW2osGOkGPTG8z5b1x3BcQFbJBBxEmDPXan74mQYHUajG4nBFXYs+TE7gyjLgjkVSR31ntG125oQBcEzAIMdSGMrAjYnc5xWlb55bm2CYLDxE+EIx2DTtJB69K884biGCEHWFAkEAGG1DIM+m3sa0OT82K31aWZj8WrOtSQIOMkRI6yK34vieROpGDL8Px19KPRlWRIyDkHzBzNP3dLg+IDrqAIWJUkESM9Om3melOnG2mIAuISdgGUkxvABzXQrKvc8P0ndUQKU2ij8C4a/cRtlCkQGJyoJ+EHqY+g9zcRw2kgZ+FSZBGSonByM1nx9bjnleJXaNE+hnDEsrqmUtFLRVju6Xd1s2MuhW0UxWrPd0xt09haFfTT6KPoptFGwtQGmmK1Y7um0U1IjqV9NNpqwUptFPYKK+mmK1YKVArT2FQDRUStHK0xWpWADTTFaNpptNOwK5WmK0crUdNFhQHTRbK70+miWU3obFJcHH844mxesQiZUgCA5PRYg7TH2rneIssCNCkGAMayxIxlZwfSOtaXJuU3e9K2nJDEq1tZ1YkAaRJbxGMScE1s9qbHFcJxCtbLKpVdLbOPAAwJOzSz4md6+dJ/c+gf1cnEpeZoUSXOBMaSOu+4qXD3mBIAz5HAPTePtV5+Ke5Orr4iwOWmZn1yabieDUEFSFxuM7+KSTsRJHp96laor7iW24ZLuhiNWpCoBAggztBAgGD/WpcVeF1oAOvJZoaWEHTIjHXP+sTMVVtppyrSfMmdIPlNT49zpgkkwChHqSD1xtRfIfkNwthpgkzBAUkTPQz7/inQ3UYQsexjJxjMfKo8n4mBc12i+IBAkKT/GOq+0EZirXLGBZbcIwL6Q5DnSfhUj+Elhv69M1NV5Bx9jS4XtK6WAmp9YnSFcW9KkiRAkk4Y/P0g0uC5gycQt0LLagTqIEzgyOs5mrd7irInCFhbOksmnxFta619TifIiocpe0zFrtwoAJJt7spEQAYhpIzn5VdLJSVvsZo41bVVZ6h2T49bt93Uf8AtWtW4hvGYBIkxqIn0q7xN0niGVgupnYIGcKzBFzpBBmAd52ArmP0e844a1xPEIzhVe8tvhllmJWWAjTP7zHJP7wr0N+7ZviSQTp1CGBIX4WBzKuuR5+hjLkzTllc06bN+HFBYow7pGRxXA6UmIJY7sCckttgwJgegFU9FWu2fMUsvwcFIuXLlm4S4hSqqcnzDSsGPizQ9FdH8NyOWHl2znviWNLNwqVIr6KWij6KbRXp7Hm6gNFLRR9FNoo2I6AdFNoo+ilop7BqV9FNoqzoqOmnsR1K5SoNbq2UqJSmpCcSmbdRKVb0VBkqexDQqFKbRVk26j3dS2FoyvoqOirBSolKdi1A6KJat71IJRbK70N8EXHg5bmdgWuKZ7w8HeFiUGltWvVAaY1Az6EgwaXPrVxo4hQ16zd1gftV1LDagLiEtMHpO2nzzo9peWDjFd7ShrgAuBJlhmBpEQVMHyJ9dqrdlON0WL68UCVtMCi93pIZtKsAoYGdRtkjyDGOtfO0l3O9cKkctzPk7XLKm1au97qZrg8GnSFmRp66QSZ9awOF4+5bDIDhxDKdiOkk7Z/Fevjizcuk8LaRdCtd8Vs2w1zvDauRtrC5IO2GxtHn3a7sseFfUGkjTrDAD411THUSGWN5Wfa2LvuDRj2uKLOvgHnIBzAgCPl9TW7xXAG8GK90EABdjgrJmAYGkAEiD5ERWVwrM9xLepPiEANgAgEgETsPmNvOum4nsnpRGho16PMajADMQCCvkSB5daUnTCMWzFt8MCI4e4ZBnTqGnOCQB9TXSdneGtqw7xO7diw1SrqAZErpEBpJ39uuSdluy9s3tSYUzkyIClNSQQDJ1gaj0OKsc+5W1jiOHtcPaLLcJmSxhdjqYDB0nV12jNJ5L4J+m1yZX6QubLdvJbUkkCbgtKi5mJdoJBgbEQM7zXHMwiVHw75LecSf5UfnIK37yW3a4A5BdidTQQBr6f3mq45d1MMOoXf3zuMbdfvViSSKp02aHJeaPbvW7tvwlGDIxWRqXbDYNe19h7xv8HZvXh+0LOZXAMM1seEgAACQNOPCK8FZRI8GJAG5mPQHeMxXonYvnF2yrarhS14kAcJpa4Ag8JmTpVQIIAjAqE17Dxumdd2y7DPfW33NwKReuXizAGGuMplYiNI1EewHWRO+44dLYvuFOkCWI8RAy3zj+VQ5xzniX4R1tkLfGQygfD1AkGGM4MbxtkjzXm9+7otC+z958XjYHBJImTvt8jV/TZ8mF8divq8MMq5XPueo22DKGUgqRIIyCDsQacrXl3D9sb1vSq3TAiF8BEDIAwTB9P516RyTmI4iwlzw6iPGFmFbfTnrBH1r38HVxy8eTw8mBw7lnRSKUXTS01r2KNAWim00bTTaaNhaAtNNoo2mm00bC1BFaiUo5WolaexHQr6KiUqwVpitSUhaFYpUDbqyUqJWp7EXErm3UTbqwVpitS2I6Ffu6mluiaanbtzQ5CcODlezty6g1IyuANJbxFlnaQMaRn4tjJxNbva3h1fgWuKIuW2S7ICyRqNt0JiCIJIjrbgVxXY7tCqXFVleNHjjVgAamaACTgE9Otelcz4dRwl11bSCmphJUMWtiGOcGI6HA2mK4Fp2dsncaIdgnJtpb4t9GkKyTca3LNccae7fdgwU+fjz0A4/9IfZ97d65Ks1ktb7pyVZWREdWE5iCY2AGrEeKux5Ja/Z274GpX8a6pJClIRpk5II+ZPzNxvZyy9wQg8Yc3SBo1EAaSBsACdtt996mp/YHBnjvA8qtLcVl1N8JCnacgwfKdpn1r0PgOPDceOFUzNk3WYARgAW13+Ibk9cCBmici7Dop7y4y3ZYOmpT4R5AhpkyM4+I+c1scl5RZtH9ZIQXXRVLxDFVgQCSQBhcDyzvAjJp9yUItEOUcvsG7cawytctFrVyGJ0PuyldifWOh8iKV5rTa3F9YR+6cqwhLsqoV46gtGcQ5n0v8BwfD2WdrNtbbXPE7IsamBMEnqfEc+tcP2+43heG4a9Y4dAj3gHuhQQGIyhbOZOqopJssk6VnGdpePuBrlu4jL43PwlDqdi0GACQZkT5zmsn9bhTttJEDaSCQR1jp6VmpxLA+YO4O3zFdBZ5oCxb9WsKrXFeAzI2hVg2Q2qdLYJJz7Vo1MLVi5Vas3jovFraqdXgEljI8AGIJEwTP8AW0/GtxF62iFmRDotBjHhB+JiTv4QWk9N+tZKtcJZp0pO5kgE6iFk5OFIn0rp+xPKjDuyEj4Vc9SJ1qsgSQY+sE5NRfCHGLbo7J2uXuHuLYuftrSMUUBDrAid1kFtUKRHSRXJHtPcZAl62jhX1stxMykQpGCkRkrBz713/LOVd3pdZVpDOCxIaVK5kwDEHA+eTXP/AKQuzTd6nFWs94NF2Mw6iFbHmoj3T/VWaORSlRdmxyUbRxXaPiLL3tVu0lpWjRCmBCqNJIiWwc9S09cavY3nLWrgLs3dEkMqxolhh49MT+aHy3kwu2ywOR4e7kzpZvjjbGkx7VZ5n2eNm210nckOBhAxJEyIK5g6YPxetbceXRpruZZYnOPJ6PavKyhlIIOxGQanXlfIOf3uHcASUJDOMaW22nKmPTFen2OJV1DKwZTkEGRXQ4M6yr7nlZMTh3C01Nrpaq0lND01Nqpa6KFSFFMRSLUxepCoaKalrptdSojQxFRIpy1RL00RaQxFRin11EvUhUh9NEsDeg95ReHfelK6E0czxVtLLi7auoiFsPP7MEmMMJwY9YEjoKt9q+0Cty+8ti5auElUdUZWKo76dRE4JlROY1DIwa2r36O+He9cZSLWvBQLZ7sEH4lV0hWMZPWKxOI/Rve1XArcP3bau7hrSOVkGXIWBKgyBG+Ns8ZihGa2TOsm5J60b3Z65/8AzuFJZdHcqTJA2GnLHEjy88b70H7Q2rq6LXEIDDqCMROkgeMQcSP/AImNqu8f2eucQqW2e3at6gzC29nxDyKFSpXxE6RAkzReWfo6sWL9u73wuMh+FzYCEwQJRABgGfcSZNJYvctjKKjz/wB+5z3IO0dw3ImVQmR4mkkLgZMjfrG0CJnTXnigWkxkDZjDGCRBGDsSP+X0rY4fsnw6sWUqjsQznvEYlkWASfQMxnrqYnJNZPaLspbFoG0wZVyQjlXmfDoFsSTkzmfenLHZCMmkBftCFAcKzAkqMwWddxsREFTvPiHnVfmtvhmXXxPBLLeIuwInAE6jEg7T6D0jA4jRbQJcfibQ1al1i8ApUFTpYp1kzvODVDiL9ggj9auEHJDBmBgzubcg5JGaSxq+HwDm/Yzec8NwouHubShScrl4iMatX8tvrW9yHs1bdC93hrS21Qt4+8WZMqx8UsBJE/TfIeX8msXye6a7dC5eLFwqB/CWVYUEE/3t6fw/Ze0UQi7cDKiyJLKTA8RQqQTifp1oak+EyEE7uRxX+EcB3ZB4cHOVVrikEb6h3gO30j51a7O8rezNsrm0SmWVhCsYQMMTGJgZOfIdF215ctxEfvANDM5EPqbVDYJQzGgneMdQIOTb4gLAyd5AHhHu3XPl51nzNxVGiCUnZu/FpBAZVAIYjSdWQcRMHB8px5VbS8sZzpEMACJBGfpvA8vSucPPSq+P4SY8QiARAgg/KfYetPw/N2V4Ld2GKwZBb+ITOSPAyTvlTicZEWX4CcR2dsWr5e2RacmGhQ2oyHKnUdI1ArnAJIO5FW+Gsh5JtFSumVZbedY/y2WWxqgHbNsRg5Pw/PElxIgAyrjdAPEpwCIU6gPLUNo0vY4tUZj3pdGAOl9Jkjf4RkZ8pETkGK0btogkkc7Z5LYvOb2k22wSLbBSCDp1BQo+cjzOa37fLFDhEtqqspbUrKJuYAXRpzIzI8tvINjg7d19dp1Nxli4hJIZVkyDPxLODiQMwRNLtFeWzw+i7Ze+0roVU1EiSS23h0qH9dsbVp6fPOD4fJTlxQkuUCvBkEspA2mMTnH2NB/WxWhzDj7TL3bFSsg3chiqghpWTJJ0kg9IJ3gHI59yvhLhW4WZLh+I62UXG/1quJJ/hg4icV7+L4in/wCkf0PIy9C/wP8AUMeLFRPFiuIbh0V7oNy5pDEKQ5lcwD/rA88SPrQxye8Rc03GOjJBF1SVmCwwRE43megrdHrMEvJkl0mZHd/rgqJ4sVwfF8rvCDbuNcBAI+JW3giJIwfXrVHibHE22VbguoWMLqDiY8vOPSrVnxNWmVvp8l0ek/rgqJ4yuQ5hyVhbU2rnEC4QCLbq/iDDUCP4THuDFc5e4m8uGa4CNwSwP3ox58eRXEJdNkj3aPTzxdQPGV5aePu/xv8AVqc8fd/4jfVqt3iR+Wn7np/62KY8WK8ubmV3+N/qaX+I3v43/wCo0epEPlZ+56eeLFSt8XXlp5ld/wCI/wD1H+tM3Mr3/Eb/AKiP50LLEPk5v8SPoriLepWC5BlhnoTMSPWsprhIkmZ82A8tq0bF6CFnBJjpAbz3yMULiOVhx5HORG/WRGP9hXB9POkdZONlVuKOQQuMdJ/v/ala40EEgzsQRBBBG4PsdxVa7ym6isf8zaFXwyfUk485ANS7lkMOwICq4M4lCAVJXM6RI9QMdK1+qlyytYmyyONjzH8+nWgvzALliFA0+JjCgAjLHovUmsmxzpJe14r1y2lu4TbjU+sLKBJVQMyXBEakEZitTjHU2DbtWEusx1FLznu9BjWHYCcBtIEEnc0pZU12BY3Zbtu6AlWEnoSSupYldKnr0I9ap3uzI4llbjbdu7pEW9IZGAkki42vx7iB8IiYzNJIsKWsgs2+gs7rAOEVm8S+GBqMzp2M1kcF2rdL+hlhoJti4w17zdVCcREAQSDM4OKz+p7FihzydDxXC2+HsLasWxbAMFRMaWx3jTJOWBlvI0rHEQqhgFYqJ1EDUABqg6vKJnz2rC5x2yC3B3Cag5JEgyXBgqeqZAyYHi+mY/6Sdaf5Laoho0tB2J9PpIn5VKN97ItpcFjmfaI3uLW27aQLVxjLE7vbQlhAEko0YPw+tATjSrnOoAlRn5H+UYrnea9oXut4U05AZoGdSiWPXdRWXc466d2PtqyQBHnIH23qqf1dwjKuxu8344liBpwpAz4YBODq2OAI8zFY/D88JADT4SCsknSVMYnYSdP0nzovLuVNxLRbnVpLOWMiPDmWO8EdeoEAYrYt/o/RbZuXr9i2CuVJYaDgTqIgQBO8Ej3qyGHZcIhKdMbl3aNHcNGi5EywWG0SChgnEOcH+IfOjfe3JCJb0ABihu3xpksNIIcCfD7+IepqrxXLbVm/AulhiTohBiNwTqxExO/UiK6KzyDgioa/fK6wotsmFyNQy4AY4GcfDtV+HHJSeq/Uqyyi19ToxLPNrdpjHD21I3HeX1Ixp3Dg1Wv8xUMGFiyuOvfvqmIMu5O0RHp1iOyfgrOtXXi+JutJcfsluQCAjHxOVIgR4pEYzRrv6iwC/q5BAiRYS2ABEyGYzMAwZA/HrQjt/bR5spqH9w4nhOetbvC9bWypGy92BbGAMKCOk7zMmZqxxXaDWjAWeFSTOpA4YHPwg3Sq77RG3lXQvyPhCQ2hoMbMVIkwMHAJ9DHT0qf/AKQ4QFQzXVLKWGm5aYiOhRkkfNv3d+o0yjhirlFFMMmSb+lnH8TzQtPgtgnGr4mzk7+31M772OH7VcVaZ2S8ys4CuQFXUBsMrvjf7710/wD6J4a4QLN2/d8RUiLKwVBJ8Q1dREAHPlBgtzsFaRXW4OJRxDrcuW0NpliCg7t4BBO5YH0qO+CPCj+3+y7TK+WzjLnaDiC0i6Z3wF39gIqB7RcSTPeyR1hNQz08Mit+52b4YLHfkHJDm3bziYIF8mMgDAPnWJxfKGki0yMwYqAzW0nSJ1qVZvCcQfPEyKu9XHVtfsVqErpFHmHF33xddmjOl3YgEgZ0k7ken2oNprokrPkSszHkY/B8q6W9wJ0JrNhSAGW0zoGEkFkDFiEVvFCkkKSIijcDy7gSUuXuJHDtbAhbQt3e8PxEk2rjaH6AnA9cznXV8cQdl/o88tUcfck7jOxk+XvUGJGBPz/rXpHFcNye/bLtxV23e28XjOD4WYd2Ax0xgHHmYmuT49ODD6k71wDkYVTBIwQ0gbfXetWPK5rs0yqSUWc8znqB/fyobN/p+h/rWjedC021YDyY6o9NWJHyqJH8Rge1W1Yb14KIvAbg/UE/ShXLynrHyq+3CrEkj3iaAeEB/e/7f6UqkTUo9z1vmHMHa6Wz3eyhW8Rac/vAQJLT5TkVtcTxl61qaZEnUJA6746x+K5/juEQ3JKaCGmVMdc7CCD5H7Vo2rC6IUiIiNpA2HX+xXF48GR9ke7OcUW7nOQqsxdQI1E5mAN4BnbpVFeO7y4bYRjIMN4SGYbqACW1RJEgA6cE4mu3JFZTLxOCJnHv18iI+tWU4MapOTuCpiGOZXODq8/l5m+WDIvwsr9deChav6Lr3CQWZUWYKKQo+KGJgkQNzhR8oDmR1eK4uoTEN6FQQskDfP8AWjXOF13G1ZJO4AUxkiY2OoxI6GtXhewN5lALWwgYkYJcgggSwwYJB+Ww6vVvjRi9VrszG/xO42zEx5E9N/hWqvEMmpXuAMyyQcFhO+kkap6Y3+1dnw36OQIL3mx/AAudpkkxttQuJ/R8skd+x8htO8TJ3zWiK/w5/MzSlJ/iOU7K8jHFXitm0lpQCxaWYT0DQeudsfWujv8AYJjoZrltQD4h8UgHpGIjaT0qtPEcMV0XLqgT8RW6jCf4SJjJ6/Q1V47tXeI/z7YaZlLKrAxA1S09eg/rfDpm3yv4MuTqYRXL/kjzHs3amVt940+JjdtW5ncwFJmQuBBjziqHE8qtKIucGyCJH7S4o3wZJbyPWrfD9tLqmW7u4ZziNQ9YAq5Y7ZuxhbdlC3RRcU+UjS4k+/3rQulSd6oz/ORlwpMwn49UA7stbXcKGGZz4mQAsMdZ3qrx3Mzea213VcKGVJ1EeeVJ0HJP7vXMiANDju0bP/ACNyDcBPoQxgj61k3ObOTghfLSSD7egq5dOvYzy6p3/Uwl/n1w9dIjTAW2qxORpUBd8xHSaqf45dIjvXgYC40jrgbVX47ibrkks2YnfxRtqj4iJ3bNZty23+oiPUVphGlykVOTk+Js3n5xeKFSQUPQqNOMiBpgGaqrx1wCNhjq0YEDAAFZiARkmfLxf+TRVtxmD6Zq5UuyK5J+WWV4+4JAgEzJGDn1n8edU+IAYksqkkQTBJMnUWJnLE7k79am+raMfI1BEg7gH5j+xUZRjJ8onCUorhmhwHam/ZK924TTIEJbGGMkfDG+cR9zV8/pL47QyNxAZWBBDJaJgiIBC4FYIYnaPoCaE2OgI88ioPDF+F+hbHLL3NV+0oa2Eu2bb5nWFCXPQal3Ak7zvQP8WUDQtpNOcNoeJ6+IHOKz3YbqPcAioaGnwqc7TH9/SpKKjwhu5csNc4lZ/wAsD0AEfIUNLwImCD5QaHdD/wAM/Y/eaAx8UHB9pz6wINS2aJKCZZa6BG/3imiYzE7QRH5oIb2+mfbBqBBn4R550/zocySgkGNkdST88eVRW1HT6n+QFRXUDOjPn4f96dHYThh57H8immh0/cE5MxgZ6GD9al9Pz+aSu2+SOkxH0xUHtu2QF/v3pJ0yf5ntV0ZPvVDirZmR9Mfmrt05PufzVDjXMVyeObi+D35xUlyCPEDr+XH4EU1u+vmPvVIvTV6Ec7fdGR4ka7cWTuzGNuo+9WOC5syGUKjz8CLn5LWASaTXT0MeeBmrPVXsQ0Z6Ty3tnbKxc8J9BI+s4rV/xFGXUGBXGd/TpiZryBOIfox+1WrXMnQgglT5yyk1D6LserO95zYN9CLJQsDkFsxtg7avpXI8f2WuJrBC6jkBj6/unSfsat8n7ULbINy3MT4lPmZJK/vHzJM1sHtNav8A7MhyWODpVQI6RrGSevT0q2OWvyKMnTqfLOH4rs2Dp1Oyk+SOwOwOTGM/+azeJ7PsolS0atPiVgNhnwzn09K7vg+JVWZXtuG6HxMpgbBmBA6dSMneKlxPLLNwsqMykxhmRRLZkmCc6YJPmBtmtPqpmGXSquDzaxyZ2nSSSoJIEmAOpxtTvwTCcD+vtIFeinsZe7kIjWQNWQwcAESJMKJjeeu/vgcw5FctiDbQQI1koC+cMJP2H3qcMsfBlyYJxXKORNlxgLP5/NRBI3DD6gfmte5wRlQYJP8ACSYE7+RiOmwoPE8DgZDHMifEI8wYn5SPWr1ODdXyUaSq6M5gev1ImmNlYz9wQKs3bajBH2B+UintIOmlfUaht86vVEHIpNbToU+omktj2j2H5q3esBj8WfST+aibLdGn3E/aadDU/uVBwvoft89qkU9Pmc/kVNkI6/j+tVjHWT85H5qLqPgsTbJvwg9aC1liTpPv0P8AWmZz7fIfyqKv6k+u1VOUfYtV+47Bh0288/jND1kzKn5agKsLdY9frmme6esH3E0bL7gmC7owcRPmSPzmoNHVtvJifzRzxXmqz9KgJOwA/wCkn8UOvBNSfkr65/e9jt/Khtw7E4M+xn8Yq7etnqwPoYx9KC/CgZ/ofpBH1qLi/JYpkU4dxsST75qN1j+8pJ85qQ4gTkH3jNWe9XcsR5SBP4NTjq+zE213R6tcOT70JkmpMcn3pA1yB1JQ4jlwO2Ko3OFZa3qZrQNTUmiLimc8BSIrafhFPSq9zgR0qxZGV6GYUqSJ0E+0T9qsXOGI6GgEwfKroTtlcolyzyyRJZBPQlgfmAu9GscuM4uIfYz8hImflFUxxjdYPuP5jNQN/wBI9v8Aea1/QUcnUW+IcgKzbYB2AE/wZH0I9alY5aVLOwF4k4KkbdBpMGBt9feuZXjcz4vrH36/SjWb4Y/Fv6rqHycQen0qxSXZEHH3OmHaF0bx2vCB8SSCpg7qZMGY69M09/s8nGOLhZzcHiVXaAgYYCpEqMGeuMnAjKscWVEeOPMFh9g0R8qN/ioAlgjADZraFp8wQJn1ioyja7CovWuxoN3N20QMz3ZLKUxl9QzqIPSY9MvxHZnvFb9oAASshEJnYgi4ZB9vrS4XtRbCqqwvU/syVnPwywwJmABtR+O5xYYgWy0tlhJRMfEpZQZMfbrg1QscdrolJOqMHhOw1tQxVDdIwPhG85ydP1qb9jiY1quk+WnUScZmAqiOnyG1dSnM7MJNzSf3VLhxqG2+SYH18uh7IF1fC0gHJA0z5mSd/b2rWsrRl+WgzirXYK2xOrWFE+IMhGCRPix9xtWHzfsx3EftVI1FZ+CNO8hjj2zXo7cBDoGZYZiIVyHnJnMHouAZ+84PMuzAaTLMQCYuEJEYGpi28dIPTNW48727mbN0q1+lcnnboCdg3rmfuKbuN9vbp9q6V+xzGfGFMagH2PoGE6j12FZlzs5cB0gAttA1AHyy6gZ9Ca2Rypnmyw5F4M0WPag3rPkfpj71qXOTXlJDW3B9VYnpuBNGtdnHYHUpXqPhIjYnJGPadjU3NNCjCdnMX7fpPzJqDW26D7f1rfu9l3gsBMZiHB/+sdfPzHSs5+EIMdfnP0rPV2W7NdzPto3n9aa5w532+ZA+9aL8ucTI23E5/NAb/ln6x7UuEqdk1k54KRskbH7g/Y0NmcdD8jH4rQThs7fzo78IokeEzjIjPnn+80uaJeqvJid6evzxUbmk+Q+Rz9KvGySQBHnn0HrQ7nD+i/8AdSjyXLIj1UqZPzpBTSpVy6OpCBTUghp6VFgIKafuvT8UqVIZA8Oar3eCnoPtSpU02Kile5eR0/H9aAbBpUq0Qm2VSikL9WNQPCmlSrRGTKWh1tMPhJHsYqaXrg6z7waalV8Wytoml5v4QfTIH0mKkOJj9wR/zD/8+lKlTYgXE6LiqpDIBsVO25xnbfHrXWdioQMhuEidUkGWxENg+8yPxCpULyRrk65+FGMAgxGBvkz6dNqq3OC1OF0hlAzqPiAn91sz86VKoKToGgNzs8M+EjyMg/msluEh4yRkQsAyPcRM/mlSq7FklLuUZIJBbnJXZcZG4DaCRPkZx8qq2+ztq5qU2hqAJ1QCAfM+MdY88ClSqSyS1ZW4RbpooL2WOthCARnTqyOkeIGMdTQxyEhZRgvSYj1HnSpVpU2yh4YGBzLlFy25W45ZgeuQY84OR6dKzblnQSRhgZ8OM/XHypUq1RVpHk5HrNpEbdjUp0g6pk5ULJ3PnQb/AAbAbD6+k+nlSpVAEuLM9rJOwFV2Rp/3pUqhLgsiz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12" descr="data:image/jpeg;base64,/9j/4AAQSkZJRgABAQAAAQABAAD/2wCEAAkGBhQSEBIUEhQVFRQWFhgVFBUXFxQVFRYVFRUXFBgVFRcXHCYeGBkjGRQXHy8gIykpLC4tFR8xNTAqNyYrLCkBCQoKDgwOGg8PGikkHyQsLCwsKSwsLCwsLCwsKSwsLCwsLCwpLCwpLCwsLCwpLCwsLCkpKSwsLCksLCwpKSwsKf/AABEIAMcA/QMBIgACEQEDEQH/xAAcAAABBQEBAQAAAAAAAAAAAAADAAECBAUGBwj/xABAEAACAQMCAwYFAAgEBQUBAAABAhEAAyESMQQFQQYTIlFhcTKBkaGxBxQjQlLB0fAVM2LhU3KSovEWQ4Ky0iX/xAAbAQACAwEBAQAAAAAAAAAAAAAAAQIDBAYFB//EAC4RAAICAgEDAgQFBQEAAAAAAAABAhEDEiEEMUETUQUUImFCcZGhsTJDYtHwM//aAAwDAQACEQMRAD8AxzTVMrTaa+i2cBY1KpaaWmiwsjFKKlFPFFiI0qlFKKLAjSqWmlposCNKpaaUUWBGmqemlposCFKpaaUUDsjTVPTS00BZCmqemlpoHZClUopRQOyBpqnFMRQSsjTVOKYigZCmqZFNFKiSI01S00iKCVkDTrTxUlWmgsuMtNpo7JTaKhZkA6afTRtFLRRYwWmlpouin0UWAHRS00fTS00WADTS00cLS0UWKwGmlpo2ilposYHTS00bTS0UWIBppaaPoptFOwARS00bRS0UWMBpptNHKUxSiwAlabTRylNopisDppitFK0xWix2CimIopWmK07GmCimiiFaaKLJbA4paamRTRQS2Iaakgp4pwKEDkabLTaaA/ObAJm4oyd584nbb1qtzPtHaswCdRMYUjAOxmsT6rEls5Kgjgyt1qzR01IW8Vn8P2isPPiKwNR1AjA9ep/pUOZdpLdkgRrBJ1Ff3Y8IG0ZIb6VCXWYVHbZUWR6bK5a6uzS00tNUOT8/t8R4R4XyShM4HkevnVq9zFEuIjSNfwtgqTIXTI2MnrVkeohKOyfBVLBkUtWuQ2iloo2mm01bsVUC0U2mjaabTRYAtFLTRtNNpp2MEEpaaLppaaNgA6aWmi6abTTsQLTS00WKRWiwA6aYrRtNLTTsAGmlpo2imK0WAErUStHK1ErQCAFaiVqxpqLJTsAGmm00YrTaKLGAK02mjEU2mnYAtNSValpqaLRYmecWLzRu3seuIxPUeXpVjmXFd5puaZOnQY8KwojEQNoH/wAfWq5UBSEueI5YH+UbUReHbQ/UQIEjGx2HWR9xXz2M6TXg7iUVdgTxA0EgFTid/lE9fnVniuMSFGXAVdXRdUCVPpMn3JoVzhNKgtIUnBI+JhBOMGMjfefnQeKszLKViPFBiIGSQd8+X86jZOizbulCHtagRuwj2An5j39prpeVdqYRReXW2osGOkGPTG8z5b1x3BcQFbJBBxEmDPXan74mQYHUajG4nBFXYs+TE7gyjLgjkVSR31ntG125oQBcEzAIMdSGMrAjYnc5xWlb55bm2CYLDxE+EIx2DTtJB69K884biGCEHWFAkEAGG1DIM+m3sa0OT82K31aWZj8WrOtSQIOMkRI6yK34vieROpGDL8Px19KPRlWRIyDkHzBzNP3dLg+IDrqAIWJUkESM9Om3melOnG2mIAuISdgGUkxvABzXQrKvc8P0ndUQKU2ij8C4a/cRtlCkQGJyoJ+EHqY+g9zcRw2kgZ+FSZBGSonByM1nx9bjnleJXaNE+hnDEsrqmUtFLRVju6Xd1s2MuhW0UxWrPd0xt09haFfTT6KPoptFGwtQGmmK1Y7um0U1IjqV9NNpqwUptFPYKK+mmK1YKVArT2FQDRUStHK0xWpWADTTFaNpptNOwK5WmK0crUdNFhQHTRbK70+miWU3obFJcHH844mxesQiZUgCA5PRYg7TH2rneIssCNCkGAMayxIxlZwfSOtaXJuU3e9K2nJDEq1tZ1YkAaRJbxGMScE1s9qbHFcJxCtbLKpVdLbOPAAwJOzSz4md6+dJ/c+gf1cnEpeZoUSXOBMaSOu+4qXD3mBIAz5HAPTePtV5+Ke5Orr4iwOWmZn1yabieDUEFSFxuM7+KSTsRJHp96laor7iW24ZLuhiNWpCoBAggztBAgGD/WpcVeF1oAOvJZoaWEHTIjHXP+sTMVVtppyrSfMmdIPlNT49zpgkkwChHqSD1xtRfIfkNwthpgkzBAUkTPQz7/inQ3UYQsexjJxjMfKo8n4mBc12i+IBAkKT/GOq+0EZirXLGBZbcIwL6Q5DnSfhUj+Elhv69M1NV5Bx9jS4XtK6WAmp9YnSFcW9KkiRAkk4Y/P0g0uC5gycQt0LLagTqIEzgyOs5mrd7irInCFhbOksmnxFta619TifIiocpe0zFrtwoAJJt7spEQAYhpIzn5VdLJSVvsZo41bVVZ6h2T49bt93Uf8AtWtW4hvGYBIkxqIn0q7xN0niGVgupnYIGcKzBFzpBBmAd52ArmP0e844a1xPEIzhVe8tvhllmJWWAjTP7zHJP7wr0N+7ZviSQTp1CGBIX4WBzKuuR5+hjLkzTllc06bN+HFBYow7pGRxXA6UmIJY7sCckttgwJgegFU9FWu2fMUsvwcFIuXLlm4S4hSqqcnzDSsGPizQ9FdH8NyOWHl2znviWNLNwqVIr6KWij6KbRXp7Hm6gNFLRR9FNoo2I6AdFNoo+ilop7BqV9FNoqzoqOmnsR1K5SoNbq2UqJSmpCcSmbdRKVb0VBkqexDQqFKbRVk26j3dS2FoyvoqOirBSolKdi1A6KJat71IJRbK70N8EXHg5bmdgWuKZ7w8HeFiUGltWvVAaY1Az6EgwaXPrVxo4hQ16zd1gftV1LDagLiEtMHpO2nzzo9peWDjFd7ShrgAuBJlhmBpEQVMHyJ9dqrdlON0WL68UCVtMCi93pIZtKsAoYGdRtkjyDGOtfO0l3O9cKkctzPk7XLKm1au97qZrg8GnSFmRp66QSZ9awOF4+5bDIDhxDKdiOkk7Z/Fevjizcuk8LaRdCtd8Vs2w1zvDauRtrC5IO2GxtHn3a7sseFfUGkjTrDAD411THUSGWN5Wfa2LvuDRj2uKLOvgHnIBzAgCPl9TW7xXAG8GK90EABdjgrJmAYGkAEiD5ERWVwrM9xLepPiEANgAgEgETsPmNvOum4nsnpRGho16PMajADMQCCvkSB5daUnTCMWzFt8MCI4e4ZBnTqGnOCQB9TXSdneGtqw7xO7diw1SrqAZErpEBpJ39uuSdluy9s3tSYUzkyIClNSQQDJ1gaj0OKsc+5W1jiOHtcPaLLcJmSxhdjqYDB0nV12jNJ5L4J+m1yZX6QubLdvJbUkkCbgtKi5mJdoJBgbEQM7zXHMwiVHw75LecSf5UfnIK37yW3a4A5BdidTQQBr6f3mq45d1MMOoXf3zuMbdfvViSSKp02aHJeaPbvW7tvwlGDIxWRqXbDYNe19h7xv8HZvXh+0LOZXAMM1seEgAACQNOPCK8FZRI8GJAG5mPQHeMxXonYvnF2yrarhS14kAcJpa4Ag8JmTpVQIIAjAqE17Dxumdd2y7DPfW33NwKReuXizAGGuMplYiNI1EewHWRO+44dLYvuFOkCWI8RAy3zj+VQ5xzniX4R1tkLfGQygfD1AkGGM4MbxtkjzXm9+7otC+z958XjYHBJImTvt8jV/TZ8mF8divq8MMq5XPueo22DKGUgqRIIyCDsQacrXl3D9sb1vSq3TAiF8BEDIAwTB9P516RyTmI4iwlzw6iPGFmFbfTnrBH1r38HVxy8eTw8mBw7lnRSKUXTS01r2KNAWim00bTTaaNhaAtNNoo2mm00bC1BFaiUo5WolaexHQr6KiUqwVpitSUhaFYpUDbqyUqJWp7EXErm3UTbqwVpitS2I6Ffu6mluiaanbtzQ5CcODlezty6g1IyuANJbxFlnaQMaRn4tjJxNbva3h1fgWuKIuW2S7ICyRqNt0JiCIJIjrbgVxXY7tCqXFVleNHjjVgAamaACTgE9Otelcz4dRwl11bSCmphJUMWtiGOcGI6HA2mK4Fp2dsncaIdgnJtpb4t9GkKyTca3LNccae7fdgwU+fjz0A4/9IfZ97d65Ks1ktb7pyVZWREdWE5iCY2AGrEeKux5Ja/Z274GpX8a6pJClIRpk5II+ZPzNxvZyy9wQg8Yc3SBo1EAaSBsACdtt996mp/YHBnjvA8qtLcVl1N8JCnacgwfKdpn1r0PgOPDceOFUzNk3WYARgAW13+Ibk9cCBmici7Dop7y4y3ZYOmpT4R5AhpkyM4+I+c1scl5RZtH9ZIQXXRVLxDFVgQCSQBhcDyzvAjJp9yUItEOUcvsG7cawytctFrVyGJ0PuyldifWOh8iKV5rTa3F9YR+6cqwhLsqoV46gtGcQ5n0v8BwfD2WdrNtbbXPE7IsamBMEnqfEc+tcP2+43heG4a9Y4dAj3gHuhQQGIyhbOZOqopJssk6VnGdpePuBrlu4jL43PwlDqdi0GACQZkT5zmsn9bhTttJEDaSCQR1jp6VmpxLA+YO4O3zFdBZ5oCxb9WsKrXFeAzI2hVg2Q2qdLYJJz7Vo1MLVi5Vas3jovFraqdXgEljI8AGIJEwTP8AW0/GtxF62iFmRDotBjHhB+JiTv4QWk9N+tZKtcJZp0pO5kgE6iFk5OFIn0rp+xPKjDuyEj4Vc9SJ1qsgSQY+sE5NRfCHGLbo7J2uXuHuLYuftrSMUUBDrAid1kFtUKRHSRXJHtPcZAl62jhX1stxMykQpGCkRkrBz713/LOVd3pdZVpDOCxIaVK5kwDEHA+eTXP/AKQuzTd6nFWs94NF2Mw6iFbHmoj3T/VWaORSlRdmxyUbRxXaPiLL3tVu0lpWjRCmBCqNJIiWwc9S09cavY3nLWrgLs3dEkMqxolhh49MT+aHy3kwu2ywOR4e7kzpZvjjbGkx7VZ5n2eNm210nckOBhAxJEyIK5g6YPxetbceXRpruZZYnOPJ6PavKyhlIIOxGQanXlfIOf3uHcASUJDOMaW22nKmPTFen2OJV1DKwZTkEGRXQ4M6yr7nlZMTh3C01Nrpaq0lND01Nqpa6KFSFFMRSLUxepCoaKalrptdSojQxFRIpy1RL00RaQxFRin11EvUhUh9NEsDeg95ReHfelK6E0czxVtLLi7auoiFsPP7MEmMMJwY9YEjoKt9q+0Cty+8ti5auElUdUZWKo76dRE4JlROY1DIwa2r36O+He9cZSLWvBQLZ7sEH4lV0hWMZPWKxOI/Rve1XArcP3bau7hrSOVkGXIWBKgyBG+Ns8ZihGa2TOsm5J60b3Z65/8AzuFJZdHcqTJA2GnLHEjy88b70H7Q2rq6LXEIDDqCMROkgeMQcSP/AImNqu8f2eucQqW2e3at6gzC29nxDyKFSpXxE6RAkzReWfo6sWL9u73wuMh+FzYCEwQJRABgGfcSZNJYvctjKKjz/wB+5z3IO0dw3ImVQmR4mkkLgZMjfrG0CJnTXnigWkxkDZjDGCRBGDsSP+X0rY4fsnw6sWUqjsQznvEYlkWASfQMxnrqYnJNZPaLspbFoG0wZVyQjlXmfDoFsSTkzmfenLHZCMmkBftCFAcKzAkqMwWddxsREFTvPiHnVfmtvhmXXxPBLLeIuwInAE6jEg7T6D0jA4jRbQJcfibQ1al1i8ApUFTpYp1kzvODVDiL9ggj9auEHJDBmBgzubcg5JGaSxq+HwDm/Yzec8NwouHubShScrl4iMatX8tvrW9yHs1bdC93hrS21Qt4+8WZMqx8UsBJE/TfIeX8msXye6a7dC5eLFwqB/CWVYUEE/3t6fw/Ze0UQi7cDKiyJLKTA8RQqQTifp1oak+EyEE7uRxX+EcB3ZB4cHOVVrikEb6h3gO30j51a7O8rezNsrm0SmWVhCsYQMMTGJgZOfIdF215ctxEfvANDM5EPqbVDYJQzGgneMdQIOTb4gLAyd5AHhHu3XPl51nzNxVGiCUnZu/FpBAZVAIYjSdWQcRMHB8px5VbS8sZzpEMACJBGfpvA8vSucPPSq+P4SY8QiARAgg/KfYetPw/N2V4Ld2GKwZBb+ITOSPAyTvlTicZEWX4CcR2dsWr5e2RacmGhQ2oyHKnUdI1ArnAJIO5FW+Gsh5JtFSumVZbedY/y2WWxqgHbNsRg5Pw/PElxIgAyrjdAPEpwCIU6gPLUNo0vY4tUZj3pdGAOl9Jkjf4RkZ8pETkGK0btogkkc7Z5LYvOb2k22wSLbBSCDp1BQo+cjzOa37fLFDhEtqqspbUrKJuYAXRpzIzI8tvINjg7d19dp1Nxli4hJIZVkyDPxLODiQMwRNLtFeWzw+i7Ze+0roVU1EiSS23h0qH9dsbVp6fPOD4fJTlxQkuUCvBkEspA2mMTnH2NB/WxWhzDj7TL3bFSsg3chiqghpWTJJ0kg9IJ3gHI59yvhLhW4WZLh+I62UXG/1quJJ/hg4icV7+L4in/wCkf0PIy9C/wP8AUMeLFRPFiuIbh0V7oNy5pDEKQ5lcwD/rA88SPrQxye8Rc03GOjJBF1SVmCwwRE43megrdHrMEvJkl0mZHd/rgqJ4sVwfF8rvCDbuNcBAI+JW3giJIwfXrVHibHE22VbguoWMLqDiY8vOPSrVnxNWmVvp8l0ek/rgqJ4yuQ5hyVhbU2rnEC4QCLbq/iDDUCP4THuDFc5e4m8uGa4CNwSwP3ox58eRXEJdNkj3aPTzxdQPGV5aePu/xv8AVqc8fd/4jfVqt3iR+Wn7np/62KY8WK8ubmV3+N/qaX+I3v43/wCo0epEPlZ+56eeLFSt8XXlp5ld/wCI/wD1H+tM3Mr3/Eb/AKiP50LLEPk5v8SPoriLepWC5BlhnoTMSPWsprhIkmZ82A8tq0bF6CFnBJjpAbz3yMULiOVhx5HORG/WRGP9hXB9POkdZONlVuKOQQuMdJ/v/ala40EEgzsQRBBBG4PsdxVa7ym6isf8zaFXwyfUk485ANS7lkMOwICq4M4lCAVJXM6RI9QMdK1+qlyytYmyyONjzH8+nWgvzALliFA0+JjCgAjLHovUmsmxzpJe14r1y2lu4TbjU+sLKBJVQMyXBEakEZitTjHU2DbtWEusx1FLznu9BjWHYCcBtIEEnc0pZU12BY3Zbtu6AlWEnoSSupYldKnr0I9ap3uzI4llbjbdu7pEW9IZGAkki42vx7iB8IiYzNJIsKWsgs2+gs7rAOEVm8S+GBqMzp2M1kcF2rdL+hlhoJti4w17zdVCcREAQSDM4OKz+p7FihzydDxXC2+HsLasWxbAMFRMaWx3jTJOWBlvI0rHEQqhgFYqJ1EDUABqg6vKJnz2rC5x2yC3B3Cag5JEgyXBgqeqZAyYHi+mY/6Sdaf5Laoho0tB2J9PpIn5VKN97ItpcFjmfaI3uLW27aQLVxjLE7vbQlhAEko0YPw+tATjSrnOoAlRn5H+UYrnea9oXut4U05AZoGdSiWPXdRWXc466d2PtqyQBHnIH23qqf1dwjKuxu8344liBpwpAz4YBODq2OAI8zFY/D88JADT4SCsknSVMYnYSdP0nzovLuVNxLRbnVpLOWMiPDmWO8EdeoEAYrYt/o/RbZuXr9i2CuVJYaDgTqIgQBO8Ej3qyGHZcIhKdMbl3aNHcNGi5EywWG0SChgnEOcH+IfOjfe3JCJb0ABihu3xpksNIIcCfD7+IepqrxXLbVm/AulhiTohBiNwTqxExO/UiK6KzyDgioa/fK6wotsmFyNQy4AY4GcfDtV+HHJSeq/Uqyyi19ToxLPNrdpjHD21I3HeX1Ixp3Dg1Wv8xUMGFiyuOvfvqmIMu5O0RHp1iOyfgrOtXXi+JutJcfsluQCAjHxOVIgR4pEYzRrv6iwC/q5BAiRYS2ABEyGYzMAwZA/HrQjt/bR5spqH9w4nhOetbvC9bWypGy92BbGAMKCOk7zMmZqxxXaDWjAWeFSTOpA4YHPwg3Sq77RG3lXQvyPhCQ2hoMbMVIkwMHAJ9DHT0qf/AKQ4QFQzXVLKWGm5aYiOhRkkfNv3d+o0yjhirlFFMMmSb+lnH8TzQtPgtgnGr4mzk7+31M772OH7VcVaZ2S8ys4CuQFXUBsMrvjf7710/wD6J4a4QLN2/d8RUiLKwVBJ8Q1dREAHPlBgtzsFaRXW4OJRxDrcuW0NpliCg7t4BBO5YH0qO+CPCj+3+y7TK+WzjLnaDiC0i6Z3wF39gIqB7RcSTPeyR1hNQz08Mit+52b4YLHfkHJDm3bziYIF8mMgDAPnWJxfKGki0yMwYqAzW0nSJ1qVZvCcQfPEyKu9XHVtfsVqErpFHmHF33xddmjOl3YgEgZ0k7ken2oNprokrPkSszHkY/B8q6W9wJ0JrNhSAGW0zoGEkFkDFiEVvFCkkKSIijcDy7gSUuXuJHDtbAhbQt3e8PxEk2rjaH6AnA9cznXV8cQdl/o88tUcfck7jOxk+XvUGJGBPz/rXpHFcNye/bLtxV23e28XjOD4WYd2Ax0xgHHmYmuT49ODD6k71wDkYVTBIwQ0gbfXetWPK5rs0yqSUWc8znqB/fyobN/p+h/rWjedC021YDyY6o9NWJHyqJH8Rge1W1Yb14KIvAbg/UE/ShXLynrHyq+3CrEkj3iaAeEB/e/7f6UqkTUo9z1vmHMHa6Wz3eyhW8Rac/vAQJLT5TkVtcTxl61qaZEnUJA6746x+K5/juEQ3JKaCGmVMdc7CCD5H7Vo2rC6IUiIiNpA2HX+xXF48GR9ke7OcUW7nOQqsxdQI1E5mAN4BnbpVFeO7y4bYRjIMN4SGYbqACW1RJEgA6cE4mu3JFZTLxOCJnHv18iI+tWU4MapOTuCpiGOZXODq8/l5m+WDIvwsr9deChav6Lr3CQWZUWYKKQo+KGJgkQNzhR8oDmR1eK4uoTEN6FQQskDfP8AWjXOF13G1ZJO4AUxkiY2OoxI6GtXhewN5lALWwgYkYJcgggSwwYJB+Ww6vVvjRi9VrszG/xO42zEx5E9N/hWqvEMmpXuAMyyQcFhO+kkap6Y3+1dnw36OQIL3mx/AAudpkkxttQuJ/R8skd+x8htO8TJ3zWiK/w5/MzSlJ/iOU7K8jHFXitm0lpQCxaWYT0DQeudsfWujv8AYJjoZrltQD4h8UgHpGIjaT0qtPEcMV0XLqgT8RW6jCf4SJjJ6/Q1V47tXeI/z7YaZlLKrAxA1S09eg/rfDpm3yv4MuTqYRXL/kjzHs3amVt940+JjdtW5ncwFJmQuBBjziqHE8qtKIucGyCJH7S4o3wZJbyPWrfD9tLqmW7u4ZziNQ9YAq5Y7ZuxhbdlC3RRcU+UjS4k+/3rQulSd6oz/ORlwpMwn49UA7stbXcKGGZz4mQAsMdZ3qrx3Mzea213VcKGVJ1EeeVJ0HJP7vXMiANDju0bP/ACNyDcBPoQxgj61k3ObOTghfLSSD7egq5dOvYzy6p3/Uwl/n1w9dIjTAW2qxORpUBd8xHSaqf45dIjvXgYC40jrgbVX47ibrkks2YnfxRtqj4iJ3bNZty23+oiPUVphGlykVOTk+Js3n5xeKFSQUPQqNOMiBpgGaqrx1wCNhjq0YEDAAFZiARkmfLxf+TRVtxmD6Zq5UuyK5J+WWV4+4JAgEzJGDn1n8edU+IAYksqkkQTBJMnUWJnLE7k79am+raMfI1BEg7gH5j+xUZRjJ8onCUorhmhwHam/ZK924TTIEJbGGMkfDG+cR9zV8/pL47QyNxAZWBBDJaJgiIBC4FYIYnaPoCaE2OgI88ioPDF+F+hbHLL3NV+0oa2Eu2bb5nWFCXPQal3Ak7zvQP8WUDQtpNOcNoeJ6+IHOKz3YbqPcAioaGnwqc7TH9/SpKKjwhu5csNc4lZ/wAsD0AEfIUNLwImCD5QaHdD/wAM/Y/eaAx8UHB9pz6wINS2aJKCZZa6BG/3imiYzE7QRH5oIb2+mfbBqBBn4R550/zocySgkGNkdST88eVRW1HT6n+QFRXUDOjPn4f96dHYThh57H8immh0/cE5MxgZ6GD9al9Pz+aSu2+SOkxH0xUHtu2QF/v3pJ0yf5ntV0ZPvVDirZmR9Mfmrt05PufzVDjXMVyeObi+D35xUlyCPEDr+XH4EU1u+vmPvVIvTV6Ec7fdGR4ka7cWTuzGNuo+9WOC5syGUKjz8CLn5LWASaTXT0MeeBmrPVXsQ0Z6Ty3tnbKxc8J9BI+s4rV/xFGXUGBXGd/TpiZryBOIfox+1WrXMnQgglT5yyk1D6LserO95zYN9CLJQsDkFsxtg7avpXI8f2WuJrBC6jkBj6/unSfsat8n7ULbINy3MT4lPmZJK/vHzJM1sHtNav8A7MhyWODpVQI6RrGSevT0q2OWvyKMnTqfLOH4rs2Dp1Oyk+SOwOwOTGM/+azeJ7PsolS0atPiVgNhnwzn09K7vg+JVWZXtuG6HxMpgbBmBA6dSMneKlxPLLNwsqMykxhmRRLZkmCc6YJPmBtmtPqpmGXSquDzaxyZ2nSSSoJIEmAOpxtTvwTCcD+vtIFeinsZe7kIjWQNWQwcAESJMKJjeeu/vgcw5FctiDbQQI1koC+cMJP2H3qcMsfBlyYJxXKORNlxgLP5/NRBI3DD6gfmte5wRlQYJP8ACSYE7+RiOmwoPE8DgZDHMifEI8wYn5SPWr1ODdXyUaSq6M5gev1ImmNlYz9wQKs3bajBH2B+UintIOmlfUaht86vVEHIpNbToU+omktj2j2H5q3esBj8WfST+aibLdGn3E/aadDU/uVBwvoft89qkU9Pmc/kVNkI6/j+tVjHWT85H5qLqPgsTbJvwg9aC1liTpPv0P8AWmZz7fIfyqKv6k+u1VOUfYtV+47Bh0288/jND1kzKn5agKsLdY9frmme6esH3E0bL7gmC7owcRPmSPzmoNHVtvJifzRzxXmqz9KgJOwA/wCkn8UOvBNSfkr65/e9jt/Khtw7E4M+xn8Yq7etnqwPoYx9KC/CgZ/ofpBH1qLi/JYpkU4dxsST75qN1j+8pJ85qQ4gTkH3jNWe9XcsR5SBP4NTjq+zE213R6tcOT70JkmpMcn3pA1yB1JQ4jlwO2Ko3OFZa3qZrQNTUmiLimc8BSIrafhFPSq9zgR0qxZGV6GYUqSJ0E+0T9qsXOGI6GgEwfKroTtlcolyzyyRJZBPQlgfmAu9GscuM4uIfYz8hImflFUxxjdYPuP5jNQN/wBI9v8Aea1/QUcnUW+IcgKzbYB2AE/wZH0I9alY5aVLOwF4k4KkbdBpMGBt9feuZXjcz4vrH36/SjWb4Y/Fv6rqHycQen0qxSXZEHH3OmHaF0bx2vCB8SSCpg7qZMGY69M09/s8nGOLhZzcHiVXaAgYYCpEqMGeuMnAjKscWVEeOPMFh9g0R8qN/ioAlgjADZraFp8wQJn1ioyja7CovWuxoN3N20QMz3ZLKUxl9QzqIPSY9MvxHZnvFb9oAASshEJnYgi4ZB9vrS4XtRbCqqwvU/syVnPwywwJmABtR+O5xYYgWy0tlhJRMfEpZQZMfbrg1QscdrolJOqMHhOw1tQxVDdIwPhG85ydP1qb9jiY1quk+WnUScZmAqiOnyG1dSnM7MJNzSf3VLhxqG2+SYH18uh7IF1fC0gHJA0z5mSd/b2rWsrRl+WgzirXYK2xOrWFE+IMhGCRPix9xtWHzfsx3EftVI1FZ+CNO8hjj2zXo7cBDoGZYZiIVyHnJnMHouAZ+84PMuzAaTLMQCYuEJEYGpi28dIPTNW48727mbN0q1+lcnnboCdg3rmfuKbuN9vbp9q6V+xzGfGFMagH2PoGE6j12FZlzs5cB0gAttA1AHyy6gZ9Ca2Rypnmyw5F4M0WPag3rPkfpj71qXOTXlJDW3B9VYnpuBNGtdnHYHUpXqPhIjYnJGPadjU3NNCjCdnMX7fpPzJqDW26D7f1rfu9l3gsBMZiHB/+sdfPzHSs5+EIMdfnP0rPV2W7NdzPto3n9aa5w532+ZA+9aL8ucTI23E5/NAb/ln6x7UuEqdk1k54KRskbH7g/Y0NmcdD8jH4rQThs7fzo78IokeEzjIjPnn+80uaJeqvJid6evzxUbmk+Q+Rz9KvGySQBHnn0HrQ7nD+i/8AdSjyXLIj1UqZPzpBTSpVy6OpCBTUghp6VFgIKafuvT8UqVIZA8Oar3eCnoPtSpU02Kile5eR0/H9aAbBpUq0Qm2VSikL9WNQPCmlSrRGTKWh1tMPhJHsYqaXrg6z7waalV8Wytoml5v4QfTIH0mKkOJj9wR/zD/8+lKlTYgXE6LiqpDIBsVO25xnbfHrXWdioQMhuEidUkGWxENg+8yPxCpULyRrk65+FGMAgxGBvkz6dNqq3OC1OF0hlAzqPiAn91sz86VKoKToGgNzs8M+EjyMg/msluEh4yRkQsAyPcRM/mlSq7FklLuUZIJBbnJXZcZG4DaCRPkZx8qq2+ztq5qU2hqAJ1QCAfM+MdY88ClSqSyS1ZW4RbpooL2WOthCARnTqyOkeIGMdTQxyEhZRgvSYj1HnSpVpU2yh4YGBzLlFy25W45ZgeuQY84OR6dKzblnQSRhgZ8OM/XHypUq1RVpHk5HrNpEbdjUp0g6pk5ULJ3PnQb/AAbAbD6+k+nlSpVAEuLM9rJOwFV2Rp/3pUqhLgsiz//Z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71600" y="6269672"/>
            <a:ext cx="15135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Rafael Nadal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869858" y="6269672"/>
            <a:ext cx="8947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Korida</a:t>
            </a:r>
            <a:endParaRPr lang="cs-CZ" dirty="0"/>
          </a:p>
        </p:txBody>
      </p:sp>
      <p:pic>
        <p:nvPicPr>
          <p:cNvPr id="2050" name="Picture 2" descr="http://upload.wikimedia.org/wikipedia/commons/thumb/9/9a/Flag_of_Spain.svg/750px-Flag_of_Spain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323" y="3356992"/>
            <a:ext cx="2036217" cy="1357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thumb/f/f2/EU_location_ESP.svg/800px-EU_location_ESP.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83850" y="1103437"/>
            <a:ext cx="2854529" cy="2140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upload.wikimedia.org/wikipedia/commons/thumb/c/cb/Barcelona_Dockside_Arial_sho.jpg/1024px-Barcelona_Dockside_Arial_sho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63540" y="577761"/>
            <a:ext cx="3464442" cy="2178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bdélník 18"/>
          <p:cNvSpPr/>
          <p:nvPr/>
        </p:nvSpPr>
        <p:spPr>
          <a:xfrm>
            <a:off x="2610396" y="2756571"/>
            <a:ext cx="22028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Barcelonský přístav</a:t>
            </a:r>
            <a:endParaRPr lang="cs-CZ" dirty="0"/>
          </a:p>
        </p:txBody>
      </p:sp>
      <p:pic>
        <p:nvPicPr>
          <p:cNvPr id="2056" name="Picture 8" descr="http://upload.wikimedia.org/wikipedia/commons/thumb/9/98/Toroencorrida.JPG/800px-Toroencorrid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540" y="3754383"/>
            <a:ext cx="3353719" cy="2515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upload.wikimedia.org/wikipedia/commons/8/83/Rafael_Nadal_2006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10396" y="3356992"/>
            <a:ext cx="2490617" cy="3384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23046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04664"/>
            <a:ext cx="7632848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Španělsko </a:t>
            </a:r>
            <a:r>
              <a:rPr lang="cs-CZ" sz="2000" dirty="0"/>
              <a:t>je stát ležící na Pyrenejském </a:t>
            </a:r>
            <a:r>
              <a:rPr lang="cs-CZ" sz="2000" dirty="0" smtClean="0"/>
              <a:t>poloostrově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s</a:t>
            </a:r>
            <a:r>
              <a:rPr lang="cs-CZ" sz="2000" dirty="0" smtClean="0"/>
              <a:t>ousedí </a:t>
            </a:r>
            <a:r>
              <a:rPr lang="cs-CZ" sz="2000" dirty="0"/>
              <a:t>na severu s Francií a na západě s </a:t>
            </a:r>
            <a:r>
              <a:rPr lang="cs-CZ" sz="2000" dirty="0" smtClean="0"/>
              <a:t>Portugalskem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o</a:t>
            </a:r>
            <a:r>
              <a:rPr lang="cs-CZ" sz="2000" dirty="0" smtClean="0"/>
              <a:t>d </a:t>
            </a:r>
            <a:r>
              <a:rPr lang="cs-CZ" sz="2000" dirty="0"/>
              <a:t>Afriky je odděleno Gibraltarským </a:t>
            </a:r>
            <a:r>
              <a:rPr lang="cs-CZ" sz="2000" dirty="0" smtClean="0"/>
              <a:t>průlivem</a:t>
            </a:r>
            <a:r>
              <a:rPr lang="cs-CZ" sz="20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/>
              <a:t>patří mezi vyspělé průmyslové </a:t>
            </a:r>
            <a:r>
              <a:rPr lang="cs-CZ" sz="2000" dirty="0" smtClean="0"/>
              <a:t>země</a:t>
            </a: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 významný cestovní ruch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Španělsko má velmi pestré nerostné bohatství</a:t>
            </a:r>
            <a:r>
              <a:rPr lang="cs-CZ" sz="2000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 je </a:t>
            </a:r>
            <a:r>
              <a:rPr lang="cs-CZ" sz="2000" dirty="0"/>
              <a:t>světovým producentem rtuti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v  </a:t>
            </a:r>
            <a:r>
              <a:rPr lang="cs-CZ" sz="2000" dirty="0"/>
              <a:t>těžbě zinku je 1. v </a:t>
            </a:r>
            <a:r>
              <a:rPr lang="cs-CZ" sz="2000" dirty="0" smtClean="0"/>
              <a:t>Evropě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s</a:t>
            </a:r>
            <a:r>
              <a:rPr lang="cs-CZ" sz="2000" dirty="0" smtClean="0"/>
              <a:t>pecializuje se na  </a:t>
            </a:r>
            <a:r>
              <a:rPr lang="cs-CZ" sz="2000" dirty="0"/>
              <a:t>rostlinnou </a:t>
            </a:r>
            <a:r>
              <a:rPr lang="cs-CZ" sz="2000" dirty="0" smtClean="0"/>
              <a:t>výrobu - nejvíce </a:t>
            </a:r>
            <a:r>
              <a:rPr lang="cs-CZ" sz="2000" dirty="0"/>
              <a:t>na jižní </a:t>
            </a:r>
            <a:r>
              <a:rPr lang="cs-CZ" sz="2000" dirty="0" smtClean="0"/>
              <a:t>ovoce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j</a:t>
            </a:r>
            <a:r>
              <a:rPr lang="cs-CZ" sz="2000" dirty="0" smtClean="0"/>
              <a:t>e </a:t>
            </a:r>
            <a:r>
              <a:rPr lang="cs-CZ" sz="2000" dirty="0"/>
              <a:t>evropským primátem v produkci pomerančů, 1. na světě v produkci oliv a na 3. místě ve světě v produkci vína </a:t>
            </a:r>
            <a:endParaRPr lang="cs-CZ" sz="2000" dirty="0" smtClean="0">
              <a:solidFill>
                <a:srgbClr val="00B0F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43608" y="3882539"/>
            <a:ext cx="5400600" cy="2308324"/>
          </a:xfrm>
          <a:prstGeom prst="rect">
            <a:avLst/>
          </a:prstGeom>
          <a:ln w="38100">
            <a:solidFill>
              <a:srgbClr val="00FF00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/>
              <a:t>Hlavní město: </a:t>
            </a:r>
            <a:r>
              <a:rPr lang="cs-CZ" sz="2400" dirty="0" smtClean="0">
                <a:solidFill>
                  <a:srgbClr val="FFFF00"/>
                </a:solidFill>
              </a:rPr>
              <a:t>Barcelona</a:t>
            </a:r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/>
              <a:t>Počet obyvatel: </a:t>
            </a:r>
            <a:r>
              <a:rPr lang="cs-CZ" sz="2400" dirty="0" smtClean="0"/>
              <a:t>46 063 511</a:t>
            </a:r>
            <a:endParaRPr lang="cs-CZ" sz="2400" dirty="0"/>
          </a:p>
          <a:p>
            <a:r>
              <a:rPr lang="cs-CZ" sz="2400" dirty="0"/>
              <a:t>Jazyk: </a:t>
            </a:r>
            <a:r>
              <a:rPr lang="cs-CZ" sz="2400" dirty="0" smtClean="0"/>
              <a:t>španělština</a:t>
            </a:r>
            <a:endParaRPr lang="cs-CZ" sz="2400" dirty="0"/>
          </a:p>
          <a:p>
            <a:r>
              <a:rPr lang="cs-CZ" sz="2400" dirty="0"/>
              <a:t>Státní zřízení: </a:t>
            </a:r>
            <a:r>
              <a:rPr lang="cs-CZ" sz="2400" dirty="0" smtClean="0"/>
              <a:t>konstituční monarchie</a:t>
            </a:r>
            <a:endParaRPr lang="cs-CZ" sz="2400" dirty="0"/>
          </a:p>
          <a:p>
            <a:r>
              <a:rPr lang="cs-CZ" sz="2400" dirty="0" smtClean="0"/>
              <a:t>Král: </a:t>
            </a:r>
            <a:r>
              <a:rPr lang="cs-CZ" sz="2400" dirty="0"/>
              <a:t>Juan Carlos I.</a:t>
            </a:r>
          </a:p>
          <a:p>
            <a:r>
              <a:rPr lang="cs-CZ" sz="2400" dirty="0" smtClean="0"/>
              <a:t>Měna</a:t>
            </a:r>
            <a:r>
              <a:rPr lang="cs-CZ" sz="2400" dirty="0"/>
              <a:t>: </a:t>
            </a:r>
            <a:r>
              <a:rPr lang="cs-CZ" sz="2400" dirty="0" smtClean="0"/>
              <a:t>Euro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3922262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81439"/>
            <a:ext cx="311976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zajímavosti</a:t>
            </a:r>
          </a:p>
        </p:txBody>
      </p:sp>
      <p:pic>
        <p:nvPicPr>
          <p:cNvPr id="5122" name="Picture 2" descr="http://upload.wikimedia.org/wikipedia/commons/thumb/1/19/Acueducto_de_Segovia_01.jpg/220px-Acueducto_de_Segovia_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475" y="3241110"/>
            <a:ext cx="4453875" cy="3239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95499" y="2668029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Římský Akvadukt v </a:t>
            </a:r>
            <a:r>
              <a:rPr lang="cs-CZ" dirty="0" err="1"/>
              <a:t>Segovii</a:t>
            </a:r>
            <a:r>
              <a:rPr lang="cs-CZ" dirty="0"/>
              <a:t> </a:t>
            </a:r>
          </a:p>
        </p:txBody>
      </p:sp>
      <p:pic>
        <p:nvPicPr>
          <p:cNvPr id="5124" name="Picture 4" descr="http://upload.wikimedia.org/wikipedia/commons/thumb/1/19/Hanging_houses_in_Cuenca_Spain.jpg/220px-Hanging_houses_in_Cuenca_Spai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852695"/>
            <a:ext cx="2915816" cy="3883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228184" y="3022412"/>
            <a:ext cx="9669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Cuenca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http://upload.wikimedia.org/wikipedia/commons/8/83/Lionel_Messi_31mar200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36899" y="148607"/>
            <a:ext cx="2003028" cy="2704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012160" y="296882"/>
            <a:ext cx="15488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Lionel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Messi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60100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thumb/8/8d/Barcelona_collage.JPG/640px-Barcelona_colla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6408712" cy="609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5896" y="116632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Barcelona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013412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19131" y="213932"/>
            <a:ext cx="177164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itálie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7186400" y="167765"/>
            <a:ext cx="15905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Lido</a:t>
            </a:r>
            <a:r>
              <a:rPr lang="cs-CZ" dirty="0"/>
              <a:t> di </a:t>
            </a:r>
            <a:r>
              <a:rPr lang="cs-CZ" dirty="0" err="1"/>
              <a:t>Jesolo</a:t>
            </a:r>
            <a:endParaRPr lang="cs-CZ" dirty="0"/>
          </a:p>
        </p:txBody>
      </p:sp>
      <p:pic>
        <p:nvPicPr>
          <p:cNvPr id="5122" name="Picture 2" descr="http://upload.wikimedia.org/wikipedia/commons/thumb/0/03/Flag_of_Italy.svg/1024px-Flag_of_Italy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5851" y="5007830"/>
            <a:ext cx="2628598" cy="1753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s://upload.wikimedia.org/wikipedia/commons/thumb/a/a6/EU_location_ITA.svg/800px-EU_location_ITA.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23253" y="182728"/>
            <a:ext cx="2924180" cy="2193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www.limonecostadamalfiigp.com/images/1280/maiori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0617" y="779051"/>
            <a:ext cx="4589382" cy="3442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pixabay.com/static/uploads/photo/2014/01/03/03/02/spaghetti-237907_64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6242" y="2771096"/>
            <a:ext cx="2947815" cy="1962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://upload.wikimedia.org/wikipedia/commons/6/6f/Pizza_on_stone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437112"/>
            <a:ext cx="3155289" cy="2105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78805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332656"/>
            <a:ext cx="8064896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00B0F0"/>
                </a:solidFill>
              </a:rPr>
              <a:t>Itálie </a:t>
            </a:r>
            <a:r>
              <a:rPr lang="cs-CZ" sz="2000" dirty="0" smtClean="0"/>
              <a:t>je </a:t>
            </a:r>
            <a:r>
              <a:rPr lang="cs-CZ" sz="2000" dirty="0"/>
              <a:t>vysoce rozvinutý </a:t>
            </a:r>
            <a:r>
              <a:rPr lang="cs-CZ" sz="2000" dirty="0" smtClean="0"/>
              <a:t>průmyslově -</a:t>
            </a:r>
            <a:r>
              <a:rPr lang="cs-CZ" sz="2000" dirty="0"/>
              <a:t> zemědělský stát, nejrozvinutější v jižní </a:t>
            </a:r>
            <a:r>
              <a:rPr lang="cs-CZ" sz="2000" dirty="0" smtClean="0"/>
              <a:t>Evropě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Itálie </a:t>
            </a:r>
            <a:r>
              <a:rPr lang="cs-CZ" sz="2000" dirty="0" smtClean="0"/>
              <a:t> je v </a:t>
            </a:r>
            <a:r>
              <a:rPr lang="cs-CZ" sz="2000" dirty="0"/>
              <a:t>současnosti na třetím místě v Evropě ve výrobě </a:t>
            </a:r>
            <a:r>
              <a:rPr lang="cs-CZ" sz="2000" dirty="0" smtClean="0"/>
              <a:t>oceli</a:t>
            </a: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v</a:t>
            </a:r>
            <a:r>
              <a:rPr lang="cs-CZ" sz="2000" dirty="0" smtClean="0"/>
              <a:t> </a:t>
            </a:r>
            <a:r>
              <a:rPr lang="cs-CZ" sz="2000" dirty="0"/>
              <a:t>Itálii jsou </a:t>
            </a:r>
            <a:r>
              <a:rPr lang="cs-CZ" sz="2000" dirty="0" smtClean="0"/>
              <a:t>významná ložiska</a:t>
            </a:r>
            <a:r>
              <a:rPr lang="cs-CZ" sz="2000" dirty="0"/>
              <a:t> mramoru, pyritu, kamenné a </a:t>
            </a:r>
            <a:r>
              <a:rPr lang="cs-CZ" sz="2000" dirty="0" smtClean="0"/>
              <a:t>draselné  </a:t>
            </a:r>
            <a:r>
              <a:rPr lang="cs-CZ" sz="2000" dirty="0"/>
              <a:t>soli</a:t>
            </a:r>
            <a:r>
              <a:rPr lang="cs-CZ" sz="2000" dirty="0" smtClean="0"/>
              <a:t>, síry</a:t>
            </a:r>
            <a:r>
              <a:rPr lang="cs-CZ" sz="2000" dirty="0"/>
              <a:t> a </a:t>
            </a:r>
            <a:r>
              <a:rPr lang="cs-CZ" sz="2000" dirty="0" smtClean="0"/>
              <a:t>rtuti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/>
              <a:t>je známa strojírenstvím, především dopravním. Známá je společnost </a:t>
            </a:r>
            <a:r>
              <a:rPr lang="cs-CZ" sz="2000" dirty="0" smtClean="0"/>
              <a:t>FIAT</a:t>
            </a: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sz="2000" dirty="0"/>
              <a:t>(</a:t>
            </a:r>
            <a:r>
              <a:rPr lang="cs-CZ" sz="2000" dirty="0" smtClean="0"/>
              <a:t>Fiat,</a:t>
            </a:r>
            <a:r>
              <a:rPr lang="cs-CZ" sz="2000" dirty="0"/>
              <a:t> Iveco, Ferrari, Lancia, </a:t>
            </a:r>
            <a:r>
              <a:rPr lang="cs-CZ" sz="2000" dirty="0" smtClean="0"/>
              <a:t>Alfa Romeo</a:t>
            </a:r>
            <a:r>
              <a:rPr lang="cs-CZ" sz="2000" dirty="0"/>
              <a:t>, Maserati</a:t>
            </a:r>
            <a:r>
              <a:rPr lang="cs-CZ" sz="20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Itálie patří mezi turisticky nejnavštěvovanější státy </a:t>
            </a:r>
            <a:r>
              <a:rPr lang="cs-CZ" sz="2000" dirty="0" smtClean="0"/>
              <a:t>světa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Turisty sem </a:t>
            </a:r>
            <a:r>
              <a:rPr lang="cs-CZ" sz="2000" dirty="0" smtClean="0"/>
              <a:t>lákají antické</a:t>
            </a:r>
            <a:r>
              <a:rPr lang="cs-CZ" sz="2000" dirty="0"/>
              <a:t> a </a:t>
            </a:r>
            <a:r>
              <a:rPr lang="cs-CZ" sz="2000" dirty="0" smtClean="0"/>
              <a:t>středověké</a:t>
            </a:r>
            <a:r>
              <a:rPr lang="cs-CZ" sz="2000" dirty="0"/>
              <a:t> </a:t>
            </a:r>
            <a:r>
              <a:rPr lang="cs-CZ" sz="2000" dirty="0" smtClean="0"/>
              <a:t>renesanční </a:t>
            </a:r>
            <a:r>
              <a:rPr lang="cs-CZ" sz="2000" dirty="0"/>
              <a:t>památky (</a:t>
            </a:r>
            <a:r>
              <a:rPr lang="cs-CZ" sz="2000" dirty="0" smtClean="0"/>
              <a:t>Řím, Florencie,</a:t>
            </a:r>
            <a:r>
              <a:rPr lang="cs-CZ" sz="2000" dirty="0"/>
              <a:t> </a:t>
            </a:r>
            <a:r>
              <a:rPr lang="cs-CZ" sz="2000" dirty="0" smtClean="0"/>
              <a:t>Benátky,</a:t>
            </a:r>
            <a:r>
              <a:rPr lang="cs-CZ" sz="2000" dirty="0"/>
              <a:t> Pisa), </a:t>
            </a:r>
            <a:r>
              <a:rPr lang="cs-CZ" sz="2000" dirty="0" smtClean="0"/>
              <a:t>pláže, </a:t>
            </a:r>
            <a:r>
              <a:rPr lang="cs-CZ" sz="2000" dirty="0"/>
              <a:t>hory 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43608" y="4149080"/>
            <a:ext cx="5112568" cy="2308324"/>
          </a:xfrm>
          <a:prstGeom prst="rect">
            <a:avLst/>
          </a:prstGeom>
          <a:ln w="38100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/>
              <a:t>Hlavní město: </a:t>
            </a:r>
            <a:r>
              <a:rPr lang="cs-CZ" sz="2400" dirty="0" smtClean="0"/>
              <a:t>Řím</a:t>
            </a:r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/>
              <a:t>Počet obyvatel</a:t>
            </a:r>
            <a:r>
              <a:rPr lang="cs-CZ" sz="2400" dirty="0" smtClean="0"/>
              <a:t>: 60 115 625 </a:t>
            </a:r>
            <a:endParaRPr lang="cs-CZ" sz="2400" dirty="0"/>
          </a:p>
          <a:p>
            <a:r>
              <a:rPr lang="cs-CZ" sz="2400" dirty="0"/>
              <a:t>Jazyk: </a:t>
            </a:r>
            <a:r>
              <a:rPr lang="cs-CZ" sz="2400" dirty="0" smtClean="0"/>
              <a:t>italština</a:t>
            </a:r>
            <a:endParaRPr lang="cs-CZ" sz="2400" dirty="0"/>
          </a:p>
          <a:p>
            <a:r>
              <a:rPr lang="cs-CZ" sz="2400" dirty="0"/>
              <a:t>Státní zřízení: </a:t>
            </a:r>
            <a:r>
              <a:rPr lang="cs-CZ" sz="2400" dirty="0" smtClean="0"/>
              <a:t>republika</a:t>
            </a:r>
            <a:endParaRPr lang="cs-CZ" sz="2400" dirty="0"/>
          </a:p>
          <a:p>
            <a:r>
              <a:rPr lang="cs-CZ" sz="2400" dirty="0" smtClean="0"/>
              <a:t>Prezident: </a:t>
            </a:r>
            <a:r>
              <a:rPr lang="cs-CZ" sz="2400" dirty="0"/>
              <a:t>Giorgio </a:t>
            </a:r>
            <a:r>
              <a:rPr lang="cs-CZ" sz="2400" dirty="0" err="1" smtClean="0"/>
              <a:t>Napolitano</a:t>
            </a:r>
            <a:endParaRPr lang="cs-CZ" sz="2400" dirty="0"/>
          </a:p>
          <a:p>
            <a:r>
              <a:rPr lang="cs-CZ" sz="2400" dirty="0" smtClean="0"/>
              <a:t>Měna</a:t>
            </a:r>
            <a:r>
              <a:rPr lang="cs-CZ" sz="2400" dirty="0"/>
              <a:t>: </a:t>
            </a:r>
            <a:r>
              <a:rPr lang="cs-CZ" sz="2400" dirty="0" smtClean="0"/>
              <a:t>Euro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8722549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9908" y="116632"/>
            <a:ext cx="311976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Zajímavosti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148064" y="364946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Koloseum v Římě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37303" y="367516"/>
            <a:ext cx="1937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Benátky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06834" y="575750"/>
            <a:ext cx="22582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Šikmá věž v Pise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9129" y="3927076"/>
            <a:ext cx="1937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Florencie</a:t>
            </a:r>
            <a:endParaRPr lang="cs-CZ" b="1" dirty="0"/>
          </a:p>
        </p:txBody>
      </p:sp>
      <p:pic>
        <p:nvPicPr>
          <p:cNvPr id="6146" name="Picture 2" descr="http://upload.wikimedia.org/wikipedia/commons/a/a5/Colosseum_at_nigh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203462"/>
            <a:ext cx="3784439" cy="24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upload.wikimedia.org/wikipedia/commons/thumb/6/66/The_Leaning_Tower_of_Pisa_SB.jpeg/640px-The_Leaning_Tower_of_Pisa_SB.jpe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0442"/>
            <a:ext cx="2118810" cy="322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s://upload.wikimedia.org/wikipedia/commons/thumb/8/89/Venezia_veduta_aerea.jpg/800px-Venezia_veduta_aere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129" y="760416"/>
            <a:ext cx="4214328" cy="316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s://upload.wikimedia.org/wikipedia/commons/d/d5/Sunset_over_florence_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365" y="4365103"/>
            <a:ext cx="4229856" cy="2333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667353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51269" y="144364"/>
            <a:ext cx="205376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řecko</a:t>
            </a:r>
            <a:endParaRPr lang="cs-CZ" sz="40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751889" y="3127564"/>
            <a:ext cx="266526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Parthenón</a:t>
            </a:r>
            <a:r>
              <a:rPr lang="cs-CZ" sz="1600" dirty="0"/>
              <a:t> </a:t>
            </a:r>
            <a:r>
              <a:rPr lang="cs-CZ" sz="1600" dirty="0" smtClean="0"/>
              <a:t> </a:t>
            </a:r>
            <a:r>
              <a:rPr lang="cs-CZ" sz="1600" dirty="0"/>
              <a:t>byl </a:t>
            </a:r>
            <a:r>
              <a:rPr lang="cs-CZ" sz="1600" dirty="0" smtClean="0"/>
              <a:t>hlavním</a:t>
            </a:r>
          </a:p>
          <a:p>
            <a:r>
              <a:rPr lang="cs-CZ" sz="1600" dirty="0"/>
              <a:t> chrámem </a:t>
            </a:r>
            <a:r>
              <a:rPr lang="cs-CZ" sz="1600" dirty="0" smtClean="0"/>
              <a:t>antických</a:t>
            </a:r>
          </a:p>
          <a:p>
            <a:r>
              <a:rPr lang="cs-CZ" sz="1600" dirty="0"/>
              <a:t> Athén </a:t>
            </a:r>
            <a:r>
              <a:rPr lang="cs-CZ" sz="1600" dirty="0" smtClean="0"/>
              <a:t>zasvěceným</a:t>
            </a:r>
          </a:p>
          <a:p>
            <a:r>
              <a:rPr lang="cs-CZ" sz="1600" dirty="0" smtClean="0"/>
              <a:t> </a:t>
            </a:r>
            <a:r>
              <a:rPr lang="cs-CZ" sz="1600" dirty="0"/>
              <a:t>bohyni </a:t>
            </a:r>
            <a:r>
              <a:rPr lang="cs-CZ" sz="1600" dirty="0" smtClean="0"/>
              <a:t>Athéně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948264" y="2650510"/>
            <a:ext cx="2039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musaka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85418" y="3666173"/>
            <a:ext cx="2039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Řecký jogurt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8" name="Picture 14" descr="Poloha Řeck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7" y="1394172"/>
            <a:ext cx="3022387" cy="2272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https://upload.wikimedia.org/wikipedia/commons/thumb/5/5c/Flag_of_Greece.svg/600px-Flag_of_Greece.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8928"/>
            <a:ext cx="1385268" cy="923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upload.wikimedia.org/wikipedia/commons/thumb/c/ce/2006_01_21_Ath%C3%A8nes_Parth%C3%A9non.JPG/800px-2006_01_21_Ath%C3%A8nes_Parth%C3%A9no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1269" y="3933056"/>
            <a:ext cx="3061584" cy="2296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https://upload.wikimedia.org/wikipedia/commons/thumb/0/03/Iviron_Aug2006.jpg/800px-Iviron_Aug200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638" y="3933056"/>
            <a:ext cx="3235388" cy="2422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http://upload.wikimedia.org/wikipedia/commons/2/2c/Musaka_Sofia_2012_PD_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8942" y="773988"/>
            <a:ext cx="2471530" cy="1959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205638" y="6371329"/>
            <a:ext cx="2039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Hora Athos</a:t>
            </a:r>
            <a:endParaRPr lang="cs-CZ" dirty="0"/>
          </a:p>
        </p:txBody>
      </p:sp>
      <p:pic>
        <p:nvPicPr>
          <p:cNvPr id="7178" name="Picture 10" descr="http://upload.wikimedia.org/wikipedia/commons/7/77/Obstjoghurt0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1566" y="4204782"/>
            <a:ext cx="2309048" cy="1731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412878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116632"/>
            <a:ext cx="7632848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FF6600"/>
                </a:solidFill>
              </a:rPr>
              <a:t>Řecko</a:t>
            </a:r>
            <a:r>
              <a:rPr lang="cs-CZ" sz="2000" dirty="0" smtClean="0"/>
              <a:t> </a:t>
            </a:r>
            <a:r>
              <a:rPr lang="cs-CZ" sz="2000" dirty="0"/>
              <a:t>leží na Balkánském poloostrově a je přímořským </a:t>
            </a:r>
            <a:r>
              <a:rPr lang="cs-CZ" sz="2000" dirty="0" smtClean="0"/>
              <a:t>státem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Řecko je převážně hornaté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p</a:t>
            </a:r>
            <a:r>
              <a:rPr lang="cs-CZ" sz="2000" dirty="0" smtClean="0"/>
              <a:t>ro Řecko</a:t>
            </a:r>
            <a:r>
              <a:rPr lang="cs-CZ" sz="2000" dirty="0"/>
              <a:t> je velmi </a:t>
            </a:r>
            <a:r>
              <a:rPr lang="cs-CZ" sz="2000" dirty="0" smtClean="0"/>
              <a:t>důležitý cestovní ruch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d</a:t>
            </a:r>
            <a:r>
              <a:rPr lang="cs-CZ" sz="2000" dirty="0" smtClean="0"/>
              <a:t>ůležitý </a:t>
            </a:r>
            <a:r>
              <a:rPr lang="cs-CZ" sz="2000" dirty="0"/>
              <a:t>je hlavně průmysl potravinářský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 </a:t>
            </a:r>
            <a:r>
              <a:rPr lang="cs-CZ" sz="2000" dirty="0"/>
              <a:t>Řecko také platí za světového hráče v oblasti lodní přepravy </a:t>
            </a:r>
            <a:endParaRPr lang="cs-CZ" sz="20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n</a:t>
            </a:r>
            <a:r>
              <a:rPr lang="cs-CZ" sz="2000" dirty="0" smtClean="0"/>
              <a:t>ejvětším </a:t>
            </a:r>
            <a:r>
              <a:rPr lang="cs-CZ" sz="2000" dirty="0"/>
              <a:t>ostrovem je </a:t>
            </a:r>
            <a:r>
              <a:rPr lang="cs-CZ" sz="2000" dirty="0" smtClean="0"/>
              <a:t>Kréta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p</a:t>
            </a:r>
            <a:r>
              <a:rPr lang="cs-CZ" sz="2000" dirty="0" smtClean="0"/>
              <a:t>ěstuje </a:t>
            </a:r>
            <a:r>
              <a:rPr lang="cs-CZ" sz="2000" dirty="0"/>
              <a:t>se hlavně zelenina, zejména rajčata, dále cukrovka, pšenice a </a:t>
            </a:r>
            <a:r>
              <a:rPr lang="cs-CZ" sz="2000" dirty="0" smtClean="0"/>
              <a:t>kukuřice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v</a:t>
            </a:r>
            <a:r>
              <a:rPr lang="cs-CZ" sz="2000" dirty="0" smtClean="0"/>
              <a:t>elký </a:t>
            </a:r>
            <a:r>
              <a:rPr lang="cs-CZ" sz="2000" dirty="0"/>
              <a:t>význam má také produkce vína, citrusů, oliv a </a:t>
            </a:r>
            <a:r>
              <a:rPr lang="cs-CZ" sz="2000" dirty="0" smtClean="0"/>
              <a:t>tabáku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d</a:t>
            </a:r>
            <a:r>
              <a:rPr lang="cs-CZ" sz="2000" dirty="0" smtClean="0"/>
              <a:t>ůležitý </a:t>
            </a:r>
            <a:r>
              <a:rPr lang="cs-CZ" sz="2000" dirty="0"/>
              <a:t>je chov ovcí a </a:t>
            </a:r>
            <a:r>
              <a:rPr lang="cs-CZ" sz="2000" dirty="0" smtClean="0"/>
              <a:t>koz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r</a:t>
            </a:r>
            <a:r>
              <a:rPr lang="cs-CZ" sz="2000" dirty="0" smtClean="0"/>
              <a:t>ybolov </a:t>
            </a:r>
            <a:r>
              <a:rPr lang="cs-CZ" sz="2000" dirty="0"/>
              <a:t>je moderní a stačí uspokojit </a:t>
            </a:r>
            <a:r>
              <a:rPr lang="cs-CZ" sz="2000" dirty="0" smtClean="0"/>
              <a:t>potřebu</a:t>
            </a:r>
            <a:endParaRPr lang="cs-CZ" sz="2000" dirty="0" smtClean="0">
              <a:solidFill>
                <a:srgbClr val="00B0F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08212" y="4077072"/>
            <a:ext cx="5616624" cy="2308324"/>
          </a:xfrm>
          <a:prstGeom prst="rect">
            <a:avLst/>
          </a:prstGeom>
          <a:ln w="38100">
            <a:solidFill>
              <a:srgbClr val="FF6600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/>
              <a:t>Hlavní město: </a:t>
            </a:r>
            <a:r>
              <a:rPr lang="cs-CZ" sz="2400" dirty="0" smtClean="0"/>
              <a:t>Atény</a:t>
            </a:r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/>
              <a:t>Počet obyvatel: </a:t>
            </a:r>
            <a:r>
              <a:rPr lang="cs-CZ" sz="2400" dirty="0" smtClean="0"/>
              <a:t>11 283 293</a:t>
            </a:r>
            <a:endParaRPr lang="cs-CZ" sz="2400" dirty="0"/>
          </a:p>
          <a:p>
            <a:r>
              <a:rPr lang="cs-CZ" sz="2400" dirty="0"/>
              <a:t>Jazyk: </a:t>
            </a:r>
            <a:r>
              <a:rPr lang="cs-CZ" sz="2400" dirty="0" smtClean="0"/>
              <a:t>řečtina</a:t>
            </a:r>
            <a:endParaRPr lang="cs-CZ" sz="2400" dirty="0"/>
          </a:p>
          <a:p>
            <a:r>
              <a:rPr lang="cs-CZ" sz="2400" dirty="0"/>
              <a:t>Státní zřízení: </a:t>
            </a:r>
            <a:r>
              <a:rPr lang="cs-CZ" sz="2400" dirty="0" smtClean="0"/>
              <a:t>republika</a:t>
            </a:r>
            <a:endParaRPr lang="cs-CZ" sz="2400" dirty="0"/>
          </a:p>
          <a:p>
            <a:r>
              <a:rPr lang="cs-CZ" sz="2400" dirty="0" smtClean="0"/>
              <a:t>Prezident: </a:t>
            </a:r>
            <a:r>
              <a:rPr lang="cs-CZ" sz="2400" dirty="0" err="1"/>
              <a:t>Karolos</a:t>
            </a:r>
            <a:r>
              <a:rPr lang="cs-CZ" sz="2400" dirty="0"/>
              <a:t> </a:t>
            </a:r>
            <a:r>
              <a:rPr lang="cs-CZ" sz="2400" dirty="0" err="1"/>
              <a:t>Papulias</a:t>
            </a:r>
            <a:endParaRPr lang="cs-CZ" sz="2400" dirty="0"/>
          </a:p>
          <a:p>
            <a:r>
              <a:rPr lang="cs-CZ" sz="2400" dirty="0" smtClean="0"/>
              <a:t>Měna</a:t>
            </a:r>
            <a:r>
              <a:rPr lang="cs-CZ" sz="2400" dirty="0"/>
              <a:t>: </a:t>
            </a:r>
            <a:r>
              <a:rPr lang="cs-CZ" sz="2400" dirty="0" smtClean="0"/>
              <a:t>Euro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1553809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1134" y="318920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Olymp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18864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Akropolis v Aténách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764704"/>
            <a:ext cx="23534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Věštírna v Delfách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 descr="https://upload.wikimedia.org/wikipedia/commons/thumb/4/42/Attica_06-13_Athens_54_View_from_Philopappos_-_Acropolis_Hill.jpg/1024px-Attica_06-13_Athens_54_View_from_Philopappos_-_Acropolis_Hil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861" y="559050"/>
            <a:ext cx="3812084" cy="2591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s://upload.wikimedia.org/wikipedia/commons/e/e5/Mytikas_summit_PJ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4869" y="3744850"/>
            <a:ext cx="4093004" cy="2986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s://upload.wikimedia.org/wikipedia/commons/thumb/5/55/Greece_Delphi_Tholos.jpg/640px-Greece_Delphi_Tholo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236161"/>
            <a:ext cx="3486559" cy="5017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499804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39700"/>
            <a:ext cx="8712968" cy="96334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Otázky: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Přiřaď vlajky ke státům:</a:t>
            </a:r>
          </a:p>
          <a:p>
            <a:endParaRPr lang="cs-CZ" sz="2000" dirty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algn="ctr" fontAlgn="auto"/>
            <a:r>
              <a:rPr lang="cs-CZ" sz="2000" dirty="0"/>
              <a:t> </a:t>
            </a:r>
          </a:p>
          <a:p>
            <a:pPr algn="ctr" fontAlgn="auto"/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 fontAlgn="auto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Španělsko   Itálie    Řecko   Portugalsko</a:t>
            </a:r>
            <a:endParaRPr lang="nn-NO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AutoNum type="arabicPeriod"/>
            </a:pPr>
            <a:endParaRPr lang="cs-CZ" sz="2000" dirty="0" smtClean="0"/>
          </a:p>
          <a:p>
            <a:r>
              <a:rPr lang="cs-CZ" sz="2000" dirty="0" smtClean="0"/>
              <a:t>2.    Co státy jižní Evropy </a:t>
            </a:r>
            <a:r>
              <a:rPr lang="cs-CZ" sz="2000" smtClean="0"/>
              <a:t>převážně vyvážejí?</a:t>
            </a:r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dirty="0" smtClean="0"/>
              <a:t>Urči státy podle hlavních měst: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</a:t>
            </a:r>
            <a:r>
              <a:rPr lang="cs-CZ" sz="2000" dirty="0" smtClean="0">
                <a:solidFill>
                  <a:srgbClr val="FFFF00"/>
                </a:solidFill>
              </a:rPr>
              <a:t>Athény  -</a:t>
            </a:r>
          </a:p>
          <a:p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      Barcelona -</a:t>
            </a:r>
          </a:p>
          <a:p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      Lisabon -</a:t>
            </a:r>
          </a:p>
          <a:p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      Řím -</a:t>
            </a:r>
          </a:p>
          <a:p>
            <a:pPr marL="457200" indent="-457200">
              <a:buAutoNum type="arabicPeriod" startAt="4"/>
            </a:pPr>
            <a:r>
              <a:rPr lang="cs-CZ" sz="2000" dirty="0" smtClean="0"/>
              <a:t>Řekni  ke každé zemi jednu zajímavost  nebo památku, kterou ses při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výkladu dozvěděl</a:t>
            </a:r>
          </a:p>
          <a:p>
            <a:pPr marL="457200" indent="-457200">
              <a:buAutoNum type="arabicPeriod" startAt="5"/>
            </a:pPr>
            <a:r>
              <a:rPr lang="cs-CZ" sz="2000" dirty="0" smtClean="0"/>
              <a:t>Jaká země </a:t>
            </a:r>
            <a:r>
              <a:rPr lang="cs-CZ" sz="2000" dirty="0"/>
              <a:t> </a:t>
            </a:r>
            <a:r>
              <a:rPr lang="cs-CZ" sz="2000" dirty="0" smtClean="0"/>
              <a:t>se proslavila výrobou korku ?</a:t>
            </a:r>
          </a:p>
          <a:p>
            <a:pPr marL="457200" indent="-457200">
              <a:buAutoNum type="arabicPeriod" startAt="5"/>
            </a:pPr>
            <a:r>
              <a:rPr lang="cs-CZ" sz="2000" dirty="0" smtClean="0"/>
              <a:t>Šikmá věž v Pise, koloseum v Římě, město Benátky…o jakou zemi jde ?</a:t>
            </a:r>
          </a:p>
          <a:p>
            <a:pPr marL="457200" indent="-457200">
              <a:buAutoNum type="arabicPeriod" startAt="5"/>
            </a:pPr>
            <a:r>
              <a:rPr lang="cs-CZ" sz="2000" dirty="0" smtClean="0"/>
              <a:t>Sportovec Rafael Nadal reprezentuje jakou zemi ? A v jakém sportu ?</a:t>
            </a:r>
          </a:p>
          <a:p>
            <a:pPr marL="457200" indent="-457200">
              <a:buAutoNum type="arabicPeriod" startAt="5"/>
            </a:pPr>
            <a:r>
              <a:rPr lang="cs-CZ" sz="2000" dirty="0" smtClean="0"/>
              <a:t>Kde najdeme horu Olymp, věštírnu v Delfách ?</a:t>
            </a:r>
          </a:p>
          <a:p>
            <a:pPr marL="457200" indent="-457200">
              <a:buAutoNum type="arabicPeriod" startAt="5"/>
            </a:pPr>
            <a:endParaRPr lang="cs-CZ" sz="2000" dirty="0" smtClean="0"/>
          </a:p>
          <a:p>
            <a:pPr marL="457200" indent="-457200">
              <a:buAutoNum type="arabicPeriod" startAt="5"/>
            </a:pPr>
            <a:endParaRPr lang="cs-CZ" sz="2000" dirty="0" smtClean="0"/>
          </a:p>
          <a:p>
            <a:pPr marL="457200" indent="-457200">
              <a:buAutoNum type="arabicPeriod" startAt="6"/>
            </a:pPr>
            <a:endParaRPr lang="cs-CZ" sz="2000" dirty="0" smtClean="0"/>
          </a:p>
          <a:p>
            <a:pPr marL="457200" indent="-457200">
              <a:buAutoNum type="arabicPeriod" startAt="6"/>
            </a:pPr>
            <a:endParaRPr lang="cs-CZ" sz="2000" dirty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endParaRPr lang="cs-CZ" sz="2000" dirty="0"/>
          </a:p>
        </p:txBody>
      </p:sp>
      <p:pic>
        <p:nvPicPr>
          <p:cNvPr id="5" name="Picture 6" descr="http://www.statnivlajky.cz/data/flags/ultra/pt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0728"/>
            <a:ext cx="811709" cy="541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files.last-minute-recko.webnode.cz/200000002-31533324dd/recko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993805"/>
            <a:ext cx="791634" cy="528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Vlajka Španělsk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92965" y="1000178"/>
            <a:ext cx="786267" cy="521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Vlajka Itáli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913112"/>
            <a:ext cx="917462" cy="608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04672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60648"/>
            <a:ext cx="8424936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Citace 2013-05-03       Obrazový </a:t>
            </a:r>
            <a:r>
              <a:rPr lang="cs-CZ" sz="900" dirty="0"/>
              <a:t>materiál dostupný na</a:t>
            </a:r>
            <a:r>
              <a:rPr lang="cs-CZ" sz="900" dirty="0" smtClean="0"/>
              <a:t>:</a:t>
            </a:r>
          </a:p>
          <a:p>
            <a:endParaRPr lang="cs-CZ" sz="900" dirty="0" smtClean="0"/>
          </a:p>
          <a:p>
            <a:r>
              <a:rPr lang="cs-CZ" sz="900" dirty="0" smtClean="0"/>
              <a:t>3.5.2013     14.4</a:t>
            </a:r>
          </a:p>
          <a:p>
            <a:r>
              <a:rPr lang="cs-CZ" sz="900" dirty="0"/>
              <a:t>http://cs.wikipedia.org/wiki/Portugalsko#mediaviewer/Soubor:EU_location_POR.svg</a:t>
            </a:r>
            <a:endParaRPr lang="cs-CZ" sz="900" dirty="0" smtClean="0"/>
          </a:p>
          <a:p>
            <a:r>
              <a:rPr lang="cs-CZ" sz="900" dirty="0" smtClean="0"/>
              <a:t>3.5.2013      15.36</a:t>
            </a:r>
          </a:p>
          <a:p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cs.wikipedia.org/wiki/Portugalsko#mediaviewer/Soubor:Flag_of_Portugal.svg</a:t>
            </a:r>
            <a:endParaRPr lang="cs-CZ" sz="900" dirty="0" smtClean="0"/>
          </a:p>
          <a:p>
            <a:r>
              <a:rPr lang="cs-CZ" sz="900" dirty="0" smtClean="0"/>
              <a:t>3.5.2013     15.38</a:t>
            </a:r>
          </a:p>
          <a:p>
            <a:r>
              <a:rPr lang="cs-CZ" sz="900" dirty="0"/>
              <a:t>http://cs.wikipedia.org/wiki/Portugalsko#mediaviewer/Soubor:Lisboa-lisbon-_</a:t>
            </a:r>
            <a:r>
              <a:rPr lang="cs-CZ" sz="900" dirty="0" smtClean="0"/>
              <a:t>panorama.jpg</a:t>
            </a:r>
          </a:p>
          <a:p>
            <a:r>
              <a:rPr lang="cs-CZ" sz="900" dirty="0" smtClean="0"/>
              <a:t>3.5.2013      15.42</a:t>
            </a:r>
          </a:p>
          <a:p>
            <a:r>
              <a:rPr lang="cs-CZ" sz="900" dirty="0"/>
              <a:t>http://upload.wikimedia.org/wikipedia/commons/thumb/e/ee/Algarve_pobrezi.jpg/800px-Algarve_pobrezi.jpg</a:t>
            </a:r>
            <a:endParaRPr lang="cs-CZ" sz="900" dirty="0" smtClean="0"/>
          </a:p>
          <a:p>
            <a:r>
              <a:rPr lang="cs-CZ" sz="900" dirty="0" smtClean="0"/>
              <a:t>3.5.2013    16.00</a:t>
            </a:r>
          </a:p>
          <a:p>
            <a:r>
              <a:rPr lang="cs-CZ" sz="900" dirty="0"/>
              <a:t>http://upload.wikimedia.org/wikipedia/commons/thumb/6/6e/Lisboa-lisbon-_panorama.jpg/1920px-Lisboa-lisbon-_panorama.jpg</a:t>
            </a:r>
            <a:endParaRPr lang="cs-CZ" sz="900" dirty="0" smtClean="0"/>
          </a:p>
          <a:p>
            <a:r>
              <a:rPr lang="cs-CZ" sz="900" dirty="0" smtClean="0"/>
              <a:t>3.5.2013    16.05</a:t>
            </a:r>
          </a:p>
          <a:p>
            <a:r>
              <a:rPr lang="cs-CZ" sz="900" dirty="0"/>
              <a:t>http://upload.wikimedia.org/wikipedia/commons/thumb/0/05/Porto3flat-cc-contr-oliv1002.jpg/1920px-Porto3flat-cc-contr-oliv1002.jpg</a:t>
            </a:r>
            <a:endParaRPr lang="cs-CZ" sz="900" dirty="0" smtClean="0"/>
          </a:p>
          <a:p>
            <a:r>
              <a:rPr lang="cs-CZ" sz="900" dirty="0" smtClean="0"/>
              <a:t>3.5.2013    16.10</a:t>
            </a:r>
          </a:p>
          <a:p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upload.wikimedia.org/wikipedia/commons/b/b8/Quercus_suber_aka_cork_oak.jpg</a:t>
            </a:r>
            <a:endParaRPr lang="cs-CZ" sz="900" dirty="0" smtClean="0"/>
          </a:p>
          <a:p>
            <a:r>
              <a:rPr lang="cs-CZ" sz="900" dirty="0" smtClean="0"/>
              <a:t>3.5.2013    16.11</a:t>
            </a:r>
          </a:p>
          <a:p>
            <a:r>
              <a:rPr lang="cs-CZ" sz="900" dirty="0">
                <a:hlinkClick r:id="rId4"/>
              </a:rPr>
              <a:t>https://</a:t>
            </a:r>
            <a:r>
              <a:rPr lang="cs-CZ" sz="900" dirty="0" smtClean="0">
                <a:hlinkClick r:id="rId4"/>
              </a:rPr>
              <a:t>upload.wikimedia.org/wikipedia/commons/thumb/9/97/Castelo_de_Guimar%C3%A3es_Castelo_da_Funda%C3%A7%C3%A3o2.JPG/800px-Castelo_de_Guimar%C3%A3es_Castelo_da_Funda%C3%A7%C3%A3o2.JPG</a:t>
            </a:r>
            <a:endParaRPr lang="cs-CZ" sz="900" dirty="0" smtClean="0"/>
          </a:p>
          <a:p>
            <a:r>
              <a:rPr lang="cs-CZ" sz="900" dirty="0" smtClean="0"/>
              <a:t>3.5.2013    16.11</a:t>
            </a:r>
          </a:p>
          <a:p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upload.wikimedia.org/wikipedia/commons/thumb/9/9a/Flag_of_Spain.svg/750px-Flag_of_Spain.svg.png</a:t>
            </a:r>
            <a:endParaRPr lang="cs-CZ" sz="900" dirty="0" smtClean="0"/>
          </a:p>
          <a:p>
            <a:r>
              <a:rPr lang="cs-CZ" sz="900" dirty="0" smtClean="0"/>
              <a:t>3.5.2013    16.15</a:t>
            </a:r>
          </a:p>
          <a:p>
            <a:r>
              <a:rPr lang="cs-CZ" sz="900" dirty="0">
                <a:hlinkClick r:id="rId6"/>
              </a:rPr>
              <a:t>http://upload.wikimedia.org/wikipedia/commons/thumb/f/f2/EU_location_ESP.svg/800px-EU_location_ESP.svg.png/</a:t>
            </a:r>
            <a:endParaRPr lang="cs-CZ" sz="900" dirty="0" smtClean="0"/>
          </a:p>
          <a:p>
            <a:r>
              <a:rPr lang="cs-CZ" sz="900" dirty="0" smtClean="0"/>
              <a:t>3.5.2013    16.32</a:t>
            </a:r>
          </a:p>
          <a:p>
            <a:r>
              <a:rPr lang="cs-CZ" sz="900" dirty="0"/>
              <a:t>http://upload.wikimedia.org/wikipedia/commons/thumb/c/cb/Barcelona_Dockside_Arial_sho.jpg/1024px-Barcelona_Dockside_Arial_sho.jpg</a:t>
            </a:r>
            <a:endParaRPr lang="cs-CZ" sz="900" dirty="0" smtClean="0"/>
          </a:p>
          <a:p>
            <a:r>
              <a:rPr lang="cs-CZ" sz="900" dirty="0" smtClean="0"/>
              <a:t>3.5.2013     16.34</a:t>
            </a:r>
          </a:p>
          <a:p>
            <a:r>
              <a:rPr lang="cs-CZ" sz="900" dirty="0"/>
              <a:t>http://upload.wikimedia.org/wikipedia/commons/thumb/9/98/Toroencorrida.JPG/800px-Toroencorrida.JPG</a:t>
            </a:r>
            <a:endParaRPr lang="cs-CZ" sz="900" dirty="0" smtClean="0"/>
          </a:p>
          <a:p>
            <a:r>
              <a:rPr lang="cs-CZ" sz="900" dirty="0" smtClean="0"/>
              <a:t>3.5.2013     16.36</a:t>
            </a:r>
          </a:p>
          <a:p>
            <a:r>
              <a:rPr lang="cs-CZ" sz="900" dirty="0"/>
              <a:t>http://upload.wikimedia.org/wikipedia/commons/thumb/1/19/Hanging_houses_in_Cuenca_Spain.jpg/640px-Hanging_houses_in_Cuenca_Spain.jpg</a:t>
            </a:r>
            <a:endParaRPr lang="cs-CZ" sz="900" dirty="0" smtClean="0"/>
          </a:p>
          <a:p>
            <a:r>
              <a:rPr lang="cs-CZ" sz="900" dirty="0" smtClean="0"/>
              <a:t>3.5.2013     16.41</a:t>
            </a:r>
          </a:p>
          <a:p>
            <a:r>
              <a:rPr lang="cs-CZ" sz="900" dirty="0"/>
              <a:t>http://upload.wikimedia.org/wikipedia/commons/8/83/Rafael_Nadal_2006.jpg</a:t>
            </a:r>
            <a:endParaRPr lang="cs-CZ" sz="900" dirty="0" smtClean="0"/>
          </a:p>
          <a:p>
            <a:r>
              <a:rPr lang="cs-CZ" sz="900" dirty="0" smtClean="0"/>
              <a:t>3.5.2013    16.44</a:t>
            </a:r>
          </a:p>
          <a:p>
            <a:r>
              <a:rPr lang="cs-CZ" sz="900" dirty="0"/>
              <a:t>http://cs.wikipedia.org/wiki/%C5%A0pan%C4%9Blsko#mediaviewer/Soubor:Acueducto_de_Segovia_01.jpg</a:t>
            </a:r>
            <a:endParaRPr lang="cs-CZ" sz="900" dirty="0" smtClean="0"/>
          </a:p>
          <a:p>
            <a:r>
              <a:rPr lang="cs-CZ" sz="900" dirty="0" smtClean="0"/>
              <a:t>3.5.2013     16.51</a:t>
            </a:r>
          </a:p>
          <a:p>
            <a:r>
              <a:rPr lang="cs-CZ" sz="900" dirty="0"/>
              <a:t>http://upload.wikimedia.org/wikipedia/commons/8/83/Lionel_Messi_31mar2007.jpg</a:t>
            </a:r>
            <a:endParaRPr lang="cs-CZ" sz="900" dirty="0" smtClean="0"/>
          </a:p>
          <a:p>
            <a:r>
              <a:rPr lang="cs-CZ" sz="900" dirty="0" smtClean="0"/>
              <a:t>3.5.2013     16.57</a:t>
            </a:r>
          </a:p>
          <a:p>
            <a:r>
              <a:rPr lang="cs-CZ" sz="900" dirty="0"/>
              <a:t>http://upload.wikimedia.org/wikipedia/commons/thumb/8/8d/Barcelona_collage.JPG/640px-Barcelona_collage.JPG</a:t>
            </a:r>
            <a:endParaRPr lang="cs-CZ" sz="900" dirty="0" smtClean="0"/>
          </a:p>
          <a:p>
            <a:r>
              <a:rPr lang="cs-CZ" sz="900" dirty="0" smtClean="0"/>
              <a:t>3.5.2013      17.03</a:t>
            </a:r>
          </a:p>
          <a:p>
            <a:r>
              <a:rPr lang="cs-CZ" sz="900" dirty="0"/>
              <a:t>http://upload.wikimedia.org/wikipedia/commons/thumb/0/03/Flag_of_Italy.svg/1024px-Flag_of_Italy.svg.png</a:t>
            </a:r>
            <a:endParaRPr lang="cs-CZ" sz="900" dirty="0" smtClean="0"/>
          </a:p>
          <a:p>
            <a:r>
              <a:rPr lang="cs-CZ" sz="900" dirty="0" smtClean="0"/>
              <a:t>3.5.2013     17.12</a:t>
            </a:r>
          </a:p>
          <a:p>
            <a:r>
              <a:rPr lang="cs-CZ" sz="900" dirty="0"/>
              <a:t>https://upload.wikimedia.org/wikipedia/commons/thumb/a/a6/EU_location_ITA.svg/800px-EU_location_ITA.svg.png</a:t>
            </a:r>
            <a:endParaRPr lang="cs-CZ" sz="900" dirty="0" smtClean="0"/>
          </a:p>
          <a:p>
            <a:r>
              <a:rPr lang="cs-CZ" sz="900" dirty="0" smtClean="0"/>
              <a:t>3.5.2013     17.26</a:t>
            </a:r>
          </a:p>
          <a:p>
            <a:r>
              <a:rPr lang="cs-CZ" sz="900" dirty="0"/>
              <a:t>http://upload.wikimedia.org/wikipedia/commons/a/a5/Colosseum_at_night.jpg</a:t>
            </a:r>
            <a:endParaRPr lang="cs-CZ" sz="900" dirty="0" smtClean="0"/>
          </a:p>
          <a:p>
            <a:r>
              <a:rPr lang="cs-CZ" sz="900" dirty="0" smtClean="0"/>
              <a:t>3.5.2013    17.28</a:t>
            </a:r>
          </a:p>
          <a:p>
            <a:r>
              <a:rPr lang="cs-CZ" sz="900" dirty="0">
                <a:hlinkClick r:id="rId7"/>
              </a:rPr>
              <a:t>http://</a:t>
            </a:r>
            <a:r>
              <a:rPr lang="cs-CZ" sz="900" dirty="0" smtClean="0">
                <a:hlinkClick r:id="rId7"/>
              </a:rPr>
              <a:t>upload.wikimedia.org/wikipedia/commons/thumb/6/66/The_Leaning_Tower_of_Pisa_SB.jpeg/640px-The_Leaning_Tower_of_Pisa_SB.jpeg</a:t>
            </a:r>
            <a:endParaRPr lang="cs-CZ" sz="900" dirty="0" smtClean="0"/>
          </a:p>
          <a:p>
            <a:r>
              <a:rPr lang="cs-CZ" sz="900" dirty="0" smtClean="0"/>
              <a:t>3.5.2013     17.30</a:t>
            </a:r>
          </a:p>
          <a:p>
            <a:endParaRPr lang="cs-CZ" sz="900" dirty="0"/>
          </a:p>
          <a:p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60648"/>
            <a:ext cx="8784976" cy="466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https://cs.wikipedia.org/wiki/Ben%C3%A1tky#mediaviewer/Soubor:Venezia_veduta_aerea.jpg</a:t>
            </a:r>
            <a:endParaRPr lang="cs-CZ" sz="900" dirty="0" smtClean="0"/>
          </a:p>
          <a:p>
            <a:r>
              <a:rPr lang="cs-CZ" sz="900" dirty="0" smtClean="0"/>
              <a:t>3.5.2013      17.40</a:t>
            </a:r>
          </a:p>
          <a:p>
            <a:r>
              <a:rPr lang="cs-CZ" sz="900" dirty="0"/>
              <a:t>https://upload.wikimedia.org/wikipedia/commons/d/d5/Sunset_over_florence_1.jpg</a:t>
            </a:r>
            <a:endParaRPr lang="cs-CZ" sz="900" dirty="0" smtClean="0"/>
          </a:p>
          <a:p>
            <a:r>
              <a:rPr lang="cs-CZ" sz="900" dirty="0" smtClean="0"/>
              <a:t>3.5.2013      17.45</a:t>
            </a:r>
          </a:p>
          <a:p>
            <a:r>
              <a:rPr lang="cs-CZ" sz="900" dirty="0"/>
              <a:t>http://www.limonecostadamalfiigp.com/images/1280/maiori.jpg</a:t>
            </a:r>
            <a:endParaRPr lang="cs-CZ" sz="900" dirty="0" smtClean="0"/>
          </a:p>
          <a:p>
            <a:r>
              <a:rPr lang="cs-CZ" sz="900" dirty="0" smtClean="0"/>
              <a:t>3.5.2013     17.48</a:t>
            </a:r>
          </a:p>
          <a:p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pixabay.com/static/uploads/photo/2014/01/03/03/02/spaghetti-237907_640.jpg</a:t>
            </a:r>
            <a:endParaRPr lang="cs-CZ" sz="900" dirty="0" smtClean="0"/>
          </a:p>
          <a:p>
            <a:r>
              <a:rPr lang="cs-CZ" sz="900" dirty="0" smtClean="0"/>
              <a:t>3.5.2013     17.50</a:t>
            </a:r>
          </a:p>
          <a:p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upload.wikimedia.org/wikipedia/commons/6/6f/Pizza_on_stone.jpg</a:t>
            </a:r>
            <a:endParaRPr lang="cs-CZ" sz="900" dirty="0" smtClean="0"/>
          </a:p>
          <a:p>
            <a:r>
              <a:rPr lang="cs-CZ" sz="900" dirty="0" smtClean="0"/>
              <a:t>3.5.2013      17.50</a:t>
            </a:r>
          </a:p>
          <a:p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upload.wikimedia.org/wikipedia/commons/e/ec/Acropolis3.JPG</a:t>
            </a:r>
            <a:endParaRPr lang="cs-CZ" sz="900" dirty="0" smtClean="0"/>
          </a:p>
          <a:p>
            <a:r>
              <a:rPr lang="cs-CZ" sz="900" dirty="0" smtClean="0"/>
              <a:t>3.5.2013     17.51</a:t>
            </a:r>
          </a:p>
          <a:p>
            <a:r>
              <a:rPr lang="cs-CZ" sz="900" dirty="0">
                <a:hlinkClick r:id="rId5"/>
              </a:rPr>
              <a:t>https://</a:t>
            </a:r>
            <a:r>
              <a:rPr lang="cs-CZ" sz="900" dirty="0" smtClean="0">
                <a:hlinkClick r:id="rId5"/>
              </a:rPr>
              <a:t>upload.wikimedia.org/wikipedia/commons/thumb/5/5c/Flag_of_Greece.svg/600px-Flag_of_Greece.svg.png</a:t>
            </a:r>
            <a:endParaRPr lang="cs-CZ" sz="900" dirty="0" smtClean="0"/>
          </a:p>
          <a:p>
            <a:r>
              <a:rPr lang="cs-CZ" sz="900" dirty="0" smtClean="0"/>
              <a:t>3.5.2013     17.55</a:t>
            </a:r>
          </a:p>
          <a:p>
            <a:r>
              <a:rPr lang="cs-CZ" sz="900" dirty="0">
                <a:hlinkClick r:id="rId6"/>
              </a:rPr>
              <a:t>https://</a:t>
            </a:r>
            <a:r>
              <a:rPr lang="cs-CZ" sz="900" dirty="0" smtClean="0">
                <a:hlinkClick r:id="rId6"/>
              </a:rPr>
              <a:t>upload.wikimedia.org/wikipedia/commons/thumb/9/92/EU_location_GRE.svg/800px-EU_location_GRE.svg.png</a:t>
            </a:r>
            <a:endParaRPr lang="cs-CZ" sz="900" dirty="0" smtClean="0"/>
          </a:p>
          <a:p>
            <a:r>
              <a:rPr lang="cs-CZ" sz="900" dirty="0" smtClean="0"/>
              <a:t>3.5.2013    17.58</a:t>
            </a:r>
          </a:p>
          <a:p>
            <a:r>
              <a:rPr lang="cs-CZ" sz="900" dirty="0"/>
              <a:t>https://upload.wikimedia.org/wikipedia/commons/thumb/0/03/Iviron_Aug2006.jpg/800px-Iviron_Aug2006.jpg</a:t>
            </a:r>
            <a:endParaRPr lang="cs-CZ" sz="900" dirty="0" smtClean="0"/>
          </a:p>
          <a:p>
            <a:r>
              <a:rPr lang="cs-CZ" sz="900" dirty="0" smtClean="0"/>
              <a:t>3.5.2013     18.00</a:t>
            </a:r>
          </a:p>
          <a:p>
            <a:r>
              <a:rPr lang="cs-CZ" sz="900" dirty="0">
                <a:hlinkClick r:id="rId7"/>
              </a:rPr>
              <a:t>http://</a:t>
            </a:r>
            <a:r>
              <a:rPr lang="cs-CZ" sz="900" dirty="0" smtClean="0">
                <a:hlinkClick r:id="rId7"/>
              </a:rPr>
              <a:t>upload.wikimedia.org/wikipedia/commons/thumb/c/ce/2006_01_21_Ath%C3%A8nes_Parth%C3%A9non.JPG/800px-2006_01_21_Ath%C3%A8nes_Parth%C3%A9non.JPG</a:t>
            </a:r>
            <a:endParaRPr lang="cs-CZ" sz="900" dirty="0" smtClean="0"/>
          </a:p>
          <a:p>
            <a:r>
              <a:rPr lang="cs-CZ" sz="900" dirty="0" smtClean="0"/>
              <a:t>3.5.2013     18.06</a:t>
            </a:r>
          </a:p>
          <a:p>
            <a:r>
              <a:rPr lang="cs-CZ" sz="900" dirty="0"/>
              <a:t>http://upload.wikimedia.org/wikipedia/commons/2/2c/Musaka_Sofia_2012_PD_1.jpg</a:t>
            </a:r>
            <a:endParaRPr lang="cs-CZ" sz="900" dirty="0" smtClean="0"/>
          </a:p>
          <a:p>
            <a:r>
              <a:rPr lang="cs-CZ" sz="900" dirty="0" smtClean="0"/>
              <a:t>3.5.2013    18.13</a:t>
            </a:r>
          </a:p>
          <a:p>
            <a:r>
              <a:rPr lang="cs-CZ" sz="900" dirty="0"/>
              <a:t>http://upload.wikimedia.org/wikipedia/commons/7/77/Obstjoghurt01.jpg</a:t>
            </a:r>
            <a:endParaRPr lang="cs-CZ" sz="900" dirty="0" smtClean="0"/>
          </a:p>
          <a:p>
            <a:r>
              <a:rPr lang="cs-CZ" sz="900" dirty="0" smtClean="0"/>
              <a:t>3.5.2013     18.17</a:t>
            </a:r>
          </a:p>
          <a:p>
            <a:r>
              <a:rPr lang="cs-CZ" sz="900" dirty="0">
                <a:hlinkClick r:id="rId8"/>
              </a:rPr>
              <a:t>https://upload.wikimedia.org/wikipedia/commons/thumb/4/42/Attica_06-13_Athens_54_View_from_Philopappos_-_Acropolis_Hill.jpg/1024px-Attica_06-13_Athens_54_View_from_Philopappos_-_</a:t>
            </a:r>
            <a:r>
              <a:rPr lang="cs-CZ" sz="900" dirty="0" smtClean="0">
                <a:hlinkClick r:id="rId8"/>
              </a:rPr>
              <a:t>Acropolis_Hill.jpg</a:t>
            </a:r>
            <a:endParaRPr lang="cs-CZ" sz="900" dirty="0" smtClean="0"/>
          </a:p>
          <a:p>
            <a:r>
              <a:rPr lang="cs-CZ" sz="900" dirty="0" smtClean="0"/>
              <a:t>3.5.2013     18.22</a:t>
            </a:r>
          </a:p>
          <a:p>
            <a:r>
              <a:rPr lang="cs-CZ" sz="900" dirty="0">
                <a:hlinkClick r:id="rId9"/>
              </a:rPr>
              <a:t>https://</a:t>
            </a:r>
            <a:r>
              <a:rPr lang="cs-CZ" sz="900" dirty="0" smtClean="0">
                <a:hlinkClick r:id="rId9"/>
              </a:rPr>
              <a:t>upload.wikimedia.org/wikipedia/commons/e/e5/Mytikas_summit_PJS.jpg</a:t>
            </a:r>
            <a:endParaRPr lang="cs-CZ" sz="900" dirty="0" smtClean="0"/>
          </a:p>
          <a:p>
            <a:r>
              <a:rPr lang="cs-CZ" sz="900" dirty="0" smtClean="0"/>
              <a:t>3.5.2013    18.24</a:t>
            </a:r>
          </a:p>
          <a:p>
            <a:r>
              <a:rPr lang="cs-CZ" sz="900" dirty="0">
                <a:hlinkClick r:id="rId10"/>
              </a:rPr>
              <a:t>https://</a:t>
            </a:r>
            <a:r>
              <a:rPr lang="cs-CZ" sz="900" dirty="0" smtClean="0">
                <a:hlinkClick r:id="rId10"/>
              </a:rPr>
              <a:t>upload.wikimedia.org/wikipedia/commons/thumb/5/55/Greece_Delphi_Tholos.jpg/640px-Greece_Delphi_Tholos.jpg</a:t>
            </a:r>
            <a:endParaRPr lang="cs-CZ" sz="900" dirty="0" smtClean="0"/>
          </a:p>
          <a:p>
            <a:r>
              <a:rPr lang="cs-CZ" sz="900" dirty="0" smtClean="0"/>
              <a:t>3.5.2013       18.25</a:t>
            </a:r>
          </a:p>
          <a:p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xmlns="" val="18198950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44" y="260648"/>
            <a:ext cx="936104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Textový materiál dostupný na:</a:t>
            </a:r>
          </a:p>
          <a:p>
            <a:r>
              <a:rPr lang="cs-CZ" dirty="0">
                <a:hlinkClick r:id="rId2"/>
              </a:rPr>
              <a:t>http://cs.wikipedia.org/wiki/Ji%C5%BEn%C3%AD_Evropa</a:t>
            </a:r>
            <a:endParaRPr lang="cs-CZ" dirty="0"/>
          </a:p>
          <a:p>
            <a:r>
              <a:rPr lang="cs-CZ" dirty="0"/>
              <a:t>3.5.2013       14.57</a:t>
            </a:r>
          </a:p>
          <a:p>
            <a:r>
              <a:rPr lang="cs-CZ" dirty="0">
                <a:hlinkClick r:id="rId3"/>
              </a:rPr>
              <a:t>http://cs.wikipedia.org/wiki/Portugalsko</a:t>
            </a:r>
            <a:endParaRPr lang="cs-CZ" dirty="0"/>
          </a:p>
          <a:p>
            <a:r>
              <a:rPr lang="cs-CZ" dirty="0"/>
              <a:t>3.5.2013     16.00</a:t>
            </a:r>
          </a:p>
          <a:p>
            <a:r>
              <a:rPr lang="cs-CZ" dirty="0">
                <a:hlinkClick r:id="rId4"/>
              </a:rPr>
              <a:t>http://cs.wikipedia.org/wiki/%C5%A0pan%C4%9Blsko</a:t>
            </a:r>
            <a:endParaRPr lang="cs-CZ" dirty="0"/>
          </a:p>
          <a:p>
            <a:r>
              <a:rPr lang="cs-CZ" dirty="0"/>
              <a:t>3.5.2013     16.15</a:t>
            </a:r>
          </a:p>
          <a:p>
            <a:r>
              <a:rPr lang="cs-CZ" dirty="0">
                <a:hlinkClick r:id="rId5"/>
              </a:rPr>
              <a:t>http://ireferaty.cz/316/1852/Spanelsko</a:t>
            </a:r>
            <a:endParaRPr lang="cs-CZ" dirty="0"/>
          </a:p>
          <a:p>
            <a:r>
              <a:rPr lang="cs-CZ" dirty="0"/>
              <a:t>3.5.2013     16.28</a:t>
            </a:r>
          </a:p>
          <a:p>
            <a:r>
              <a:rPr lang="cs-CZ" dirty="0">
                <a:hlinkClick r:id="rId6"/>
              </a:rPr>
              <a:t>http://cs.wikipedia.org/wiki/It%C3%A1lie</a:t>
            </a:r>
            <a:endParaRPr lang="cs-CZ" dirty="0"/>
          </a:p>
          <a:p>
            <a:r>
              <a:rPr lang="cs-CZ" dirty="0"/>
              <a:t>3.5.2013    17.11</a:t>
            </a:r>
          </a:p>
          <a:p>
            <a:r>
              <a:rPr lang="cs-CZ" dirty="0">
                <a:hlinkClick r:id="rId7"/>
              </a:rPr>
              <a:t>http://cs.wikipedia.org/wiki/%C5%98ecko</a:t>
            </a:r>
            <a:endParaRPr lang="cs-CZ" dirty="0"/>
          </a:p>
          <a:p>
            <a:r>
              <a:rPr lang="cs-CZ" dirty="0"/>
              <a:t>3.5.2013     18.26</a:t>
            </a:r>
          </a:p>
          <a:p>
            <a:r>
              <a:rPr lang="cs-CZ" dirty="0">
                <a:hlinkClick r:id="rId8"/>
              </a:rPr>
              <a:t>http://ireferaty.cz/316/4445/Recko</a:t>
            </a:r>
            <a:endParaRPr lang="cs-CZ" dirty="0"/>
          </a:p>
          <a:p>
            <a:r>
              <a:rPr lang="cs-CZ" dirty="0"/>
              <a:t>3.5.2013     18.31</a:t>
            </a:r>
          </a:p>
        </p:txBody>
      </p:sp>
    </p:spTree>
    <p:extLst>
      <p:ext uri="{BB962C8B-B14F-4D97-AF65-F5344CB8AC3E}">
        <p14:creationId xmlns:p14="http://schemas.microsoft.com/office/powerpoint/2010/main" xmlns="" val="31508839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1800</TotalTime>
  <Words>656</Words>
  <Application>Microsoft Office PowerPoint</Application>
  <PresentationFormat>Předvádění na obrazovce (4:3)</PresentationFormat>
  <Paragraphs>258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Živly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128</cp:revision>
  <dcterms:created xsi:type="dcterms:W3CDTF">2012-10-04T17:02:39Z</dcterms:created>
  <dcterms:modified xsi:type="dcterms:W3CDTF">2014-08-27T07:21:27Z</dcterms:modified>
</cp:coreProperties>
</file>