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E171933-4619-4E11-9A3F-F7608DF75F80}" styleName="Střední styl 1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5F2F7D-8A3A-4CDE-8A92-FA351EB52747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08EB57-F9FF-454E-9FC2-62296F8C09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71575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08EB57-F9FF-454E-9FC2-62296F8C0949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22769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50E45-AE69-4F77-9D48-C82CF2352D97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8EF5D-914A-4ACC-AEEB-996113BE53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5990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50E45-AE69-4F77-9D48-C82CF2352D97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8EF5D-914A-4ACC-AEEB-996113BE53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5447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50E45-AE69-4F77-9D48-C82CF2352D97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8EF5D-914A-4ACC-AEEB-996113BE53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67911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50E45-AE69-4F77-9D48-C82CF2352D97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8EF5D-914A-4ACC-AEEB-996113BE53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793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50E45-AE69-4F77-9D48-C82CF2352D97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8EF5D-914A-4ACC-AEEB-996113BE53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40997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50E45-AE69-4F77-9D48-C82CF2352D97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8EF5D-914A-4ACC-AEEB-996113BE53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04332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50E45-AE69-4F77-9D48-C82CF2352D97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8EF5D-914A-4ACC-AEEB-996113BE53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331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50E45-AE69-4F77-9D48-C82CF2352D97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8EF5D-914A-4ACC-AEEB-996113BE53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55717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50E45-AE69-4F77-9D48-C82CF2352D97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8EF5D-914A-4ACC-AEEB-996113BE53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06606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50E45-AE69-4F77-9D48-C82CF2352D97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8EF5D-914A-4ACC-AEEB-996113BE53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30354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50E45-AE69-4F77-9D48-C82CF2352D97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8EF5D-914A-4ACC-AEEB-996113BE53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0850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E50E45-AE69-4F77-9D48-C82CF2352D97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78EF5D-914A-4ACC-AEEB-996113BE53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5829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76672"/>
            <a:ext cx="7772400" cy="1470025"/>
          </a:xfrm>
        </p:spPr>
        <p:txBody>
          <a:bodyPr>
            <a:normAutofit/>
          </a:bodyPr>
          <a:lstStyle/>
          <a:p>
            <a:r>
              <a:rPr lang="cs-CZ" sz="4800" dirty="0" smtClean="0"/>
              <a:t>Člověk je součástí přírody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16921" y="4221088"/>
            <a:ext cx="5576664" cy="838944"/>
          </a:xfrm>
        </p:spPr>
        <p:txBody>
          <a:bodyPr/>
          <a:lstStyle/>
          <a:p>
            <a:r>
              <a:rPr lang="cs-CZ" smtClean="0"/>
              <a:t>VY_32_INOVACE_06-01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24909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1057033"/>
              </p:ext>
            </p:extLst>
          </p:nvPr>
        </p:nvGraphicFramePr>
        <p:xfrm>
          <a:off x="1979712" y="2169353"/>
          <a:ext cx="6208395" cy="192556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11946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5.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1868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Přírodověda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</a:t>
                      </a:r>
                      <a:r>
                        <a:rPr lang="cs-CZ" sz="1400" kern="50" smtClean="0">
                          <a:effectLst/>
                        </a:rPr>
                        <a:t>jeho zdraví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</a:t>
                      </a:r>
                      <a:r>
                        <a:rPr lang="cs-CZ" sz="1400" kern="50" baseline="0" dirty="0" smtClean="0">
                          <a:effectLst/>
                        </a:rPr>
                        <a:t> je součástí přírody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Dana Málková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20. </a:t>
                      </a:r>
                      <a:r>
                        <a:rPr lang="cs-CZ" sz="1400" kern="50" smtClean="0">
                          <a:effectLst/>
                        </a:rPr>
                        <a:t>března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Podpora výkladové hodiny Společné znaky s ostatními živočichy.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1468438" y="2903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Rectangle 2"/>
          <p:cNvSpPr>
            <a:spLocks noChangeArrowheads="1"/>
          </p:cNvSpPr>
          <p:nvPr/>
        </p:nvSpPr>
        <p:spPr bwMode="auto">
          <a:xfrm>
            <a:off x="1220625" y="1655587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9188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Živočichy dělíme podle stavby těla 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7560840" cy="3240360"/>
          </a:xfrm>
        </p:spPr>
        <p:txBody>
          <a:bodyPr>
            <a:noAutofit/>
          </a:bodyPr>
          <a:lstStyle/>
          <a:p>
            <a:r>
              <a:rPr lang="cs-CZ" sz="3600" dirty="0" smtClean="0"/>
              <a:t>Obratlovce: 	Ptáci</a:t>
            </a:r>
          </a:p>
          <a:p>
            <a:pPr marL="2743200" lvl="6" indent="0">
              <a:buNone/>
            </a:pPr>
            <a:r>
              <a:rPr lang="cs-CZ" sz="3600" dirty="0" smtClean="0"/>
              <a:t>Ryby</a:t>
            </a:r>
          </a:p>
          <a:p>
            <a:pPr marL="2743200" lvl="6" indent="0">
              <a:buNone/>
            </a:pPr>
            <a:r>
              <a:rPr lang="cs-CZ" sz="3600" dirty="0" smtClean="0"/>
              <a:t>Savci</a:t>
            </a:r>
          </a:p>
          <a:p>
            <a:pPr marL="2743200" lvl="6" indent="0">
              <a:buNone/>
            </a:pPr>
            <a:r>
              <a:rPr lang="cs-CZ" sz="3600" dirty="0" smtClean="0"/>
              <a:t>Plazi</a:t>
            </a:r>
          </a:p>
          <a:p>
            <a:pPr marL="2743200" lvl="6" indent="0">
              <a:buNone/>
            </a:pPr>
            <a:r>
              <a:rPr lang="cs-CZ" sz="3600" dirty="0" smtClean="0"/>
              <a:t>Obojživelníci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	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5145522"/>
            <a:ext cx="24645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Bezobratlé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201453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611560" y="969180"/>
            <a:ext cx="2952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buFont typeface="Arial" pitchFamily="34" charset="0"/>
              <a:buChar char="•"/>
            </a:pPr>
            <a:r>
              <a:rPr lang="cs-CZ" sz="4800" dirty="0" smtClean="0"/>
              <a:t>PTÁCI</a:t>
            </a:r>
            <a:endParaRPr lang="cs-CZ" sz="4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10675" y="199219"/>
            <a:ext cx="40324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i="1" dirty="0" smtClean="0"/>
              <a:t>OBRATLOVCI</a:t>
            </a:r>
            <a:endParaRPr lang="cs-CZ" sz="4800" i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342" b="17917"/>
          <a:stretch/>
        </p:blipFill>
        <p:spPr>
          <a:xfrm>
            <a:off x="3024187" y="2549236"/>
            <a:ext cx="3852069" cy="2493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6204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493221"/>
            <a:ext cx="20162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4800" dirty="0" smtClean="0"/>
              <a:t>RYBY</a:t>
            </a:r>
            <a:endParaRPr lang="cs-CZ" sz="4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209" r="-127" b="17554"/>
          <a:stretch/>
        </p:blipFill>
        <p:spPr>
          <a:xfrm>
            <a:off x="2915816" y="1916832"/>
            <a:ext cx="3866989" cy="2558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5454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37692" y="548680"/>
            <a:ext cx="3240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4800" dirty="0" smtClean="0"/>
              <a:t>SAVCI</a:t>
            </a:r>
            <a:endParaRPr lang="cs-CZ" sz="4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76" t="-350" r="17264" b="350"/>
          <a:stretch/>
        </p:blipFill>
        <p:spPr>
          <a:xfrm>
            <a:off x="3642630" y="1628800"/>
            <a:ext cx="2798486" cy="4308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236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548680"/>
            <a:ext cx="30243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4800" dirty="0" smtClean="0"/>
              <a:t>PLAZI</a:t>
            </a:r>
            <a:endParaRPr lang="cs-CZ" sz="4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4187" y="1881187"/>
            <a:ext cx="3095625" cy="3095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3188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4664"/>
            <a:ext cx="42484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4800" dirty="0" smtClean="0"/>
              <a:t>OBOJŽIVELNÍCI</a:t>
            </a:r>
            <a:endParaRPr lang="cs-CZ" sz="4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05" b="17105"/>
          <a:stretch/>
        </p:blipFill>
        <p:spPr>
          <a:xfrm>
            <a:off x="2051720" y="1556792"/>
            <a:ext cx="5184576" cy="3410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725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332656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i="1" dirty="0" smtClean="0"/>
              <a:t>BEZOBRATLÍ</a:t>
            </a:r>
            <a:endParaRPr lang="cs-CZ" sz="4800" i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342" b="18000"/>
          <a:stretch/>
        </p:blipFill>
        <p:spPr>
          <a:xfrm>
            <a:off x="1331640" y="1510146"/>
            <a:ext cx="3095625" cy="193963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19343" r="3477" b="17553"/>
          <a:stretch/>
        </p:blipFill>
        <p:spPr>
          <a:xfrm>
            <a:off x="4515260" y="3573016"/>
            <a:ext cx="2987973" cy="1953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307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332656"/>
            <a:ext cx="62646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buFont typeface="Arial" pitchFamily="34" charset="0"/>
              <a:buChar char="•"/>
            </a:pPr>
            <a:r>
              <a:rPr lang="cs-CZ" sz="4800" dirty="0" smtClean="0"/>
              <a:t>Člověka řadíme mezi obratlovce - savce</a:t>
            </a:r>
          </a:p>
          <a:p>
            <a:pPr marL="685800" indent="-685800">
              <a:buFont typeface="Arial" pitchFamily="34" charset="0"/>
              <a:buChar char="•"/>
            </a:pPr>
            <a:endParaRPr lang="cs-CZ" sz="4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10839" r="321" b="11734"/>
          <a:stretch/>
        </p:blipFill>
        <p:spPr>
          <a:xfrm>
            <a:off x="2627784" y="2203973"/>
            <a:ext cx="4156340" cy="3228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5964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8045"/>
            <a:ext cx="88924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Člověk se řadí mezi savce proto, že:</a:t>
            </a:r>
          </a:p>
          <a:p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6028" y="1272913"/>
            <a:ext cx="47525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4400" dirty="0" smtClean="0"/>
              <a:t>  Rodí živá mláďata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6613" y="2417231"/>
            <a:ext cx="836451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400" dirty="0" smtClean="0"/>
              <a:t>Po narození saje mateřské mléko</a:t>
            </a:r>
            <a:endParaRPr lang="cs-CZ" sz="4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28" r="16434" b="98"/>
          <a:stretch/>
        </p:blipFill>
        <p:spPr>
          <a:xfrm>
            <a:off x="3421003" y="3202161"/>
            <a:ext cx="2050474" cy="3092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871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0208" y="404664"/>
            <a:ext cx="88204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Stejně jako ostatní živočichové člověk: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4049" y="1974374"/>
            <a:ext cx="8068940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7030A0"/>
                </a:solidFill>
              </a:rPr>
              <a:t>Dýchá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7030A0"/>
                </a:solidFill>
              </a:rPr>
              <a:t>Přijímá potravu a vodu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7030A0"/>
                </a:solidFill>
              </a:rPr>
              <a:t>Vylučuje nepotřebné a škodlivé látky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7030A0"/>
                </a:solidFill>
              </a:rPr>
              <a:t>Rozmnožuje se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7030A0"/>
                </a:solidFill>
              </a:rPr>
              <a:t>Vyvíjí se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7030A0"/>
                </a:solidFill>
              </a:rPr>
              <a:t>Roste</a:t>
            </a:r>
          </a:p>
          <a:p>
            <a:endParaRPr lang="cs-CZ" sz="40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3994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9" y="229428"/>
            <a:ext cx="82809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Od ostatních živočichů se člověk liší tím, že: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815531"/>
            <a:ext cx="6480720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7030A0"/>
                </a:solidFill>
              </a:rPr>
              <a:t>Má schopnost myslet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7030A0"/>
                </a:solidFill>
              </a:rPr>
              <a:t>Uvědoměle pracuje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7030A0"/>
                </a:solidFill>
              </a:rPr>
              <a:t>Dorozumívá se řečí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7030A0"/>
                </a:solidFill>
              </a:rPr>
              <a:t>Má odlišný způsob života </a:t>
            </a:r>
            <a:r>
              <a:rPr lang="cs-CZ" sz="3200" dirty="0" smtClean="0">
                <a:solidFill>
                  <a:srgbClr val="7030A0"/>
                </a:solidFill>
              </a:rPr>
              <a:t>(obléká se, sportuje, navštěvuje kina, divadla, čte, používá technické prostředky)</a:t>
            </a:r>
          </a:p>
          <a:p>
            <a:endParaRPr lang="cs-CZ" sz="40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1730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1206044"/>
            <a:ext cx="820891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MATYÁŠEK, CSC., RNDr. Jiří; ŠTIKOVÁ, Mgr. Věra; TRNA, CSC., Doc. RNDr. Josef. </a:t>
            </a:r>
            <a:r>
              <a:rPr lang="cs-CZ" i="1" dirty="0"/>
              <a:t>Přírodověda 5 : učebnice pro 5. ročník základní školy Člověk a jeho svět</a:t>
            </a:r>
            <a:r>
              <a:rPr lang="cs-CZ" dirty="0"/>
              <a:t>. 1. Brno : Nová škola s.r.o., 2006. 88 s</a:t>
            </a:r>
            <a:r>
              <a:rPr lang="cs-CZ" dirty="0" smtClean="0"/>
              <a:t>.</a:t>
            </a:r>
          </a:p>
          <a:p>
            <a:r>
              <a:rPr lang="cs-CZ" dirty="0"/>
              <a:t>Použité obrázky: www.office.microsoft.com [online]. c2011 [cit. </a:t>
            </a:r>
            <a:r>
              <a:rPr lang="cs-CZ" smtClean="0"/>
              <a:t>2011-03-20].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5849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</TotalTime>
  <Words>174</Words>
  <Application>Microsoft Office PowerPoint</Application>
  <PresentationFormat>Předvádění na obrazovce (4:3)</PresentationFormat>
  <Paragraphs>53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Člověk je součástí přírody</vt:lpstr>
      <vt:lpstr>Živočichy dělíme podle stavby těla na: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</dc:title>
  <dc:creator>Dana Málková</dc:creator>
  <cp:lastModifiedBy>Petr Chvojka</cp:lastModifiedBy>
  <cp:revision>27</cp:revision>
  <dcterms:created xsi:type="dcterms:W3CDTF">2011-08-16T14:11:27Z</dcterms:created>
  <dcterms:modified xsi:type="dcterms:W3CDTF">2012-04-11T13:55:35Z</dcterms:modified>
</cp:coreProperties>
</file>