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34154-AB5E-4D79-8597-97E8A6CFBA6A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856DF-BB2B-4C65-B298-D658FA5BE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293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34154-AB5E-4D79-8597-97E8A6CFBA6A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856DF-BB2B-4C65-B298-D658FA5BE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610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34154-AB5E-4D79-8597-97E8A6CFBA6A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856DF-BB2B-4C65-B298-D658FA5BE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171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34154-AB5E-4D79-8597-97E8A6CFBA6A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856DF-BB2B-4C65-B298-D658FA5BE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564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34154-AB5E-4D79-8597-97E8A6CFBA6A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856DF-BB2B-4C65-B298-D658FA5BE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789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34154-AB5E-4D79-8597-97E8A6CFBA6A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856DF-BB2B-4C65-B298-D658FA5BE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208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34154-AB5E-4D79-8597-97E8A6CFBA6A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856DF-BB2B-4C65-B298-D658FA5BE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151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34154-AB5E-4D79-8597-97E8A6CFBA6A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856DF-BB2B-4C65-B298-D658FA5BE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636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34154-AB5E-4D79-8597-97E8A6CFBA6A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856DF-BB2B-4C65-B298-D658FA5BE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267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34154-AB5E-4D79-8597-97E8A6CFBA6A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856DF-BB2B-4C65-B298-D658FA5BE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913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34154-AB5E-4D79-8597-97E8A6CFBA6A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856DF-BB2B-4C65-B298-D658FA5BE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6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C34154-AB5E-4D79-8597-97E8A6CFBA6A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8856DF-BB2B-4C65-B298-D658FA5BE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549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885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Lidské tělo - stavba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89526" y="1484784"/>
            <a:ext cx="5720680" cy="694928"/>
          </a:xfrm>
        </p:spPr>
        <p:txBody>
          <a:bodyPr/>
          <a:lstStyle/>
          <a:p>
            <a:r>
              <a:rPr lang="cs-CZ" smtClean="0">
                <a:solidFill>
                  <a:schemeClr val="bg1">
                    <a:lumMod val="50000"/>
                  </a:schemeClr>
                </a:solidFill>
              </a:rPr>
              <a:t>VY_32_INOVACE_06-02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4" y="544522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78585" y="2348880"/>
            <a:ext cx="3901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1878473"/>
              </p:ext>
            </p:extLst>
          </p:nvPr>
        </p:nvGraphicFramePr>
        <p:xfrm>
          <a:off x="1431887" y="2533546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Lidské tělo - stavba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20.</a:t>
                      </a:r>
                      <a:r>
                        <a:rPr lang="cs-CZ" sz="1400" kern="50" baseline="0" dirty="0" smtClean="0">
                          <a:effectLst/>
                        </a:rPr>
                        <a:t> března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výkladové hodiny Lidské</a:t>
                      </a:r>
                      <a:r>
                        <a:rPr lang="cs-CZ" sz="1400" kern="50" baseline="0" dirty="0" smtClean="0">
                          <a:effectLst/>
                        </a:rPr>
                        <a:t> tělo - stavba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8" name="Rectangle 1"/>
          <p:cNvSpPr>
            <a:spLocks noChangeArrowheads="1"/>
          </p:cNvSpPr>
          <p:nvPr/>
        </p:nvSpPr>
        <p:spPr bwMode="auto">
          <a:xfrm>
            <a:off x="1468438" y="2903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7648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5625" y="545251"/>
            <a:ext cx="2952750" cy="570547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283874"/>
            <a:ext cx="25687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Kostra člověka</a:t>
            </a:r>
            <a:endParaRPr lang="cs-CZ" sz="32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4788024" y="868649"/>
            <a:ext cx="2160240" cy="307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076056" y="1628800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948264" y="545251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Kostra hlavy (lebka)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5508104" y="1628800"/>
            <a:ext cx="180020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308305" y="1439740"/>
            <a:ext cx="1835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Kostra horních končetin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 flipH="1" flipV="1">
            <a:off x="1907704" y="1628800"/>
            <a:ext cx="2376264" cy="1341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24" idx="3"/>
          </p:cNvCxnSpPr>
          <p:nvPr/>
        </p:nvCxnSpPr>
        <p:spPr>
          <a:xfrm flipV="1">
            <a:off x="1907704" y="1622880"/>
            <a:ext cx="0" cy="59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38657" y="1438214"/>
            <a:ext cx="1669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Kostra hrudníku</a:t>
            </a:r>
            <a:endParaRPr lang="cs-CZ" dirty="0"/>
          </a:p>
        </p:txBody>
      </p:sp>
      <p:cxnSp>
        <p:nvCxnSpPr>
          <p:cNvPr id="28" name="Přímá spojnice 27"/>
          <p:cNvCxnSpPr/>
          <p:nvPr/>
        </p:nvCxnSpPr>
        <p:spPr>
          <a:xfrm flipH="1">
            <a:off x="2051720" y="2636912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12469" y="2420696"/>
            <a:ext cx="1438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Kostra páteře</a:t>
            </a:r>
            <a:endParaRPr lang="cs-CZ" dirty="0"/>
          </a:p>
        </p:txBody>
      </p:sp>
      <p:cxnSp>
        <p:nvCxnSpPr>
          <p:cNvPr id="31" name="Přímá spojnice 30"/>
          <p:cNvCxnSpPr/>
          <p:nvPr/>
        </p:nvCxnSpPr>
        <p:spPr>
          <a:xfrm flipH="1">
            <a:off x="2555776" y="2924944"/>
            <a:ext cx="1584176" cy="11974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555776" y="4122368"/>
            <a:ext cx="1872208" cy="16828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 flipH="1">
            <a:off x="982780" y="3799202"/>
            <a:ext cx="18498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Kostra dolních končetin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8511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9" grpId="0"/>
      <p:bldP spid="24" grpId="0"/>
      <p:bldP spid="29" grpId="0"/>
      <p:bldP spid="3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83295"/>
            <a:ext cx="15167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Lebka</a:t>
            </a:r>
            <a:endParaRPr lang="cs-CZ" sz="4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252666"/>
            <a:ext cx="2911176" cy="26957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005191"/>
            <a:ext cx="3240360" cy="33375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8" name="Přímá spojnice 7"/>
          <p:cNvCxnSpPr/>
          <p:nvPr/>
        </p:nvCxnSpPr>
        <p:spPr>
          <a:xfrm flipV="1">
            <a:off x="2843808" y="2005191"/>
            <a:ext cx="1440160" cy="19998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7020272" y="1052736"/>
            <a:ext cx="159444" cy="19523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283968" y="1772816"/>
            <a:ext cx="2139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Obličejová část lebky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14320" y="344849"/>
            <a:ext cx="2211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Mozková část lebky     (chrání mozek)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6489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1408" y="836713"/>
            <a:ext cx="74070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/>
              <a:t>Kostra hrudníku  </a:t>
            </a:r>
            <a:r>
              <a:rPr lang="cs-CZ" sz="3600" dirty="0" smtClean="0"/>
              <a:t>chrání důležité vnitřní orgány: </a:t>
            </a:r>
            <a:r>
              <a:rPr lang="cs-CZ" sz="3600" dirty="0"/>
              <a:t> </a:t>
            </a:r>
            <a:r>
              <a:rPr lang="cs-CZ" sz="3600" dirty="0" smtClean="0"/>
              <a:t>srdce a plíce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1409" y="2152781"/>
            <a:ext cx="75510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/>
              <a:t>Kostra páteře </a:t>
            </a:r>
            <a:r>
              <a:rPr lang="cs-CZ" sz="3600" dirty="0" smtClean="0"/>
              <a:t>umožňuje vzpřímenou chůzi a chrání míchu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81409" y="3501008"/>
            <a:ext cx="75510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/>
              <a:t>Kostra horních končetin </a:t>
            </a:r>
            <a:r>
              <a:rPr lang="cs-CZ" sz="3600" dirty="0" smtClean="0"/>
              <a:t>umožňuje pohyb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81408" y="4941168"/>
            <a:ext cx="74070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/>
              <a:t>Kostra dolních končetin </a:t>
            </a:r>
            <a:r>
              <a:rPr lang="cs-CZ" sz="3600" dirty="0" smtClean="0"/>
              <a:t>umožňuje pohyb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8984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55029"/>
            <a:ext cx="41957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Základní části lebky</a:t>
            </a:r>
            <a:endParaRPr lang="cs-CZ" sz="4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12777"/>
            <a:ext cx="3565445" cy="367240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38170" y="245224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Oční důlek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339752" y="4077072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472288" y="3892406"/>
            <a:ext cx="1241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Horní čelist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2483768" y="4869160"/>
            <a:ext cx="9885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472288" y="4684494"/>
            <a:ext cx="1212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Dolní čelist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2195736" y="357301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738170" y="3388350"/>
            <a:ext cx="1147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 nosní</a:t>
            </a:r>
            <a:endParaRPr lang="cs-CZ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4880" y="1745771"/>
            <a:ext cx="3547687" cy="3285158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6084168" y="2879649"/>
            <a:ext cx="151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 spánková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43956" y="2133583"/>
            <a:ext cx="1080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 čelní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58775" y="1764251"/>
            <a:ext cx="1425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 temenní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671662" y="3923767"/>
            <a:ext cx="104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 týlní</a:t>
            </a:r>
            <a:endParaRPr lang="cs-CZ" dirty="0"/>
          </a:p>
        </p:txBody>
      </p:sp>
      <p:cxnSp>
        <p:nvCxnSpPr>
          <p:cNvPr id="7" name="Přímá spojnice se šipkou 6"/>
          <p:cNvCxnSpPr>
            <a:stCxn id="6" idx="1"/>
          </p:cNvCxnSpPr>
          <p:nvPr/>
        </p:nvCxnSpPr>
        <p:spPr>
          <a:xfrm flipH="1">
            <a:off x="2682314" y="2636912"/>
            <a:ext cx="1055856" cy="6120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8698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  <p:bldP spid="12" grpId="0"/>
      <p:bldP spid="15" grpId="0"/>
      <p:bldP spid="20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1751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Základní části kostry hrudníku a páteře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347" y="3104964"/>
            <a:ext cx="1499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h</a:t>
            </a:r>
            <a:r>
              <a:rPr lang="cs-CZ" sz="2400" dirty="0" smtClean="0"/>
              <a:t>rudní kost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78247" y="2365429"/>
            <a:ext cx="863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žebra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27008" y="1395028"/>
            <a:ext cx="10811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obratle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08" r="15026"/>
          <a:stretch/>
        </p:blipFill>
        <p:spPr>
          <a:xfrm>
            <a:off x="3054047" y="1875274"/>
            <a:ext cx="2659771" cy="3516523"/>
          </a:xfrm>
          <a:prstGeom prst="rect">
            <a:avLst/>
          </a:prstGeom>
        </p:spPr>
      </p:pic>
      <p:cxnSp>
        <p:nvCxnSpPr>
          <p:cNvPr id="19" name="Přímá spojnice se šipkou 18"/>
          <p:cNvCxnSpPr>
            <a:stCxn id="13" idx="2"/>
          </p:cNvCxnSpPr>
          <p:nvPr/>
        </p:nvCxnSpPr>
        <p:spPr>
          <a:xfrm flipH="1">
            <a:off x="4383932" y="1856693"/>
            <a:ext cx="2183673" cy="204155"/>
          </a:xfrm>
          <a:prstGeom prst="straightConnector1">
            <a:avLst/>
          </a:prstGeom>
          <a:ln w="5715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1331640" y="3104964"/>
            <a:ext cx="3052292" cy="415498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076056" y="2827094"/>
            <a:ext cx="2520280" cy="0"/>
          </a:xfrm>
          <a:prstGeom prst="straightConnector1">
            <a:avLst/>
          </a:prstGeom>
          <a:ln w="5715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6816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0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00835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Kostra horní končetiny</a:t>
            </a:r>
            <a:endParaRPr lang="cs-CZ" sz="4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196752"/>
            <a:ext cx="5230978" cy="458093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 flipV="1">
            <a:off x="4427984" y="1628800"/>
            <a:ext cx="20882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4211960" y="692696"/>
            <a:ext cx="2304256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788024" y="2492896"/>
            <a:ext cx="172819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148064" y="4077072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5364088" y="4941168"/>
            <a:ext cx="127053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641265" y="508030"/>
            <a:ext cx="1118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Klíční kost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1444134"/>
            <a:ext cx="922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opatka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2308230"/>
            <a:ext cx="1138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 pažní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3877646"/>
            <a:ext cx="1669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Kostra předloktí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34626" y="4756502"/>
            <a:ext cx="1102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Kosti ruky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0366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8753"/>
            <a:ext cx="47718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Kostra dolní končetiny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416" y="1196752"/>
            <a:ext cx="2016224" cy="5262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853453" y="1412776"/>
            <a:ext cx="121449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853453" y="2708920"/>
            <a:ext cx="150252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555776" y="458112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771800" y="5013176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771800" y="6165304"/>
            <a:ext cx="150252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067944" y="1206397"/>
            <a:ext cx="1260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Kosti pánve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55976" y="2524254"/>
            <a:ext cx="1450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 stehenní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55976" y="4396462"/>
            <a:ext cx="1348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 holenní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67944" y="4828510"/>
            <a:ext cx="1303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 lýtková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55976" y="5980638"/>
            <a:ext cx="1157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Kosti nohy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8208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5" grpId="0"/>
      <p:bldP spid="16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37734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Kostra se skládá z kostí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7356" y="1409000"/>
            <a:ext cx="5620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Ty podpírají a chrání tělesné orgány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1974" y="2432977"/>
            <a:ext cx="64087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Poskytují pevnou oporu svalům, které umožňují pohyb těla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4533" y="3861048"/>
            <a:ext cx="70845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Je složena z kostry hlavy, páteře, hrudníku, horních a dolních končetin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6556" y="5229200"/>
            <a:ext cx="79064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Kosti jsou spojeny pevně – švy (např. kosti lebky) nebo pohyblivě – klouby (např. kloub kolenní)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10596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5926" y="265940"/>
            <a:ext cx="33214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Otázky na závěr: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5925" y="912272"/>
            <a:ext cx="673341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Které kosti kostry jsou dlouhé?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Které kosti kostry jsou ploché?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Na kterém místě kostry bychom našli tzv. švy?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Které klouby známe?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Které kosti jsou spojeny klouby?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580112" y="912271"/>
            <a:ext cx="2743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Kost stehenní, pažní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46625" y="1721095"/>
            <a:ext cx="1832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Kost pánevní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77269" y="3076571"/>
            <a:ext cx="1287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lebce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7069" y="3933056"/>
            <a:ext cx="44784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Ramenní, kyčelní, loketní, kolenní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4725144"/>
            <a:ext cx="39304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ost stehenní a  holenní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4057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395" y="476670"/>
            <a:ext cx="731174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cs-CZ" sz="3200" dirty="0" smtClean="0"/>
              <a:t>V jaké části kostry bychom našli kost týlní?</a:t>
            </a:r>
          </a:p>
          <a:p>
            <a:pPr marL="514350" indent="-514350">
              <a:buFont typeface="+mj-lt"/>
              <a:buAutoNum type="arabicPeriod" startAt="6"/>
            </a:pPr>
            <a:endParaRPr lang="cs-CZ" sz="3200" dirty="0" smtClean="0"/>
          </a:p>
          <a:p>
            <a:pPr marL="514350" indent="-514350">
              <a:buFont typeface="+mj-lt"/>
              <a:buAutoNum type="arabicPeriod" startAt="6"/>
            </a:pPr>
            <a:r>
              <a:rPr lang="cs-CZ" sz="3200" dirty="0" smtClean="0"/>
              <a:t>V jaké části kostry bychom našli kost holenní?</a:t>
            </a:r>
          </a:p>
          <a:p>
            <a:pPr marL="514350" indent="-514350">
              <a:buFont typeface="+mj-lt"/>
              <a:buAutoNum type="arabicPeriod" startAt="6"/>
            </a:pPr>
            <a:endParaRPr lang="cs-CZ" sz="3200" dirty="0" smtClean="0"/>
          </a:p>
          <a:p>
            <a:pPr marL="514350" indent="-514350">
              <a:buFont typeface="+mj-lt"/>
              <a:buAutoNum type="arabicPeriod" startAt="6"/>
            </a:pPr>
            <a:r>
              <a:rPr lang="cs-CZ" sz="3200" dirty="0" smtClean="0"/>
              <a:t>Která kost je v lidské kostře nejdelší?</a:t>
            </a:r>
          </a:p>
          <a:p>
            <a:pPr marL="514350" indent="-514350">
              <a:buFont typeface="+mj-lt"/>
              <a:buAutoNum type="arabicPeriod" startAt="6"/>
            </a:pPr>
            <a:endParaRPr lang="cs-CZ" sz="3200" dirty="0" smtClean="0"/>
          </a:p>
          <a:p>
            <a:pPr marL="514350" indent="-514350">
              <a:buFont typeface="+mj-lt"/>
              <a:buAutoNum type="arabicPeriod" startAt="6"/>
            </a:pPr>
            <a:r>
              <a:rPr lang="cs-CZ" sz="3200" dirty="0" smtClean="0"/>
              <a:t>Která kostra chrání srdce?</a:t>
            </a:r>
          </a:p>
          <a:p>
            <a:pPr marL="514350" indent="-514350">
              <a:buFont typeface="+mj-lt"/>
              <a:buAutoNum type="arabicPeriod" startAt="6"/>
            </a:pPr>
            <a:endParaRPr lang="cs-CZ" sz="3200" dirty="0" smtClean="0"/>
          </a:p>
          <a:p>
            <a:pPr marL="514350" indent="-514350">
              <a:buFont typeface="+mj-lt"/>
              <a:buAutoNum type="arabicPeriod" startAt="6"/>
            </a:pPr>
            <a:r>
              <a:rPr lang="cs-CZ" sz="3200" dirty="0" smtClean="0"/>
              <a:t> Z </a:t>
            </a:r>
            <a:r>
              <a:rPr lang="cs-CZ" sz="3200" dirty="0" smtClean="0"/>
              <a:t>jakých částí se skládá lebka?</a:t>
            </a:r>
          </a:p>
          <a:p>
            <a:pPr marL="514350" indent="-514350">
              <a:buFont typeface="+mj-lt"/>
              <a:buAutoNum type="arabicPeriod" startAt="6"/>
            </a:pP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987857"/>
            <a:ext cx="2342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 lebce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33107" y="2461828"/>
            <a:ext cx="2576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dolní končetině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29309" y="3463637"/>
            <a:ext cx="1914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Kost stehenní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28629" y="4437112"/>
            <a:ext cx="22175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Kostra hrudníku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20680" y="5373215"/>
            <a:ext cx="3131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 obličejové a mozkové části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67281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340768"/>
            <a:ext cx="83164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Soubor:Human</a:t>
            </a:r>
            <a:r>
              <a:rPr lang="cs-CZ" dirty="0"/>
              <a:t> skeleton front </a:t>
            </a:r>
            <a:r>
              <a:rPr lang="cs-CZ" dirty="0" err="1"/>
              <a:t>en.svg#file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23.1.2007 [cit. </a:t>
            </a:r>
            <a:r>
              <a:rPr lang="cs-CZ" dirty="0" smtClean="0"/>
              <a:t>2011-03-20]. </a:t>
            </a:r>
            <a:r>
              <a:rPr lang="cs-CZ" dirty="0"/>
              <a:t>Dostupné z WWW: &lt;http://cs.wikipedia.org/wiki/</a:t>
            </a:r>
            <a:r>
              <a:rPr lang="cs-CZ" dirty="0" err="1"/>
              <a:t>Soubor:Human_skeleton_front_en.svg#file</a:t>
            </a:r>
            <a:r>
              <a:rPr lang="cs-CZ" dirty="0" smtClean="0"/>
              <a:t>&gt;.</a:t>
            </a:r>
          </a:p>
          <a:p>
            <a:endParaRPr lang="cs-CZ" dirty="0" smtClean="0"/>
          </a:p>
          <a:p>
            <a:r>
              <a:rPr lang="cs-CZ" dirty="0" smtClean="0"/>
              <a:t>Soubor:Gray188.png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6.2.2006 [cit. </a:t>
            </a:r>
            <a:r>
              <a:rPr lang="cs-CZ" dirty="0" smtClean="0"/>
              <a:t>2011-03-20</a:t>
            </a:r>
            <a:r>
              <a:rPr lang="cs-CZ" dirty="0"/>
              <a:t>]. Dostupné z WWW: &lt;http://cs.wikipedia.org/wiki/Soubor:Gray188.png</a:t>
            </a:r>
            <a:r>
              <a:rPr lang="cs-CZ" dirty="0" smtClean="0"/>
              <a:t>&gt;.</a:t>
            </a:r>
          </a:p>
          <a:p>
            <a:endParaRPr lang="cs-CZ" dirty="0" smtClean="0"/>
          </a:p>
          <a:p>
            <a:r>
              <a:rPr lang="cs-CZ" dirty="0" smtClean="0"/>
              <a:t>Lebka </a:t>
            </a:r>
            <a:r>
              <a:rPr lang="cs-CZ" dirty="0"/>
              <a:t>%C4%8Dlov%C4%9Bka.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29.10.2006 [cit. </a:t>
            </a:r>
            <a:r>
              <a:rPr lang="cs-CZ" dirty="0" smtClean="0"/>
              <a:t>2011-03-20</a:t>
            </a:r>
            <a:r>
              <a:rPr lang="cs-CZ" dirty="0"/>
              <a:t>]. Dostupné z WWW: &lt;http://cs.wikipedia.org/wiki/Lebka_%C4%8Dlov%C4%9Bka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dirty="0" err="1"/>
              <a:t>Soubor:Human</a:t>
            </a:r>
            <a:r>
              <a:rPr lang="cs-CZ" dirty="0"/>
              <a:t> </a:t>
            </a:r>
            <a:r>
              <a:rPr lang="cs-CZ" dirty="0" err="1"/>
              <a:t>arm</a:t>
            </a:r>
            <a:r>
              <a:rPr lang="cs-CZ" dirty="0"/>
              <a:t> </a:t>
            </a:r>
            <a:r>
              <a:rPr lang="cs-CZ" dirty="0" err="1"/>
              <a:t>bones</a:t>
            </a:r>
            <a:r>
              <a:rPr lang="cs-CZ" dirty="0"/>
              <a:t> </a:t>
            </a:r>
            <a:r>
              <a:rPr lang="cs-CZ" dirty="0" err="1"/>
              <a:t>diagram.svg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3.1.2007 [cit. </a:t>
            </a:r>
            <a:r>
              <a:rPr lang="cs-CZ" dirty="0" smtClean="0"/>
              <a:t>2011-03-20</a:t>
            </a:r>
            <a:r>
              <a:rPr lang="cs-CZ" dirty="0"/>
              <a:t>]. Dostupné z WWW: &lt;http://cs.wikipedia.org/wiki/</a:t>
            </a:r>
            <a:r>
              <a:rPr lang="cs-CZ" dirty="0" err="1"/>
              <a:t>Soubor:Human_arm_bones_diagram.svg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r>
              <a:rPr lang="cs-CZ" dirty="0"/>
              <a:t>Použité obrázky: www.office.microsoft.com [online]. c2011 [cit. </a:t>
            </a:r>
            <a:r>
              <a:rPr lang="cs-CZ" dirty="0" smtClean="0"/>
              <a:t>2011-03-20].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3"/>
          <p:cNvSpPr txBox="1"/>
          <p:nvPr/>
        </p:nvSpPr>
        <p:spPr>
          <a:xfrm>
            <a:off x="396528" y="140439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MATYÁŠEK, CSC., RNDr. Jiří; ŠTIKOVÁ, Mgr. Věra; TRNA, CSC., Doc. RNDr. Josef. </a:t>
            </a:r>
            <a:r>
              <a:rPr lang="cs-CZ" i="1" dirty="0"/>
              <a:t>Přírodověda 5 : učebnice pro 5. ročník základní školy Člověk a jeho svět</a:t>
            </a:r>
            <a:r>
              <a:rPr lang="cs-CZ" dirty="0"/>
              <a:t>. 1. Brno : Nová škola s.r.o., 2006. 88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4906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189</TotalTime>
  <Words>366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Lidské tělo - stavba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 - stavba</dc:title>
  <dc:creator>Dana Málková</dc:creator>
  <cp:lastModifiedBy>Martin Králík</cp:lastModifiedBy>
  <cp:revision>36</cp:revision>
  <dcterms:created xsi:type="dcterms:W3CDTF">2011-08-17T15:37:40Z</dcterms:created>
  <dcterms:modified xsi:type="dcterms:W3CDTF">2012-04-11T14:03:03Z</dcterms:modified>
</cp:coreProperties>
</file>