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1" r:id="rId3"/>
    <p:sldId id="257" r:id="rId4"/>
    <p:sldId id="258" r:id="rId5"/>
    <p:sldId id="259" r:id="rId6"/>
    <p:sldId id="260" r:id="rId7"/>
    <p:sldId id="261" r:id="rId8"/>
    <p:sldId id="265" r:id="rId9"/>
    <p:sldId id="266" r:id="rId10"/>
    <p:sldId id="267" r:id="rId11"/>
    <p:sldId id="269" r:id="rId12"/>
    <p:sldId id="268" r:id="rId13"/>
    <p:sldId id="270" r:id="rId14"/>
    <p:sldId id="272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43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31518-88A6-4741-9435-2D6F15AA9C6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8536-1C49-42AF-9193-09C89EF98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675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31518-88A6-4741-9435-2D6F15AA9C6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8536-1C49-42AF-9193-09C89EF98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05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31518-88A6-4741-9435-2D6F15AA9C6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8536-1C49-42AF-9193-09C89EF98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268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31518-88A6-4741-9435-2D6F15AA9C6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8536-1C49-42AF-9193-09C89EF98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494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31518-88A6-4741-9435-2D6F15AA9C6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8536-1C49-42AF-9193-09C89EF98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100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31518-88A6-4741-9435-2D6F15AA9C6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8536-1C49-42AF-9193-09C89EF98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86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31518-88A6-4741-9435-2D6F15AA9C6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8536-1C49-42AF-9193-09C89EF98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841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31518-88A6-4741-9435-2D6F15AA9C6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8536-1C49-42AF-9193-09C89EF98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136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31518-88A6-4741-9435-2D6F15AA9C6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8536-1C49-42AF-9193-09C89EF98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056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31518-88A6-4741-9435-2D6F15AA9C6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8536-1C49-42AF-9193-09C89EF98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907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31518-88A6-4741-9435-2D6F15AA9C6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8536-1C49-42AF-9193-09C89EF98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4937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BC51-B760-473A-B474-B29118D45E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1264B-688F-490D-9D59-D34893E353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549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58147-6D5C-4CBF-B894-8975B813EF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FBAD-6956-4E19-845C-3F87118A0DA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0644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947F4-0BFD-49E7-90D0-100976FC624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73331-5495-4756-BF4D-5CC6B4B41C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74966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8DD4E-9567-4168-8F33-600D6E6BA2C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0F4D4-B2CD-4CDF-BD46-8E739BB5C8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2867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46CE3-5408-4C21-826F-4CD01DFA844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F9A2A-D04E-4028-9A2C-7AF36A60B11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46832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64ADE-1582-4A17-8E23-4A426779E08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D3264-02E9-402F-B279-E8B3846BFC3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6262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58CE1-3C2D-4207-8395-E6A936E6CCD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17073-3E5C-4462-BA24-F5D5E2AD4F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597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BA93E-8701-43F7-9BF4-D8DE06A32C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8F755-76BD-45E2-B7F6-FC98C1D912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9073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EC8DD-DA65-4035-AABB-B1136FE4E5A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F2624-CEB7-4F95-ACFF-4F8CDC1F15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9420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65B6D-DD00-4513-8EDA-5A6956574E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870DA-EB8C-4942-8EF1-E22498A99F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68117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F9A5B-23BC-48BF-940E-7407BC0B054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CFAA-B0D5-413C-863A-7C3408AF9F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683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931518-88A6-4741-9435-2D6F15AA9C6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08536-1C49-42AF-9193-09C89EF98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85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1BBFA5-CB5F-488C-8023-DE4F9F3D42F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F91C1E-35F7-48DD-9182-7A930F0AAB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997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3405247"/>
              </p:ext>
            </p:extLst>
          </p:nvPr>
        </p:nvGraphicFramePr>
        <p:xfrm>
          <a:off x="250825" y="2781300"/>
          <a:ext cx="8569325" cy="3971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Šárka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Svobodová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VY_32_INOVACE_8_BIOLOGIE_02 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Kostra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člověka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Leden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o stavbě a funkci lidské kostry.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6734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	KOSTRA ČLOVĚKA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OSOVÁ KOSTRA:</a:t>
            </a:r>
          </a:p>
          <a:p>
            <a:r>
              <a:rPr lang="cs-CZ" sz="2400" dirty="0" smtClean="0"/>
              <a:t>lebka</a:t>
            </a:r>
          </a:p>
          <a:p>
            <a:r>
              <a:rPr lang="cs-CZ" sz="2400" dirty="0" smtClean="0"/>
              <a:t>páteř</a:t>
            </a:r>
          </a:p>
          <a:p>
            <a:r>
              <a:rPr lang="cs-CZ" sz="2400" dirty="0" smtClean="0"/>
              <a:t>žebra</a:t>
            </a:r>
          </a:p>
          <a:p>
            <a:r>
              <a:rPr lang="cs-CZ" sz="2400" dirty="0"/>
              <a:t>h</a:t>
            </a:r>
            <a:r>
              <a:rPr lang="cs-CZ" sz="2400" dirty="0" smtClean="0"/>
              <a:t>rudní kost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2800" b="1" dirty="0" smtClean="0"/>
              <a:t>KOSTRA KONČETIN</a:t>
            </a:r>
          </a:p>
          <a:p>
            <a:r>
              <a:rPr lang="cs-CZ" sz="2400" dirty="0" smtClean="0"/>
              <a:t>kostra končetin</a:t>
            </a:r>
            <a:endParaRPr lang="cs-CZ" sz="2400" dirty="0"/>
          </a:p>
        </p:txBody>
      </p:sp>
      <p:pic>
        <p:nvPicPr>
          <p:cNvPr id="1026" name="Picture 2" descr="F:\CamScanner\.images\NrB0D6H9LYa1QHMfC0FBHFE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24743"/>
            <a:ext cx="3548223" cy="538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37966" y="6482764"/>
            <a:ext cx="22489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 Kostra člověka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69156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r>
              <a:rPr lang="en-US" b="1" dirty="0" smtClean="0">
                <a:solidFill>
                  <a:srgbClr val="0070C0"/>
                </a:solidFill>
              </a:rPr>
              <a:t>				</a:t>
            </a:r>
            <a:r>
              <a:rPr lang="cs-CZ" b="1" dirty="0" smtClean="0">
                <a:solidFill>
                  <a:srgbClr val="0070C0"/>
                </a:solidFill>
              </a:rPr>
              <a:t>KOSTRA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OSOVÁ KOSTRA</a:t>
            </a:r>
            <a:endParaRPr lang="cs-CZ" b="1" dirty="0"/>
          </a:p>
          <a:p>
            <a:r>
              <a:rPr lang="cs-CZ" sz="2400" dirty="0" smtClean="0"/>
              <a:t>páteř</a:t>
            </a:r>
          </a:p>
          <a:p>
            <a:r>
              <a:rPr lang="cs-CZ" sz="2400" dirty="0"/>
              <a:t>ž</a:t>
            </a:r>
            <a:r>
              <a:rPr lang="cs-CZ" sz="2400" dirty="0" smtClean="0"/>
              <a:t>ebra</a:t>
            </a:r>
          </a:p>
          <a:p>
            <a:r>
              <a:rPr lang="cs-CZ" sz="2400" dirty="0"/>
              <a:t>h</a:t>
            </a:r>
            <a:r>
              <a:rPr lang="cs-CZ" sz="2400" dirty="0" smtClean="0"/>
              <a:t>rudní kost</a:t>
            </a:r>
            <a:endParaRPr lang="cs-CZ" sz="2400" dirty="0"/>
          </a:p>
        </p:txBody>
      </p:sp>
      <p:pic>
        <p:nvPicPr>
          <p:cNvPr id="2050" name="Picture 2" descr="F:\CamScanner\.images\y9JEQKMF8EPY152tfL1MaDK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84539"/>
            <a:ext cx="1440160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0112" y="6448120"/>
            <a:ext cx="22322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/>
              <a:t>Obr</a:t>
            </a:r>
            <a:r>
              <a:rPr lang="en-US" sz="1400" dirty="0" smtClean="0"/>
              <a:t>.</a:t>
            </a:r>
            <a:r>
              <a:rPr lang="cs-CZ" sz="1400" dirty="0" smtClean="0"/>
              <a:t> 2</a:t>
            </a:r>
            <a:r>
              <a:rPr lang="en-US" sz="1400" dirty="0" smtClean="0"/>
              <a:t> O</a:t>
            </a:r>
            <a:r>
              <a:rPr lang="cs-CZ" sz="1400" dirty="0" err="1" smtClean="0"/>
              <a:t>sová</a:t>
            </a:r>
            <a:r>
              <a:rPr lang="cs-CZ" sz="1400" dirty="0" smtClean="0"/>
              <a:t> kostra </a:t>
            </a:r>
            <a:r>
              <a:rPr lang="en-US" sz="1400" dirty="0" smtClean="0"/>
              <a:t>[</a:t>
            </a:r>
            <a:r>
              <a:rPr lang="cs-CZ" sz="1400" dirty="0" smtClean="0"/>
              <a:t>2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79383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	KOSTRA ČLOVĚKA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PÁTEŘ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</a:t>
            </a:r>
            <a:r>
              <a:rPr lang="cs-CZ" dirty="0" smtClean="0"/>
              <a:t>ložená z obratlů</a:t>
            </a:r>
          </a:p>
          <a:p>
            <a:r>
              <a:rPr lang="en-US" dirty="0" smtClean="0"/>
              <a:t>d</a:t>
            </a:r>
            <a:r>
              <a:rPr lang="cs-CZ" dirty="0" err="1" smtClean="0"/>
              <a:t>vakrát</a:t>
            </a:r>
            <a:r>
              <a:rPr lang="cs-CZ" dirty="0" smtClean="0"/>
              <a:t> esovitě prohnutá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ODDÍLY PÁTEŘE</a:t>
            </a:r>
          </a:p>
          <a:p>
            <a:r>
              <a:rPr lang="en-US" dirty="0" smtClean="0"/>
              <a:t>k</a:t>
            </a:r>
            <a:r>
              <a:rPr lang="cs-CZ" dirty="0" err="1" smtClean="0"/>
              <a:t>rční</a:t>
            </a:r>
            <a:r>
              <a:rPr lang="cs-CZ" dirty="0" smtClean="0"/>
              <a:t> (7)</a:t>
            </a:r>
          </a:p>
          <a:p>
            <a:r>
              <a:rPr lang="en-US" dirty="0"/>
              <a:t>h</a:t>
            </a:r>
            <a:r>
              <a:rPr lang="cs-CZ" dirty="0" smtClean="0"/>
              <a:t>rudní (12)</a:t>
            </a:r>
          </a:p>
          <a:p>
            <a:r>
              <a:rPr lang="en-US" dirty="0"/>
              <a:t>b</a:t>
            </a:r>
            <a:r>
              <a:rPr lang="cs-CZ" dirty="0" err="1" smtClean="0"/>
              <a:t>ederní</a:t>
            </a:r>
            <a:r>
              <a:rPr lang="cs-CZ" dirty="0" smtClean="0"/>
              <a:t> (5)</a:t>
            </a:r>
          </a:p>
          <a:p>
            <a:r>
              <a:rPr lang="en-US" dirty="0"/>
              <a:t>k</a:t>
            </a:r>
            <a:r>
              <a:rPr lang="cs-CZ" dirty="0" err="1" smtClean="0"/>
              <a:t>řížová</a:t>
            </a:r>
            <a:r>
              <a:rPr lang="cs-CZ" dirty="0" smtClean="0"/>
              <a:t> kost (5)</a:t>
            </a:r>
          </a:p>
          <a:p>
            <a:r>
              <a:rPr lang="en-US" dirty="0"/>
              <a:t>k</a:t>
            </a:r>
            <a:r>
              <a:rPr lang="cs-CZ" dirty="0" err="1" smtClean="0"/>
              <a:t>ostrč</a:t>
            </a:r>
            <a:r>
              <a:rPr lang="cs-CZ" dirty="0" smtClean="0"/>
              <a:t> (4-5)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6371034"/>
            <a:ext cx="26642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3 Páteř  </a:t>
            </a:r>
            <a:r>
              <a:rPr lang="en-US" sz="1400" dirty="0" smtClean="0"/>
              <a:t>[</a:t>
            </a:r>
            <a:r>
              <a:rPr lang="cs-CZ" sz="1400" dirty="0" smtClean="0"/>
              <a:t>3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  <a:endParaRPr lang="cs-CZ" sz="1400" dirty="0"/>
          </a:p>
        </p:txBody>
      </p:sp>
      <p:pic>
        <p:nvPicPr>
          <p:cNvPr id="1026" name="Picture 2" descr="C:\Users\svobodova\Desktop\rD3FSCXLW5Ja4CX7bDPKCgfW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272383"/>
            <a:ext cx="1332148" cy="4853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234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1859" y="76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	KOSTRA ČLOVĚKA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2204864"/>
            <a:ext cx="4032448" cy="295232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STAVBA OBRATLE</a:t>
            </a:r>
            <a:endParaRPr lang="en-US" b="1" dirty="0" smtClean="0"/>
          </a:p>
          <a:p>
            <a:pPr marL="452438" indent="-452438">
              <a:buAutoNum type="alphaLcParenR"/>
            </a:pPr>
            <a:r>
              <a:rPr lang="cs-CZ" sz="2400" dirty="0" smtClean="0"/>
              <a:t>bodcový kloubní výběžek</a:t>
            </a:r>
          </a:p>
          <a:p>
            <a:pPr marL="452438" indent="-452438">
              <a:buAutoNum type="alphaLcParenR"/>
            </a:pPr>
            <a:r>
              <a:rPr lang="cs-CZ" sz="2400" dirty="0"/>
              <a:t>p</a:t>
            </a:r>
            <a:r>
              <a:rPr lang="cs-CZ" sz="2400" dirty="0" smtClean="0"/>
              <a:t>říčný a kloubní výběžek</a:t>
            </a:r>
          </a:p>
          <a:p>
            <a:pPr marL="452438" indent="-452438">
              <a:buAutoNum type="alphaLcParenR"/>
            </a:pPr>
            <a:r>
              <a:rPr lang="cs-CZ" sz="2400" dirty="0"/>
              <a:t>o</a:t>
            </a:r>
            <a:r>
              <a:rPr lang="cs-CZ" sz="2400" dirty="0" smtClean="0"/>
              <a:t>bratlový otvor</a:t>
            </a:r>
          </a:p>
          <a:p>
            <a:pPr marL="452438" indent="-452438">
              <a:buAutoNum type="alphaLcParenR"/>
            </a:pPr>
            <a:r>
              <a:rPr lang="cs-CZ" sz="2400" dirty="0" smtClean="0"/>
              <a:t>tělo obratle</a:t>
            </a:r>
            <a:endParaRPr lang="cs-CZ" sz="2400" dirty="0"/>
          </a:p>
        </p:txBody>
      </p:sp>
      <p:pic>
        <p:nvPicPr>
          <p:cNvPr id="3075" name="Picture 3" descr="F:\CamScanner\.images\Syfe8L7TERLUWgbAUL8UQJ0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00808"/>
            <a:ext cx="4536504" cy="3729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68576" y="5422914"/>
            <a:ext cx="28083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/>
              <a:t>Obr</a:t>
            </a:r>
            <a:r>
              <a:rPr lang="en-US" sz="1400" dirty="0" smtClean="0"/>
              <a:t>.</a:t>
            </a:r>
            <a:r>
              <a:rPr lang="cs-CZ" sz="1400" dirty="0" smtClean="0"/>
              <a:t> 4 </a:t>
            </a:r>
            <a:r>
              <a:rPr lang="en-US" sz="1400" dirty="0" smtClean="0"/>
              <a:t> </a:t>
            </a:r>
            <a:r>
              <a:rPr lang="en-US" sz="1400" dirty="0" err="1" smtClean="0"/>
              <a:t>Stavba</a:t>
            </a:r>
            <a:r>
              <a:rPr lang="en-US" sz="1400" dirty="0" smtClean="0"/>
              <a:t> </a:t>
            </a:r>
            <a:r>
              <a:rPr lang="en-US" sz="1400" dirty="0" err="1" smtClean="0"/>
              <a:t>obratle</a:t>
            </a:r>
            <a:r>
              <a:rPr lang="en-US" sz="1400" dirty="0" smtClean="0"/>
              <a:t> [</a:t>
            </a:r>
            <a:r>
              <a:rPr lang="cs-CZ" sz="1400" dirty="0" smtClean="0"/>
              <a:t>1</a:t>
            </a:r>
            <a:r>
              <a:rPr lang="en-US" sz="1400" dirty="0" smtClean="0"/>
              <a:t> 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3358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1895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	KOSTRA ČLOVĚKA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KRČNÍ OBRATLE</a:t>
            </a:r>
          </a:p>
          <a:p>
            <a:r>
              <a:rPr lang="cs-CZ" sz="2400" dirty="0" smtClean="0"/>
              <a:t>nosič </a:t>
            </a:r>
            <a:r>
              <a:rPr lang="cs-CZ" sz="2400" dirty="0" smtClean="0">
                <a:solidFill>
                  <a:srgbClr val="00B050"/>
                </a:solidFill>
              </a:rPr>
              <a:t>(A)</a:t>
            </a:r>
          </a:p>
          <a:p>
            <a:r>
              <a:rPr lang="cs-CZ" sz="2400" dirty="0" smtClean="0"/>
              <a:t>čepovec </a:t>
            </a:r>
            <a:r>
              <a:rPr lang="cs-CZ" sz="2400" dirty="0" smtClean="0">
                <a:solidFill>
                  <a:srgbClr val="00B050"/>
                </a:solidFill>
              </a:rPr>
              <a:t>(B)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F:\CamScanner\.images\7K9BCB5AS91fSK3eb8TgPMS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804" y="1600200"/>
            <a:ext cx="390939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6220780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6 Krční obratle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893611"/>
            <a:ext cx="3096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/>
              <a:t>Obr</a:t>
            </a:r>
            <a:r>
              <a:rPr lang="en-US" sz="1400" dirty="0" smtClean="0"/>
              <a:t>.</a:t>
            </a:r>
            <a:r>
              <a:rPr lang="cs-CZ" sz="1400" dirty="0" smtClean="0"/>
              <a:t> 5 Spojení nosiče s čepovcem </a:t>
            </a:r>
            <a:r>
              <a:rPr lang="en-US" sz="1400" dirty="0" smtClean="0"/>
              <a:t>[</a:t>
            </a:r>
            <a:r>
              <a:rPr lang="cs-CZ" sz="1400" dirty="0" smtClean="0"/>
              <a:t>3</a:t>
            </a:r>
            <a:r>
              <a:rPr lang="en-US" sz="1400" dirty="0" smtClean="0"/>
              <a:t>]</a:t>
            </a:r>
            <a:endParaRPr lang="cs-CZ" sz="1400" dirty="0"/>
          </a:p>
        </p:txBody>
      </p:sp>
      <p:pic>
        <p:nvPicPr>
          <p:cNvPr id="2050" name="Picture 2" descr="C:\Users\svobodova\Desktop\UedyKNaUNXf7M0D0V5DEH9U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29000"/>
            <a:ext cx="2930789" cy="2180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348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	KOSTRA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STAVBA HRUDNÍKU</a:t>
            </a:r>
          </a:p>
          <a:p>
            <a:r>
              <a:rPr lang="cs-CZ" sz="2400" dirty="0" smtClean="0"/>
              <a:t>žebra (12 párů)</a:t>
            </a:r>
          </a:p>
          <a:p>
            <a:r>
              <a:rPr lang="cs-CZ" sz="2400" dirty="0"/>
              <a:t>h</a:t>
            </a:r>
            <a:r>
              <a:rPr lang="cs-CZ" sz="2400" dirty="0" smtClean="0"/>
              <a:t>rudní obratle (12 párů)</a:t>
            </a:r>
          </a:p>
          <a:p>
            <a:r>
              <a:rPr lang="cs-CZ" sz="2400" dirty="0"/>
              <a:t>h</a:t>
            </a:r>
            <a:r>
              <a:rPr lang="cs-CZ" sz="2400" dirty="0" smtClean="0"/>
              <a:t>rudní kost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Funkce:</a:t>
            </a:r>
          </a:p>
          <a:p>
            <a:r>
              <a:rPr lang="cs-CZ" sz="2400" dirty="0" smtClean="0"/>
              <a:t>ohraničuje hrudní dutinu</a:t>
            </a:r>
          </a:p>
          <a:p>
            <a:r>
              <a:rPr lang="cs-CZ" sz="2400" dirty="0" smtClean="0"/>
              <a:t>ochrana orgánů</a:t>
            </a:r>
          </a:p>
          <a:p>
            <a:r>
              <a:rPr lang="cs-CZ" sz="2400" dirty="0" smtClean="0"/>
              <a:t>úpon svalů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F:\CamScanner\.images\yyNQ8dY92Fb2RKEfY8MhBJB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47928"/>
            <a:ext cx="4075500" cy="4529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5877272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7 Kostra hrudníku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286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	KOSTRA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b="1" dirty="0" smtClean="0"/>
              <a:t>KOSTRA HORNÍ KONČETINY</a:t>
            </a:r>
          </a:p>
          <a:p>
            <a:pPr marL="0" indent="0">
              <a:buNone/>
            </a:pPr>
            <a:r>
              <a:rPr lang="cs-CZ" sz="2600" b="1" dirty="0" smtClean="0"/>
              <a:t>PLETENEC HORNÍ KONČETINY</a:t>
            </a:r>
          </a:p>
          <a:p>
            <a:r>
              <a:rPr lang="cs-CZ" sz="2800" dirty="0" smtClean="0"/>
              <a:t>lopatka</a:t>
            </a:r>
          </a:p>
          <a:p>
            <a:r>
              <a:rPr lang="cs-CZ" sz="2600" dirty="0" smtClean="0"/>
              <a:t>klíční kost</a:t>
            </a:r>
          </a:p>
          <a:p>
            <a:pPr marL="0" indent="0">
              <a:buNone/>
            </a:pPr>
            <a:r>
              <a:rPr lang="cs-CZ" sz="2600" b="1" dirty="0" smtClean="0"/>
              <a:t>KOSTRA PAŽE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ažní kost</a:t>
            </a:r>
          </a:p>
          <a:p>
            <a:pPr marL="0" indent="0">
              <a:buNone/>
            </a:pPr>
            <a:r>
              <a:rPr lang="cs-CZ" sz="2600" b="1" dirty="0" smtClean="0"/>
              <a:t>KOSTRA PŘEDLOKTÍ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řetenní kost</a:t>
            </a:r>
          </a:p>
          <a:p>
            <a:r>
              <a:rPr lang="cs-CZ" sz="2800" dirty="0" smtClean="0"/>
              <a:t>loketní kost</a:t>
            </a:r>
          </a:p>
          <a:p>
            <a:pPr marL="0" indent="0">
              <a:buNone/>
            </a:pPr>
            <a:r>
              <a:rPr lang="cs-CZ" sz="2600" b="1" dirty="0" smtClean="0"/>
              <a:t>KOSTRA RUKY</a:t>
            </a:r>
            <a:endParaRPr lang="cs-CZ" sz="2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6310740"/>
            <a:ext cx="2268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8 Horní končetina </a:t>
            </a:r>
            <a:r>
              <a:rPr lang="en-US" sz="1400" dirty="0" smtClean="0"/>
              <a:t>[</a:t>
            </a:r>
            <a:r>
              <a:rPr lang="cs-CZ" sz="1400" dirty="0" smtClean="0"/>
              <a:t>3</a:t>
            </a:r>
            <a:r>
              <a:rPr lang="en-US" sz="1400" dirty="0" smtClean="0"/>
              <a:t>]</a:t>
            </a:r>
            <a:endParaRPr lang="cs-CZ" sz="1400" dirty="0"/>
          </a:p>
        </p:txBody>
      </p:sp>
      <p:pic>
        <p:nvPicPr>
          <p:cNvPr id="3074" name="Picture 2" descr="C:\Users\svobodova\Desktop\30BLBSVSba19XTTTe0y7SbX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68760"/>
            <a:ext cx="1803522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4510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	KOSTRA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KOSTRA RUKY</a:t>
            </a:r>
          </a:p>
          <a:p>
            <a:r>
              <a:rPr lang="cs-CZ" sz="2400" dirty="0" smtClean="0"/>
              <a:t>zápěstní kůstky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áprstní kůstky</a:t>
            </a:r>
          </a:p>
          <a:p>
            <a:r>
              <a:rPr lang="cs-CZ" sz="2400" dirty="0"/>
              <a:t>č</a:t>
            </a:r>
            <a:r>
              <a:rPr lang="cs-CZ" sz="2400" dirty="0" smtClean="0"/>
              <a:t>lánky prstů</a:t>
            </a:r>
            <a:endParaRPr lang="cs-CZ" sz="2400" dirty="0"/>
          </a:p>
        </p:txBody>
      </p:sp>
      <p:pic>
        <p:nvPicPr>
          <p:cNvPr id="9218" name="Picture 2" descr="F:\CamScanner\.images\Ch806RyC4y8W0SDrHed7YPh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301" y="1196752"/>
            <a:ext cx="4045198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43301" y="6020960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9 Kostra ruky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29907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037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	KOSTRA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19492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KOSTRA DOLNÍ KONČETINY</a:t>
            </a:r>
          </a:p>
          <a:p>
            <a:pPr marL="0" indent="0">
              <a:buNone/>
            </a:pPr>
            <a:r>
              <a:rPr lang="cs-CZ" sz="2400" b="1" dirty="0" smtClean="0"/>
              <a:t>PLETENEC DOLNÍ KONČETINY</a:t>
            </a:r>
          </a:p>
          <a:p>
            <a:r>
              <a:rPr lang="cs-CZ" sz="2400" dirty="0" smtClean="0"/>
              <a:t>pánevní kost</a:t>
            </a:r>
          </a:p>
          <a:p>
            <a:pPr marL="0" indent="0">
              <a:buNone/>
            </a:pPr>
            <a:r>
              <a:rPr lang="cs-CZ" sz="2400" b="1" dirty="0" smtClean="0"/>
              <a:t>KOSTRA STEHNA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tehenní kost</a:t>
            </a:r>
          </a:p>
          <a:p>
            <a:pPr marL="0" indent="0">
              <a:buNone/>
            </a:pPr>
            <a:r>
              <a:rPr lang="cs-CZ" sz="2400" b="1" dirty="0" smtClean="0"/>
              <a:t>KOSTRA BÉRCE</a:t>
            </a:r>
          </a:p>
          <a:p>
            <a:r>
              <a:rPr lang="cs-CZ" sz="2400" dirty="0"/>
              <a:t>h</a:t>
            </a:r>
            <a:r>
              <a:rPr lang="cs-CZ" sz="2400" dirty="0" smtClean="0"/>
              <a:t>olenní kost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ýtková kost</a:t>
            </a:r>
          </a:p>
          <a:p>
            <a:pPr marL="0" indent="0">
              <a:buNone/>
            </a:pPr>
            <a:r>
              <a:rPr lang="cs-CZ" sz="2400" b="1" dirty="0" smtClean="0"/>
              <a:t>KOSTRA NOHY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6109871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Obr. </a:t>
            </a:r>
            <a:r>
              <a:rPr lang="cs-CZ" sz="1400" dirty="0" smtClean="0"/>
              <a:t>10 </a:t>
            </a:r>
            <a:r>
              <a:rPr lang="en-US" sz="1400" dirty="0" err="1" smtClean="0"/>
              <a:t>Dol</a:t>
            </a:r>
            <a:r>
              <a:rPr lang="cs-CZ" sz="1400" dirty="0" smtClean="0"/>
              <a:t>ní </a:t>
            </a:r>
            <a:r>
              <a:rPr lang="cs-CZ" sz="1400" dirty="0"/>
              <a:t>končetina </a:t>
            </a:r>
            <a:r>
              <a:rPr lang="en-US" sz="1400" dirty="0"/>
              <a:t>[</a:t>
            </a:r>
            <a:r>
              <a:rPr lang="cs-CZ" sz="1400" dirty="0"/>
              <a:t>3</a:t>
            </a:r>
            <a:r>
              <a:rPr lang="en-US" sz="1400" dirty="0"/>
              <a:t>]</a:t>
            </a:r>
            <a:endParaRPr lang="cs-CZ" sz="1400" dirty="0"/>
          </a:p>
          <a:p>
            <a:endParaRPr lang="cs-CZ" sz="1400" dirty="0"/>
          </a:p>
        </p:txBody>
      </p:sp>
      <p:pic>
        <p:nvPicPr>
          <p:cNvPr id="4098" name="Picture 2" descr="C:\Users\svobodova\Desktop\XMdgB5E2Lt3Y1KCN9W5LSUW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346295"/>
            <a:ext cx="1728191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4758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	KOSTRA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KOSTRA NOHY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ánártní kůstky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ártní kůstky</a:t>
            </a:r>
          </a:p>
          <a:p>
            <a:r>
              <a:rPr lang="cs-CZ" sz="2400" dirty="0"/>
              <a:t>č</a:t>
            </a:r>
            <a:r>
              <a:rPr lang="cs-CZ" sz="2400" dirty="0" smtClean="0"/>
              <a:t>lánky prstů</a:t>
            </a:r>
            <a:endParaRPr lang="cs-CZ" sz="2400" dirty="0"/>
          </a:p>
        </p:txBody>
      </p:sp>
      <p:pic>
        <p:nvPicPr>
          <p:cNvPr id="10242" name="Picture 2" descr="F:\CamScanner\.images\DEbNeM1WTK5FUaTAbVK8C04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68760"/>
            <a:ext cx="3159274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6021288"/>
            <a:ext cx="3159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Obr. </a:t>
            </a:r>
            <a:r>
              <a:rPr lang="cs-CZ" sz="1400" dirty="0" smtClean="0"/>
              <a:t>11 </a:t>
            </a:r>
            <a:r>
              <a:rPr lang="cs-CZ" sz="1400" dirty="0"/>
              <a:t>Kostra </a:t>
            </a:r>
            <a:r>
              <a:rPr lang="en-US" sz="1400" dirty="0" err="1" smtClean="0"/>
              <a:t>noh</a:t>
            </a:r>
            <a:r>
              <a:rPr lang="cs-CZ" sz="1400" dirty="0" smtClean="0"/>
              <a:t>y </a:t>
            </a:r>
            <a:r>
              <a:rPr lang="en-US" sz="1400" dirty="0"/>
              <a:t>[</a:t>
            </a:r>
            <a:r>
              <a:rPr lang="cs-CZ" sz="1400" dirty="0"/>
              <a:t>1</a:t>
            </a:r>
            <a:r>
              <a:rPr lang="en-US" sz="1400" dirty="0"/>
              <a:t>]</a:t>
            </a:r>
            <a:r>
              <a:rPr lang="cs-CZ" sz="1400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5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	KOSTRA </a:t>
            </a:r>
            <a:r>
              <a:rPr lang="cs-CZ" b="1" dirty="0">
                <a:solidFill>
                  <a:srgbClr val="0070C0"/>
                </a:solidFill>
              </a:rPr>
              <a:t>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b="1" dirty="0" smtClean="0"/>
              <a:t>LEBKA</a:t>
            </a:r>
            <a:endParaRPr lang="en-US" sz="3000" b="1" dirty="0" smtClean="0"/>
          </a:p>
          <a:p>
            <a:pPr marL="452438" indent="-452438">
              <a:buAutoNum type="arabicParenR"/>
            </a:pPr>
            <a:r>
              <a:rPr lang="cs-CZ" sz="2600" dirty="0"/>
              <a:t>č</a:t>
            </a:r>
            <a:r>
              <a:rPr lang="cs-CZ" sz="2600" dirty="0" smtClean="0"/>
              <a:t>elní kost</a:t>
            </a:r>
          </a:p>
          <a:p>
            <a:pPr marL="452438" indent="-452438">
              <a:buAutoNum type="arabicParenR"/>
            </a:pPr>
            <a:r>
              <a:rPr lang="cs-CZ" sz="2600" dirty="0" smtClean="0"/>
              <a:t>nosní kost</a:t>
            </a:r>
          </a:p>
          <a:p>
            <a:pPr marL="452438" indent="-452438">
              <a:buAutoNum type="arabicParenR"/>
            </a:pPr>
            <a:r>
              <a:rPr lang="cs-CZ" sz="2600" dirty="0"/>
              <a:t>t</a:t>
            </a:r>
            <a:r>
              <a:rPr lang="cs-CZ" sz="2600" dirty="0" smtClean="0"/>
              <a:t>emenní kost</a:t>
            </a:r>
          </a:p>
          <a:p>
            <a:pPr marL="452438" indent="-452438">
              <a:buAutoNum type="arabicParenR"/>
            </a:pPr>
            <a:r>
              <a:rPr lang="cs-CZ" sz="2600" dirty="0"/>
              <a:t>k</a:t>
            </a:r>
            <a:r>
              <a:rPr lang="cs-CZ" sz="2600" dirty="0" smtClean="0"/>
              <a:t>línová kost</a:t>
            </a:r>
          </a:p>
          <a:p>
            <a:pPr marL="452438" indent="-452438">
              <a:buAutoNum type="arabicParenR"/>
            </a:pPr>
            <a:r>
              <a:rPr lang="cs-CZ" sz="2600" dirty="0"/>
              <a:t>s</a:t>
            </a:r>
            <a:r>
              <a:rPr lang="cs-CZ" sz="2600" dirty="0" smtClean="0"/>
              <a:t>lzní kost</a:t>
            </a:r>
          </a:p>
          <a:p>
            <a:pPr marL="452438" indent="-452438">
              <a:buAutoNum type="arabicParenR"/>
            </a:pPr>
            <a:r>
              <a:rPr lang="cs-CZ" sz="2600" dirty="0"/>
              <a:t>č</a:t>
            </a:r>
            <a:r>
              <a:rPr lang="cs-CZ" sz="2600" dirty="0" smtClean="0"/>
              <a:t>ichová kost</a:t>
            </a:r>
          </a:p>
          <a:p>
            <a:pPr marL="452438" indent="-452438">
              <a:buAutoNum type="arabicParenR"/>
            </a:pPr>
            <a:r>
              <a:rPr lang="cs-CZ" sz="2600" dirty="0"/>
              <a:t>l</a:t>
            </a:r>
            <a:r>
              <a:rPr lang="cs-CZ" sz="2600" dirty="0" smtClean="0"/>
              <a:t>ícní kost</a:t>
            </a:r>
          </a:p>
          <a:p>
            <a:pPr marL="452438" indent="-452438">
              <a:buAutoNum type="arabicParenR"/>
            </a:pPr>
            <a:r>
              <a:rPr lang="cs-CZ" sz="2600" dirty="0" smtClean="0"/>
              <a:t>spánková kost</a:t>
            </a:r>
          </a:p>
          <a:p>
            <a:pPr marL="452438" indent="-452438">
              <a:buAutoNum type="arabicParenR"/>
            </a:pPr>
            <a:r>
              <a:rPr lang="cs-CZ" sz="2600" dirty="0"/>
              <a:t>h</a:t>
            </a:r>
            <a:r>
              <a:rPr lang="cs-CZ" sz="2600" dirty="0" smtClean="0"/>
              <a:t>orní čelist</a:t>
            </a:r>
          </a:p>
          <a:p>
            <a:pPr marL="452438" indent="-452438">
              <a:buAutoNum type="arabicParenR"/>
            </a:pPr>
            <a:r>
              <a:rPr lang="cs-CZ" sz="2600" dirty="0"/>
              <a:t>d</a:t>
            </a:r>
            <a:r>
              <a:rPr lang="cs-CZ" sz="2600" dirty="0" smtClean="0"/>
              <a:t>olní čelist</a:t>
            </a:r>
            <a:endParaRPr lang="cs-CZ" sz="2600" dirty="0"/>
          </a:p>
        </p:txBody>
      </p:sp>
      <p:pic>
        <p:nvPicPr>
          <p:cNvPr id="1026" name="Picture 2" descr="F:\CamScanner\.images\tEJb1D7fX0a09QXXJFJV4VS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1340768"/>
            <a:ext cx="4032448" cy="4896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6237310"/>
            <a:ext cx="2592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12 Lebka </a:t>
            </a:r>
            <a:r>
              <a:rPr lang="en-US" sz="1400" dirty="0" smtClean="0"/>
              <a:t>[</a:t>
            </a:r>
            <a:r>
              <a:rPr lang="cs-CZ" sz="1400" dirty="0" smtClean="0"/>
              <a:t>4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97880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652712" y="1340768"/>
            <a:ext cx="6491288" cy="1143000"/>
          </a:xfrm>
        </p:spPr>
        <p:txBody>
          <a:bodyPr/>
          <a:lstStyle/>
          <a:p>
            <a:pPr algn="r"/>
            <a:r>
              <a:rPr lang="cs-CZ" altLang="cs-CZ" sz="2800" b="1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64904"/>
            <a:ext cx="9144000" cy="44370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1000" b="1" dirty="0" smtClean="0"/>
          </a:p>
          <a:p>
            <a:pPr marL="0" indent="0">
              <a:buNone/>
              <a:defRPr/>
            </a:pPr>
            <a:r>
              <a:rPr lang="cs-CZ" sz="2000" b="1" dirty="0" smtClean="0"/>
              <a:t>Literatura:</a:t>
            </a:r>
          </a:p>
          <a:p>
            <a:pPr>
              <a:defRPr/>
            </a:pPr>
            <a:r>
              <a:rPr lang="cs-CZ" sz="1600" dirty="0" smtClean="0"/>
              <a:t>NOVOTNÝ, Ivan a Michal HRUŠKA. </a:t>
            </a:r>
            <a:r>
              <a:rPr lang="cs-CZ" sz="1600" i="1" dirty="0" smtClean="0"/>
              <a:t>Biologie člověka pro gymnázia: učebnice pro střední zdravotnické školy</a:t>
            </a:r>
            <a:r>
              <a:rPr lang="cs-CZ" sz="1600" dirty="0" smtClean="0"/>
              <a:t>. 1. vyd. Praha: Fortuna, 1995, 136 s. 1. vydání. ISBN 80-7168-234-9</a:t>
            </a:r>
          </a:p>
          <a:p>
            <a:pPr>
              <a:defRPr/>
            </a:pPr>
            <a:r>
              <a:rPr lang="cs-CZ" sz="1600" dirty="0" smtClean="0"/>
              <a:t>MALÁ, Helena a Josef KLEMENTA. </a:t>
            </a:r>
            <a:r>
              <a:rPr lang="cs-CZ" sz="1600" i="1" dirty="0" smtClean="0"/>
              <a:t>Biologie dětí a dorostu</a:t>
            </a:r>
            <a:r>
              <a:rPr lang="cs-CZ" sz="1600" dirty="0" smtClean="0"/>
              <a:t>. 1. vyd. Praha: Státní pedagogické nakladatelství, </a:t>
            </a:r>
            <a:r>
              <a:rPr lang="cs-CZ" sz="1600" dirty="0" err="1" smtClean="0"/>
              <a:t>n.p</a:t>
            </a:r>
            <a:r>
              <a:rPr lang="cs-CZ" sz="1600" dirty="0" smtClean="0"/>
              <a:t>., 1985, 136 s. 1. vydání</a:t>
            </a:r>
          </a:p>
          <a:p>
            <a:pPr>
              <a:defRPr/>
            </a:pPr>
            <a:r>
              <a:rPr lang="cs-CZ" sz="1600" dirty="0" smtClean="0"/>
              <a:t>BENEŠOVÁ, Marika a Josef KLEMENTA. </a:t>
            </a:r>
            <a:r>
              <a:rPr lang="cs-CZ" sz="1600" i="1" dirty="0" smtClean="0"/>
              <a:t>Odmaturuj z biologie</a:t>
            </a:r>
            <a:r>
              <a:rPr lang="cs-CZ" sz="1600" dirty="0" smtClean="0"/>
              <a:t>. Vyd. 1. Brno: </a:t>
            </a:r>
            <a:r>
              <a:rPr lang="cs-CZ" sz="1600" dirty="0" err="1" smtClean="0"/>
              <a:t>Didaktis</a:t>
            </a:r>
            <a:r>
              <a:rPr lang="cs-CZ" sz="1600" dirty="0" smtClean="0"/>
              <a:t>, 2003, 224 s. 1. vydání. ISBN 978-80-86285-67-2</a:t>
            </a:r>
          </a:p>
          <a:p>
            <a:pPr>
              <a:defRPr/>
            </a:pPr>
            <a:r>
              <a:rPr lang="cs-CZ" sz="1600" dirty="0" smtClean="0"/>
              <a:t>FLEISMANN</a:t>
            </a:r>
            <a:r>
              <a:rPr lang="cs-CZ" sz="1600" dirty="0"/>
              <a:t>, Jaroslav, Rudolf LINC, Petr DOSTÁL a Ludmila ROŠICKÁ. </a:t>
            </a:r>
            <a:r>
              <a:rPr lang="cs-CZ" sz="1600" i="1" dirty="0"/>
              <a:t>Přírodopis: pro 7. ročník základní školy</a:t>
            </a:r>
            <a:r>
              <a:rPr lang="cs-CZ" sz="1600" dirty="0"/>
              <a:t>. 1. vydání. Praha: </a:t>
            </a:r>
            <a:r>
              <a:rPr lang="cs-CZ" sz="1600" dirty="0" smtClean="0"/>
              <a:t> Státní </a:t>
            </a:r>
            <a:r>
              <a:rPr lang="cs-CZ" sz="1600" dirty="0"/>
              <a:t>pedagogické nakladatelství, 1982. </a:t>
            </a:r>
            <a:endParaRPr lang="en-US" sz="1600" b="1" u="sng" dirty="0"/>
          </a:p>
          <a:p>
            <a:pPr marL="0" indent="0" algn="ctr">
              <a:buFont typeface="Arial" charset="0"/>
              <a:buNone/>
              <a:defRPr/>
            </a:pPr>
            <a:endParaRPr lang="cs-CZ" sz="1000" dirty="0"/>
          </a:p>
          <a:p>
            <a:pPr marL="0" indent="0" algn="ctr">
              <a:buFont typeface="Arial" charset="0"/>
              <a:buNone/>
              <a:defRPr/>
            </a:pPr>
            <a:endParaRPr lang="cs-CZ" sz="1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680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652712" y="1340768"/>
            <a:ext cx="6491288" cy="1143000"/>
          </a:xfrm>
        </p:spPr>
        <p:txBody>
          <a:bodyPr/>
          <a:lstStyle/>
          <a:p>
            <a:pPr algn="r"/>
            <a:r>
              <a:rPr lang="cs-CZ" altLang="cs-CZ" sz="2800" b="1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64904"/>
            <a:ext cx="9144000" cy="44370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400" b="1" dirty="0" smtClean="0"/>
              <a:t>Obrázek č. 2:</a:t>
            </a:r>
          </a:p>
          <a:p>
            <a:pPr marL="0" indent="0">
              <a:buNone/>
              <a:defRPr/>
            </a:pPr>
            <a:r>
              <a:rPr lang="en-US" sz="1400" dirty="0"/>
              <a:t>[</a:t>
            </a:r>
            <a:r>
              <a:rPr lang="cs-CZ" sz="1400" dirty="0"/>
              <a:t>2</a:t>
            </a:r>
            <a:r>
              <a:rPr lang="en-US" sz="1400" dirty="0"/>
              <a:t>] </a:t>
            </a:r>
            <a:r>
              <a:rPr lang="cs-CZ" sz="1400" dirty="0"/>
              <a:t>FLEISMANN, Jaroslav, Rudolf LINC, Petr DOSTÁL a Ludmila ROŠICKÁ. </a:t>
            </a:r>
            <a:r>
              <a:rPr lang="cs-CZ" sz="1400" i="1" dirty="0"/>
              <a:t>Přírodopis: pro 7. ročník základní školy</a:t>
            </a:r>
            <a:r>
              <a:rPr lang="cs-CZ" sz="1400" dirty="0"/>
              <a:t>. 1. vydání. Praha: Státní pedagogické nakladatelství, 1982. </a:t>
            </a:r>
          </a:p>
          <a:p>
            <a:pPr marL="0" indent="0">
              <a:buNone/>
              <a:defRPr/>
            </a:pPr>
            <a:r>
              <a:rPr lang="cs-CZ" sz="1400" b="1" dirty="0" smtClean="0"/>
              <a:t>Obrázek </a:t>
            </a:r>
            <a:r>
              <a:rPr lang="cs-CZ" sz="1400" b="1" dirty="0"/>
              <a:t>č. </a:t>
            </a:r>
            <a:r>
              <a:rPr lang="cs-CZ" sz="1400" b="1" dirty="0" smtClean="0"/>
              <a:t>3,5,8,10</a:t>
            </a:r>
            <a:r>
              <a:rPr lang="cs-CZ" sz="1400" b="1" dirty="0" smtClean="0"/>
              <a:t>:</a:t>
            </a:r>
            <a:endParaRPr lang="en-US" sz="1400" b="1" dirty="0"/>
          </a:p>
          <a:p>
            <a:pPr marL="0" indent="0">
              <a:buNone/>
              <a:defRPr/>
            </a:pPr>
            <a:r>
              <a:rPr lang="en-US" sz="1400" dirty="0"/>
              <a:t>[</a:t>
            </a:r>
            <a:r>
              <a:rPr lang="cs-CZ" sz="1400" dirty="0"/>
              <a:t>3</a:t>
            </a:r>
            <a:r>
              <a:rPr lang="en-US" sz="1400" dirty="0" smtClean="0"/>
              <a:t>]</a:t>
            </a:r>
            <a:r>
              <a:rPr lang="cs-CZ" sz="1400" smtClean="0"/>
              <a:t> Obrázky </a:t>
            </a:r>
            <a:r>
              <a:rPr lang="cs-CZ" sz="1400" dirty="0" smtClean="0"/>
              <a:t>jsou z archivu autora.   </a:t>
            </a:r>
            <a:endParaRPr lang="cs-CZ" sz="1400" b="1" u="sng" dirty="0"/>
          </a:p>
          <a:p>
            <a:pPr marL="0" indent="0">
              <a:buNone/>
              <a:defRPr/>
            </a:pPr>
            <a:r>
              <a:rPr lang="cs-CZ" sz="1400" b="1" dirty="0" smtClean="0"/>
              <a:t>Obrázek </a:t>
            </a:r>
            <a:r>
              <a:rPr lang="cs-CZ" sz="1400" b="1" dirty="0"/>
              <a:t>č. </a:t>
            </a:r>
            <a:r>
              <a:rPr lang="cs-CZ" sz="1400" b="1" dirty="0" smtClean="0"/>
              <a:t>1,4,6,7,9,11:</a:t>
            </a:r>
            <a:endParaRPr lang="en-US" sz="1400" b="1" dirty="0"/>
          </a:p>
          <a:p>
            <a:pPr marL="0" indent="0">
              <a:buNone/>
              <a:defRPr/>
            </a:pPr>
            <a:r>
              <a:rPr lang="en-US" sz="1400" dirty="0"/>
              <a:t>[</a:t>
            </a:r>
            <a:r>
              <a:rPr lang="cs-CZ" sz="1400" dirty="0"/>
              <a:t>1</a:t>
            </a:r>
            <a:r>
              <a:rPr lang="en-US" sz="1400" dirty="0"/>
              <a:t>] </a:t>
            </a:r>
            <a:r>
              <a:rPr lang="cs-CZ" sz="1400" dirty="0"/>
              <a:t>DYLEVSKÝ, Ivan a Stanislav TROJAN. </a:t>
            </a:r>
            <a:r>
              <a:rPr lang="cs-CZ" sz="1400" i="1" dirty="0"/>
              <a:t>Somatologie I</a:t>
            </a:r>
            <a:r>
              <a:rPr lang="cs-CZ" sz="1400" dirty="0"/>
              <a:t>. 1990. ISBN 80-201-0026-1</a:t>
            </a:r>
            <a:r>
              <a:rPr lang="cs-CZ" sz="1400" dirty="0" smtClean="0"/>
              <a:t>.</a:t>
            </a:r>
          </a:p>
          <a:p>
            <a:pPr marL="0" indent="0">
              <a:buNone/>
              <a:defRPr/>
            </a:pPr>
            <a:r>
              <a:rPr lang="cs-CZ" sz="1400" b="1" dirty="0"/>
              <a:t>Obrázek č. </a:t>
            </a:r>
            <a:r>
              <a:rPr lang="cs-CZ" sz="1400" b="1" dirty="0" smtClean="0"/>
              <a:t>12:</a:t>
            </a:r>
            <a:endParaRPr lang="en-US" sz="1400" b="1" dirty="0"/>
          </a:p>
          <a:p>
            <a:pPr marL="0" indent="0">
              <a:buNone/>
              <a:defRPr/>
            </a:pPr>
            <a:r>
              <a:rPr lang="en-US" sz="1400" dirty="0" smtClean="0"/>
              <a:t>[</a:t>
            </a:r>
            <a:r>
              <a:rPr lang="cs-CZ" sz="1400" dirty="0" smtClean="0"/>
              <a:t>4</a:t>
            </a:r>
            <a:r>
              <a:rPr lang="en-US" sz="1400" dirty="0" smtClean="0"/>
              <a:t>] </a:t>
            </a:r>
            <a:r>
              <a:rPr lang="cs-CZ" sz="1400" dirty="0" smtClean="0"/>
              <a:t>LINC</a:t>
            </a:r>
            <a:r>
              <a:rPr lang="cs-CZ" sz="1400" dirty="0"/>
              <a:t>, Rudolf, Petr DOSTÁL a Jitka MACHOVÁ. </a:t>
            </a:r>
            <a:r>
              <a:rPr lang="cs-CZ" sz="1400" i="1" dirty="0"/>
              <a:t>Přírodopis 7: pro 7. ročník základní školy</a:t>
            </a:r>
            <a:r>
              <a:rPr lang="cs-CZ" sz="1400" dirty="0"/>
              <a:t>. 1. vyd. </a:t>
            </a:r>
          </a:p>
          <a:p>
            <a:pPr marL="0" indent="0">
              <a:buNone/>
              <a:defRPr/>
            </a:pPr>
            <a:endParaRPr lang="cs-CZ" sz="14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 smtClean="0"/>
              <a:t>Dílo smí být dále šířeno pod licencí CC BY-SA.</a:t>
            </a:r>
            <a:endParaRPr lang="cs-CZ" sz="1600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 smtClean="0"/>
              <a:t>Materiály </a:t>
            </a:r>
            <a:r>
              <a:rPr lang="ru-RU" sz="1600" dirty="0"/>
              <a:t>jsou určeny pro bezplatné používání pro potřeby výuky a vzdělávání na všech typech škol</a:t>
            </a:r>
            <a:r>
              <a:rPr lang="cs-CZ" sz="1600" dirty="0"/>
              <a:t> </a:t>
            </a:r>
            <a:r>
              <a:rPr lang="ru-RU" sz="1600" dirty="0"/>
              <a:t>a školských zařízení. Jakékoliv další využití podléhá autorskému zákonu.</a:t>
            </a:r>
            <a:r>
              <a:rPr lang="cs-CZ" sz="1600" dirty="0"/>
              <a:t> </a:t>
            </a:r>
            <a:r>
              <a:rPr lang="ru-RU" sz="1600" dirty="0"/>
              <a:t>Všechna neocitovaná autorská díla jsou dílem autora.</a:t>
            </a:r>
            <a:endParaRPr lang="cs-CZ" sz="16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/>
              <a:t>Všechny neocitované kliparty </a:t>
            </a:r>
            <a:r>
              <a:rPr lang="cs-CZ" sz="1600" dirty="0"/>
              <a:t>a další grafické objekty </a:t>
            </a:r>
            <a:r>
              <a:rPr lang="ru-RU" sz="1600" dirty="0"/>
              <a:t>jsou součástí prostředků výukového sw </a:t>
            </a:r>
            <a:r>
              <a:rPr lang="cs-CZ" sz="1600" dirty="0"/>
              <a:t>Smart Notebook a MS Office</a:t>
            </a:r>
          </a:p>
          <a:p>
            <a:pPr marL="0" indent="0" algn="ctr">
              <a:buFont typeface="Arial" charset="0"/>
              <a:buNone/>
              <a:defRPr/>
            </a:pPr>
            <a:endParaRPr lang="cs-CZ" sz="1000" dirty="0"/>
          </a:p>
          <a:p>
            <a:pPr marL="0" indent="0" algn="ctr">
              <a:buFont typeface="Arial" charset="0"/>
              <a:buNone/>
              <a:defRPr/>
            </a:pPr>
            <a:endParaRPr lang="cs-CZ" sz="1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465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648</Words>
  <Application>Microsoft Office PowerPoint</Application>
  <PresentationFormat>Předvádění na obrazovce (4:3)</PresentationFormat>
  <Paragraphs>136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Motiv sady Office</vt:lpstr>
      <vt:lpstr>Obchodní akademie, Střední odborná škola  a Jazyková škola s právem státní jazykové zkoušky,  Hradec Králové</vt:lpstr>
      <vt:lpstr>    KOSTRA ČLOVĚKA</vt:lpstr>
      <vt:lpstr>    KOSTRA ČLOVĚKA</vt:lpstr>
      <vt:lpstr>    KOSTRA ČLOVĚKA</vt:lpstr>
      <vt:lpstr>    KOSTRA ČLOVĚKA</vt:lpstr>
      <vt:lpstr>    KOSTRA ČLOVĚKA</vt:lpstr>
      <vt:lpstr>    KOSTRA ČLOVĚKA</vt:lpstr>
      <vt:lpstr>    KOSTRA ČLOVĚKA</vt:lpstr>
      <vt:lpstr>    KOSTRA ČLOVĚKA</vt:lpstr>
      <vt:lpstr>    KOSTRA ČLOVĚKA</vt:lpstr>
      <vt:lpstr>    KOSTRA ČLOVĚKA</vt:lpstr>
      <vt:lpstr>    KOSTRA ČLOVĚKA</vt:lpstr>
      <vt:lpstr>POUŽITÁ LITERATURA A ZDROJE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ČLOVĚKA</dc:title>
  <dc:creator>Svobodová Šárka</dc:creator>
  <cp:lastModifiedBy>Svobodová Šárka</cp:lastModifiedBy>
  <cp:revision>26</cp:revision>
  <dcterms:created xsi:type="dcterms:W3CDTF">2013-12-12T12:04:12Z</dcterms:created>
  <dcterms:modified xsi:type="dcterms:W3CDTF">2014-08-27T11:12:41Z</dcterms:modified>
</cp:coreProperties>
</file>