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100C8-91CB-4B35-950D-B8F7ADECBC67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89C04-4F35-4109-893E-016242DDB9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4805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100C8-91CB-4B35-950D-B8F7ADECBC67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89C04-4F35-4109-893E-016242DDB9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0254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100C8-91CB-4B35-950D-B8F7ADECBC67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89C04-4F35-4109-893E-016242DDB9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6517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100C8-91CB-4B35-950D-B8F7ADECBC67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89C04-4F35-4109-893E-016242DDB9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01679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100C8-91CB-4B35-950D-B8F7ADECBC67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89C04-4F35-4109-893E-016242DDB9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2432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100C8-91CB-4B35-950D-B8F7ADECBC67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89C04-4F35-4109-893E-016242DDB9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4976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100C8-91CB-4B35-950D-B8F7ADECBC67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89C04-4F35-4109-893E-016242DDB9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36940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100C8-91CB-4B35-950D-B8F7ADECBC67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89C04-4F35-4109-893E-016242DDB9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675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100C8-91CB-4B35-950D-B8F7ADECBC67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89C04-4F35-4109-893E-016242DDB9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29641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100C8-91CB-4B35-950D-B8F7ADECBC67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89C04-4F35-4109-893E-016242DDB9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1426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100C8-91CB-4B35-950D-B8F7ADECBC67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89C04-4F35-4109-893E-016242DDB9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2875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D100C8-91CB-4B35-950D-B8F7ADECBC67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A89C04-4F35-4109-893E-016242DDB9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5736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404664"/>
            <a:ext cx="7772400" cy="1470025"/>
          </a:xfrm>
        </p:spPr>
        <p:txBody>
          <a:bodyPr/>
          <a:lstStyle/>
          <a:p>
            <a:r>
              <a:rPr lang="cs-CZ" dirty="0" smtClean="0"/>
              <a:t>Svalová soustava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78585" y="1628800"/>
            <a:ext cx="5936704" cy="838944"/>
          </a:xfrm>
        </p:spPr>
        <p:txBody>
          <a:bodyPr/>
          <a:lstStyle/>
          <a:p>
            <a:r>
              <a:rPr lang="cs-CZ" smtClean="0">
                <a:solidFill>
                  <a:schemeClr val="bg1">
                    <a:lumMod val="50000"/>
                  </a:schemeClr>
                </a:solidFill>
              </a:rPr>
              <a:t>VY_32_INOVACE_06-03</a:t>
            </a:r>
            <a:endParaRPr lang="cs-CZ" dirty="0" smtClean="0">
              <a:solidFill>
                <a:schemeClr val="bg1">
                  <a:lumMod val="50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585" y="522920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83768" y="270892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6817639"/>
              </p:ext>
            </p:extLst>
          </p:nvPr>
        </p:nvGraphicFramePr>
        <p:xfrm>
          <a:off x="1473552" y="2708920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5.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Přírodověda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</a:t>
                      </a:r>
                      <a:r>
                        <a:rPr lang="cs-CZ" sz="1400" kern="50" baseline="0" dirty="0" smtClean="0">
                          <a:effectLst/>
                        </a:rPr>
                        <a:t> a </a:t>
                      </a:r>
                      <a:r>
                        <a:rPr lang="cs-CZ" sz="1400" kern="50" baseline="0" smtClean="0">
                          <a:effectLst/>
                        </a:rPr>
                        <a:t>jeho zdraví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Svalová soustava</a:t>
                      </a: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Dana Málková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20. března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Podpora</a:t>
                      </a:r>
                      <a:r>
                        <a:rPr lang="cs-CZ" sz="1400" kern="50" baseline="0" dirty="0" smtClean="0">
                          <a:effectLst/>
                        </a:rPr>
                        <a:t> výkladové hodiny Svalová soustava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1468438" y="2903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6384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30387"/>
            <a:ext cx="6616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Svalová soustava je tvořena svaly</a:t>
            </a:r>
            <a:endParaRPr lang="cs-CZ" sz="3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484783"/>
            <a:ext cx="3672408" cy="426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721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1" y="476672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Společně s kostrou umožňují veškerý pohyb lidského těla</a:t>
            </a:r>
            <a:endParaRPr lang="cs-CZ" sz="3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53" b="17105"/>
          <a:stretch/>
        </p:blipFill>
        <p:spPr>
          <a:xfrm>
            <a:off x="2749924" y="2204864"/>
            <a:ext cx="4292225" cy="2804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3493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76745"/>
            <a:ext cx="6336704" cy="6480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Některé svaly ovládáme vůlí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1" y="1024817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Jako například svaly horních a dolních končetin, zádové svaly</a:t>
            </a:r>
            <a:endParaRPr lang="cs-CZ" sz="3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2420888"/>
            <a:ext cx="2520280" cy="3974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769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69536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Některé svaly ovládat nemůžeme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305501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Tělo si samo určuje, kdy je použije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206537"/>
            <a:ext cx="56842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Jako například srdeční sval</a:t>
            </a:r>
            <a:endParaRPr lang="cs-CZ" sz="36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1326" y="3142110"/>
            <a:ext cx="3516923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5949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04664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Správnému vývoji svalstva napomáhá pestrá strava</a:t>
            </a:r>
            <a:endParaRPr lang="cs-CZ" sz="32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4187" y="1881187"/>
            <a:ext cx="3095625" cy="3095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6805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11465"/>
            <a:ext cx="78488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Prospívá mu také tělesná práce a pravidelný sport</a:t>
            </a:r>
            <a:endParaRPr lang="cs-CZ" sz="3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92" b="17965"/>
          <a:stretch/>
        </p:blipFill>
        <p:spPr>
          <a:xfrm>
            <a:off x="4541020" y="2604654"/>
            <a:ext cx="3530950" cy="230721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816246"/>
            <a:ext cx="3095625" cy="3095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304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1" y="727642"/>
            <a:ext cx="65527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Sílu člověka vyvíjejí lidské svaly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1" y="1844824"/>
            <a:ext cx="7848872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600" dirty="0" smtClean="0"/>
              <a:t>Síla</a:t>
            </a:r>
            <a:r>
              <a:rPr lang="cs-CZ" sz="3200" dirty="0" smtClean="0"/>
              <a:t> způsobuje pohyb a otáčení těles, ale také jejich změnu tvaru – deformaci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9" y="3140968"/>
            <a:ext cx="6408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Velikost </a:t>
            </a:r>
            <a:r>
              <a:rPr lang="cs-CZ" sz="3600" dirty="0" smtClean="0"/>
              <a:t>síly</a:t>
            </a:r>
            <a:r>
              <a:rPr lang="cs-CZ" sz="3200" dirty="0" smtClean="0"/>
              <a:t> můžeme měřit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9" y="4293095"/>
            <a:ext cx="7056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Používáme </a:t>
            </a:r>
            <a:r>
              <a:rPr lang="cs-CZ" sz="3200" dirty="0" smtClean="0"/>
              <a:t>k tomu siloměr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92527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80801" y="620688"/>
            <a:ext cx="66247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Jednotkou síly je 1 newton (1N) /</a:t>
            </a:r>
            <a:r>
              <a:rPr lang="cs-CZ" sz="3200" dirty="0" err="1" smtClean="0"/>
              <a:t>ňútn</a:t>
            </a:r>
            <a:r>
              <a:rPr lang="cs-CZ" sz="3200" dirty="0" smtClean="0"/>
              <a:t>/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0265" y="1988836"/>
            <a:ext cx="3211312" cy="4410623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80800" y="2327075"/>
            <a:ext cx="4123247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Jednotka je pojmenovaná po svém objeviteli </a:t>
            </a:r>
            <a:endParaRPr lang="cs-CZ" sz="3600" u="sng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3563888" y="4194149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831043" y="3870983"/>
            <a:ext cx="42227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ISAACU  NEWTONOVI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85960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22501" y="1988840"/>
            <a:ext cx="8064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Úkol na závěr: Spočítejte si, jak velkou gravitační silou je přitahováno k Zemi vaše tělo.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2501" y="4007966"/>
            <a:ext cx="56166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Vynásobte svoji hmotnost </a:t>
            </a:r>
            <a:r>
              <a:rPr lang="cs-CZ" sz="3200" dirty="0" smtClean="0"/>
              <a:t>              v </a:t>
            </a:r>
            <a:r>
              <a:rPr lang="cs-CZ" sz="3200" dirty="0" smtClean="0"/>
              <a:t>kilogramech deseti.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5085184"/>
            <a:ext cx="12093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FFC000"/>
                </a:solidFill>
                <a:sym typeface="Wingdings" pitchFamily="2" charset="2"/>
              </a:rPr>
              <a:t></a:t>
            </a:r>
            <a:endParaRPr lang="cs-CZ" sz="9600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260648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Síla, kterou se k sobě přitahují všechna tělesa ve vesmíru, se nazývá gravitační síla.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24581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9060" y="1340768"/>
            <a:ext cx="799288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err="1"/>
              <a:t>Soubor:Muscles</a:t>
            </a:r>
            <a:r>
              <a:rPr lang="cs-CZ" sz="1600" dirty="0"/>
              <a:t> </a:t>
            </a:r>
            <a:r>
              <a:rPr lang="cs-CZ" sz="1600" dirty="0" err="1"/>
              <a:t>anterior</a:t>
            </a:r>
            <a:r>
              <a:rPr lang="cs-CZ" sz="1600" dirty="0"/>
              <a:t> labeled.png.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 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30.12.2007 [cit. </a:t>
            </a:r>
            <a:r>
              <a:rPr lang="cs-CZ" sz="1600" dirty="0" smtClean="0"/>
              <a:t>2011-03-20</a:t>
            </a:r>
            <a:r>
              <a:rPr lang="cs-CZ" sz="1600" dirty="0"/>
              <a:t>]. Dostupné z WWW: &lt;http://cs.wikipedia.org/wiki/</a:t>
            </a:r>
            <a:r>
              <a:rPr lang="cs-CZ" sz="1600" dirty="0" err="1"/>
              <a:t>Soubor:Muscles_anterior_labeled.png</a:t>
            </a:r>
            <a:r>
              <a:rPr lang="cs-CZ" sz="1600" dirty="0" smtClean="0"/>
              <a:t>&gt;.</a:t>
            </a:r>
          </a:p>
          <a:p>
            <a:endParaRPr lang="cs-CZ" sz="1600" dirty="0"/>
          </a:p>
          <a:p>
            <a:r>
              <a:rPr lang="cs-CZ" sz="1600" dirty="0"/>
              <a:t>Soubor:Gray409.png#filehistory.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 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22.1.2006 [cit. </a:t>
            </a:r>
            <a:r>
              <a:rPr lang="cs-CZ" sz="1600" dirty="0" smtClean="0"/>
              <a:t>2011-03-20</a:t>
            </a:r>
            <a:r>
              <a:rPr lang="cs-CZ" sz="1600" dirty="0"/>
              <a:t>]. Dostupné z WWW: &lt;http://cs.wikipedia.org/wiki/Soubor:Gray409.png#filehistory</a:t>
            </a:r>
            <a:r>
              <a:rPr lang="cs-CZ" sz="1600" dirty="0" smtClean="0"/>
              <a:t>&gt;.</a:t>
            </a:r>
          </a:p>
          <a:p>
            <a:endParaRPr lang="cs-CZ" sz="1600" dirty="0"/>
          </a:p>
          <a:p>
            <a:r>
              <a:rPr lang="cs-CZ" sz="1600" dirty="0" err="1"/>
              <a:t>Soubor:Heart-and-lungs.jpg</a:t>
            </a:r>
            <a:r>
              <a:rPr lang="cs-CZ" sz="1600" dirty="0"/>
              <a:t>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 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15.5.2005 [cit. </a:t>
            </a:r>
            <a:r>
              <a:rPr lang="cs-CZ" sz="1600" dirty="0" smtClean="0"/>
              <a:t>2011-03-20</a:t>
            </a:r>
            <a:r>
              <a:rPr lang="cs-CZ" sz="1600" dirty="0"/>
              <a:t>]. Dostupné z WWW: &lt;http://cs.wikipedia.org/wiki/</a:t>
            </a:r>
            <a:r>
              <a:rPr lang="cs-CZ" sz="1600" dirty="0" err="1"/>
              <a:t>Soubor:Heart-and-lungs.jpg</a:t>
            </a:r>
            <a:r>
              <a:rPr lang="cs-CZ" sz="1600" dirty="0" smtClean="0"/>
              <a:t>&gt;.</a:t>
            </a:r>
          </a:p>
          <a:p>
            <a:endParaRPr lang="cs-CZ" sz="1600" dirty="0"/>
          </a:p>
          <a:p>
            <a:r>
              <a:rPr lang="cs-CZ" sz="1600" dirty="0"/>
              <a:t>Soubor:GodfreyKneller-IsaacNewton-1689.jpg i.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 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3.1.2005 [cit. </a:t>
            </a:r>
            <a:r>
              <a:rPr lang="cs-CZ" sz="1600" dirty="0" smtClean="0"/>
              <a:t>2011-03-20</a:t>
            </a:r>
            <a:r>
              <a:rPr lang="cs-CZ" sz="1600" dirty="0"/>
              <a:t>]. Dostupné z WWW: &lt;http://cs.wikipedia.org/wiki/Soubor:GodfreyKneller-IsaacNewton-1689.jpg i</a:t>
            </a:r>
            <a:r>
              <a:rPr lang="cs-CZ" sz="1600" dirty="0" smtClean="0"/>
              <a:t>&gt;.</a:t>
            </a:r>
          </a:p>
          <a:p>
            <a:endParaRPr lang="cs-CZ" sz="1600" dirty="0" smtClean="0"/>
          </a:p>
          <a:p>
            <a:r>
              <a:rPr lang="cs-CZ" sz="1600" dirty="0"/>
              <a:t>Použité obrázky: www.office.microsoft.com [online]. c2011 [cit. </a:t>
            </a:r>
            <a:r>
              <a:rPr lang="cs-CZ" sz="1600" dirty="0" smtClean="0"/>
              <a:t>2011-03-20]. </a:t>
            </a:r>
            <a:endParaRPr lang="cs-CZ" sz="1600" dirty="0"/>
          </a:p>
          <a:p>
            <a:endParaRPr lang="cs-CZ" sz="1600" dirty="0"/>
          </a:p>
        </p:txBody>
      </p:sp>
      <p:sp>
        <p:nvSpPr>
          <p:cNvPr id="3" name="TextovéPole 3"/>
          <p:cNvSpPr txBox="1"/>
          <p:nvPr/>
        </p:nvSpPr>
        <p:spPr>
          <a:xfrm>
            <a:off x="839060" y="509771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/>
              <a:t>MATYÁŠEK, CSC., RNDr. Jiří; ŠTIKOVÁ, Mgr. Věra; TRNA, CSC., Doc. RNDr. Josef. </a:t>
            </a:r>
            <a:r>
              <a:rPr lang="cs-CZ" sz="1600" i="1" dirty="0"/>
              <a:t>Přírodověda 5 : učebnice pro 5. ročník základní školy Člověk a jeho svět</a:t>
            </a:r>
            <a:r>
              <a:rPr lang="cs-CZ" sz="1600" dirty="0"/>
              <a:t>. 1. Brno : Nová škola s.r.o., 2006. 88 s.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391683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181</TotalTime>
  <Words>235</Words>
  <Application>Microsoft Office PowerPoint</Application>
  <PresentationFormat>Předvádění na obrazovce (4:3)</PresentationFormat>
  <Paragraphs>49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Svalová soustava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Dana Málková</dc:creator>
  <cp:lastModifiedBy>Martin Králík</cp:lastModifiedBy>
  <cp:revision>33</cp:revision>
  <dcterms:created xsi:type="dcterms:W3CDTF">2011-08-18T07:19:30Z</dcterms:created>
  <dcterms:modified xsi:type="dcterms:W3CDTF">2012-04-11T14:06:30Z</dcterms:modified>
</cp:coreProperties>
</file>