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8" r:id="rId4"/>
    <p:sldId id="267" r:id="rId5"/>
    <p:sldId id="257" r:id="rId6"/>
    <p:sldId id="258" r:id="rId7"/>
    <p:sldId id="277" r:id="rId8"/>
    <p:sldId id="261" r:id="rId9"/>
    <p:sldId id="281" r:id="rId10"/>
    <p:sldId id="263" r:id="rId11"/>
    <p:sldId id="264" r:id="rId12"/>
    <p:sldId id="282" r:id="rId13"/>
    <p:sldId id="273" r:id="rId14"/>
    <p:sldId id="274" r:id="rId15"/>
    <p:sldId id="279" r:id="rId16"/>
    <p:sldId id="28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725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325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154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010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752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127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616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119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748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255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4874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7526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4870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0335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617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3589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4248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7494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9966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1493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1095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0041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0427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0178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5317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3616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9181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5412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0833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2634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5973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3319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174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51161-E7C8-4D03-892D-2261A290248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A6837-189B-4CAC-8EA2-0FA390406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11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984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147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VY_32_INOVACE_8_BIOLOGIE_06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Trávicí soustava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a funkci trávicí soustavy.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ověření znalostí pomocí testu.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454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616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TRÁVICÍ SOUSTAVA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Funkce</a:t>
            </a:r>
          </a:p>
          <a:p>
            <a:pPr>
              <a:buFontTx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příjem potravy</a:t>
            </a:r>
          </a:p>
          <a:p>
            <a:pPr>
              <a:buFontTx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zpracování potravy (trávení)</a:t>
            </a:r>
          </a:p>
          <a:p>
            <a:pPr>
              <a:buFontTx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vstřebávání živin</a:t>
            </a:r>
          </a:p>
          <a:p>
            <a:pPr>
              <a:buFontTx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odstranění nestravitelných zbytků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a nadbytečných látek z těla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434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97768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cs-CZ" sz="4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STAVBA TRÁVICÍ SOUSTAVY</a:t>
            </a:r>
            <a:r>
              <a:rPr lang="cs-CZ" sz="5400" dirty="0" smtClean="0"/>
              <a:t/>
            </a:r>
            <a:br>
              <a:rPr lang="cs-CZ" sz="54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8409" y="1260079"/>
            <a:ext cx="8229600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ODDÍLY TRÁVICÍ TRUBICE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dutina ústní</a:t>
            </a:r>
          </a:p>
          <a:p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ltan</a:t>
            </a:r>
          </a:p>
          <a:p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ícen</a:t>
            </a:r>
          </a:p>
          <a:p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aludek</a:t>
            </a:r>
          </a:p>
          <a:p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enké střevo</a:t>
            </a:r>
          </a:p>
          <a:p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lusté střevo</a:t>
            </a:r>
          </a:p>
          <a:p>
            <a:pPr marL="0" indent="0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ŽLÁZY TRÁVICÍ SOUSTAVY</a:t>
            </a:r>
          </a:p>
          <a:p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átra</a:t>
            </a:r>
          </a:p>
          <a:p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linivka břišní</a:t>
            </a:r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F:\dumy obrázky\TS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72816"/>
            <a:ext cx="3168352" cy="422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5997286"/>
            <a:ext cx="3168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Obr. 1 Trávící soustava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8957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8157" y="0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ODDÍLY TRÁVICÍ SOUSTAVY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9036496" cy="547260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3500" b="1" u="sng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11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1. DUTINA ÚSTNÍ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Funkce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361950" indent="-361950">
              <a:lnSpc>
                <a:spcPct val="90000"/>
              </a:lnSpc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příjem potravy</a:t>
            </a:r>
          </a:p>
          <a:p>
            <a:pPr marL="361950" indent="-361950">
              <a:lnSpc>
                <a:spcPct val="90000"/>
              </a:lnSpc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zvlhčení potravy</a:t>
            </a:r>
          </a:p>
          <a:p>
            <a:pPr marL="361950" indent="-361950">
              <a:lnSpc>
                <a:spcPct val="90000"/>
              </a:lnSpc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trávení potravy </a:t>
            </a:r>
          </a:p>
          <a:p>
            <a:pPr marL="609600" indent="-609600">
              <a:lnSpc>
                <a:spcPct val="90000"/>
              </a:lnSpc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   a) mechanické </a:t>
            </a:r>
          </a:p>
          <a:p>
            <a:pPr marL="714375" indent="-352425">
              <a:lnSpc>
                <a:spcPct val="90000"/>
              </a:lnSpc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zuby, jazyk, žvýkací svaly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   b) chemické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714375" indent="-352425">
              <a:lnSpc>
                <a:spcPct val="90000"/>
              </a:lnSpc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enzym - </a:t>
            </a:r>
            <a:r>
              <a:rPr lang="cs-CZ" sz="9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ptyalin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112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11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SLINNÉ ŽLÁZY</a:t>
            </a:r>
          </a:p>
          <a:p>
            <a:pPr marL="533400" indent="-533400">
              <a:buFontTx/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3 párové žlázy</a:t>
            </a:r>
          </a:p>
          <a:p>
            <a:r>
              <a:rPr lang="cs-CZ" sz="9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podjazyková slinná žláza</a:t>
            </a:r>
          </a:p>
          <a:p>
            <a:r>
              <a:rPr lang="cs-CZ" sz="9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9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říušní slinná žláza</a:t>
            </a:r>
          </a:p>
          <a:p>
            <a:r>
              <a:rPr lang="cs-CZ" sz="9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9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odčelistní slinná žláza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9600" b="1" dirty="0" smtClean="0"/>
              <a:t/>
            </a:r>
            <a:br>
              <a:rPr lang="cs-CZ" sz="9600" b="1" dirty="0" smtClean="0"/>
            </a:br>
            <a:endParaRPr lang="cs-CZ" sz="9600" dirty="0" smtClean="0"/>
          </a:p>
          <a:p>
            <a:pPr marL="0" indent="0"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5122" name="Picture 2" descr="F:\dumy obrázky\klky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510" y="2348880"/>
            <a:ext cx="3168352" cy="303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3510" y="5385494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Obr. 2 Dutina ústní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150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Autofit/>
          </a:bodyPr>
          <a:lstStyle/>
          <a:p>
            <a:pPr algn="r"/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ZUBY</a:t>
            </a: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Stavba zubu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Korunka + krček + kořen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povrch – sklovina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 hmota zubu =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zubovina 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vnitřek – dřeňová dutina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vyplněná zubní dření, cévy a nervy</a:t>
            </a:r>
          </a:p>
          <a:p>
            <a:endParaRPr lang="cs-CZ" sz="2400" dirty="0"/>
          </a:p>
        </p:txBody>
      </p:sp>
      <p:pic>
        <p:nvPicPr>
          <p:cNvPr id="6146" name="Picture 2" descr="F:\dumy obrázky\klky 0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59317"/>
            <a:ext cx="3269729" cy="3876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8050" y="5292408"/>
            <a:ext cx="24863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Obr. 3 Stavba zubu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2366256" y="4581128"/>
            <a:ext cx="648072" cy="7112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043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352928" cy="504056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2. HLTAN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Funkce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polknutí sousta 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posun potravy do jícnu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Oddíly hltanu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nosohltan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ústní část hltanu 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hrtanová část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uzavřena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hrtanovou příklopkou</a:t>
            </a:r>
          </a:p>
          <a:p>
            <a:pPr marL="0" indent="0">
              <a:lnSpc>
                <a:spcPct val="80000"/>
              </a:lnSpc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/>
              <a:t>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88157" y="0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ODDÍLY TRÁVICÍ SOUSTAVY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837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352928" cy="5328592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3. JÍCEN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Funkce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zajišťuje posun potravy do žaludku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peristaltickou 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vlnou</a:t>
            </a:r>
          </a:p>
          <a:p>
            <a:pPr marL="0" indent="0">
              <a:lnSpc>
                <a:spcPct val="80000"/>
              </a:lnSpc>
              <a:buNone/>
            </a:pP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4. ŽALUDEK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Funkce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zásobárna potravy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mechanické trávení – pohyby žaludečních stěn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chemické trávení – působení 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žaludeční šťávy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Žaludeční 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šťáva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obsahuje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kyselinu chlorovodíkovou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trávicí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enzymy - </a:t>
            </a:r>
            <a:r>
              <a:rPr lang="cs-CZ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pepsin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88157" y="0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ODDÍLY TRÁVICÍ SOUSTAVY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48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66192"/>
            <a:ext cx="8229600" cy="567517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5. TENKÉ STŘEVO </a:t>
            </a:r>
            <a:endParaRPr lang="cs-CZ" sz="2800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Funkce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neutralizace  kyselé tráveniny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segmentační pohyby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trávení – enzymy: </a:t>
            </a:r>
            <a:r>
              <a:rPr lang="cs-CZ" sz="24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tripsyn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lipázy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amylázy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vstřebávání </a:t>
            </a:r>
          </a:p>
          <a:p>
            <a:pPr>
              <a:lnSpc>
                <a:spcPct val="80000"/>
              </a:lnSpc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Oddíly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dvanáctník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lačník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c)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kyčelník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Klky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výběžky sliznice tenkého střeva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5550066"/>
            <a:ext cx="3168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Obr. 4 Tenké střevo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[3]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888157" y="0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ODDÍLY TRÁVICÍ SOUSTAVY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vobodova\Desktop\D2DK1ddYEBfFVF0X8LYBJhM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031" y="3114144"/>
            <a:ext cx="3125990" cy="233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91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7"/>
            <a:ext cx="8229600" cy="489654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6. TLUSTÉ STŘEVO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Funkce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zahuštění obsahu střeva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rozklad nestrávených zbytků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Oddíly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slepé střevo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+ červovitý přívěsek (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apendix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tračník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(vzestupný, příčný, sestupný)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c)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konečník </a:t>
            </a:r>
          </a:p>
          <a:p>
            <a:pPr>
              <a:lnSpc>
                <a:spcPct val="80000"/>
              </a:lnSpc>
            </a:pPr>
            <a:endParaRPr lang="cs-CZ" dirty="0"/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888157" y="0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ODDÍLY TRÁVICÍ SOUSTAVY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771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dumy obrázky\apendi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73777"/>
            <a:ext cx="3168352" cy="285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:\dumy obrázky\tenké střev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04" y="1412776"/>
            <a:ext cx="3779912" cy="3186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599074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Obr. 5 Trávící soustava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 [2]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57428" y="4599074"/>
            <a:ext cx="34190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Obr. 6 Apendix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888156" y="0"/>
            <a:ext cx="8255843" cy="90872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ODDÍLY TRÁVICÍ SOUSTAVY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412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706090"/>
          </a:xfrm>
        </p:spPr>
        <p:txBody>
          <a:bodyPr>
            <a:no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OPAKOVÁNÍ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1.  </a:t>
            </a:r>
            <a:r>
              <a:rPr lang="cs-CZ" sz="2400" i="1" dirty="0" smtClean="0"/>
              <a:t>Sděl správnou odpověď!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V dutině ústní zajišťuje chemické trávení potravy enzym:</a:t>
            </a:r>
          </a:p>
          <a:p>
            <a:pPr marL="0" indent="0">
              <a:buNone/>
            </a:pPr>
            <a:r>
              <a:rPr lang="cs-CZ" sz="2000" dirty="0" smtClean="0"/>
              <a:t>     a) </a:t>
            </a:r>
            <a:r>
              <a:rPr lang="cs-CZ" sz="2000" dirty="0" err="1"/>
              <a:t>t</a:t>
            </a:r>
            <a:r>
              <a:rPr lang="cs-CZ" sz="2000" dirty="0" err="1" smtClean="0"/>
              <a:t>ripsin</a:t>
            </a:r>
            <a:r>
              <a:rPr lang="cs-CZ" sz="2000" dirty="0" smtClean="0"/>
              <a:t>    b) pepsin   c) lipáza   d) ptyalin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V dutině ústní zajišťuje chemické trávení potravy enzym:</a:t>
            </a:r>
          </a:p>
          <a:p>
            <a:pPr marL="0" indent="0">
              <a:buNone/>
            </a:pPr>
            <a:r>
              <a:rPr lang="cs-CZ" sz="2000" dirty="0" smtClean="0"/>
              <a:t>     a) </a:t>
            </a:r>
            <a:r>
              <a:rPr lang="cs-CZ" sz="2000" dirty="0" err="1" smtClean="0"/>
              <a:t>tripsin</a:t>
            </a:r>
            <a:r>
              <a:rPr lang="cs-CZ" sz="2000" dirty="0" smtClean="0"/>
              <a:t>    b) pepsin   c) lipáza   d) </a:t>
            </a:r>
            <a:r>
              <a:rPr lang="cs-CZ" sz="2000" dirty="0" smtClean="0">
                <a:solidFill>
                  <a:srgbClr val="C00000"/>
                </a:solidFill>
              </a:rPr>
              <a:t>ptyalin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2. </a:t>
            </a:r>
            <a:r>
              <a:rPr lang="cs-CZ" sz="2400" i="1" dirty="0" smtClean="0"/>
              <a:t>Doplň neúplný text!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Zub se skládá z tvrdé hmoty…..…, kryté na korunce …..….. a na kořeni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cementem. Uvnitř  zubu je zubní ……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Zub se skládá z tvrdé hmoty </a:t>
            </a:r>
            <a:r>
              <a:rPr lang="cs-CZ" sz="2000" dirty="0" smtClean="0">
                <a:solidFill>
                  <a:srgbClr val="FF0000"/>
                </a:solidFill>
              </a:rPr>
              <a:t>zuboviny</a:t>
            </a:r>
            <a:r>
              <a:rPr lang="cs-CZ" sz="2000" dirty="0" smtClean="0"/>
              <a:t>, kryté na korunce </a:t>
            </a:r>
            <a:r>
              <a:rPr lang="cs-CZ" sz="2000" dirty="0" smtClean="0">
                <a:solidFill>
                  <a:srgbClr val="C00000"/>
                </a:solidFill>
              </a:rPr>
              <a:t>sklovinou  </a:t>
            </a:r>
            <a:r>
              <a:rPr lang="cs-CZ" sz="2000" dirty="0" smtClean="0"/>
              <a:t>a na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kořeni cementem. Uvnitř zubu je zubní  </a:t>
            </a:r>
            <a:r>
              <a:rPr lang="cs-CZ" sz="2000" dirty="0" smtClean="0">
                <a:solidFill>
                  <a:srgbClr val="C00000"/>
                </a:solidFill>
              </a:rPr>
              <a:t>dřeň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    </a:t>
            </a:r>
            <a:endParaRPr lang="cs-CZ" sz="2400" i="1" dirty="0" smtClean="0"/>
          </a:p>
          <a:p>
            <a:pPr marL="0" indent="0">
              <a:buNone/>
            </a:pPr>
            <a:r>
              <a:rPr lang="cs-CZ" sz="2400" i="1" dirty="0"/>
              <a:t> </a:t>
            </a:r>
            <a:r>
              <a:rPr lang="cs-CZ" sz="2400" i="1" dirty="0" smtClean="0"/>
              <a:t>    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81018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22" y="0"/>
            <a:ext cx="8229600" cy="764704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OPAKOVÁNÍ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3. </a:t>
            </a:r>
            <a:r>
              <a:rPr lang="cs-CZ" sz="2400" i="1" dirty="0" smtClean="0"/>
              <a:t>Oprav chyby v textu!</a:t>
            </a:r>
          </a:p>
          <a:p>
            <a:pPr marL="0" indent="0">
              <a:buNone/>
            </a:pPr>
            <a:r>
              <a:rPr lang="cs-CZ" sz="2400" dirty="0" smtClean="0"/>
              <a:t>    Tlusté střevo je prvním oddílem trávicí soustavy.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Začíná dvanáctníkem a končí lačníkem.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Tlusté střevo je </a:t>
            </a:r>
            <a:r>
              <a:rPr lang="cs-CZ" sz="2400" dirty="0" smtClean="0">
                <a:solidFill>
                  <a:srgbClr val="C00000"/>
                </a:solidFill>
              </a:rPr>
              <a:t>posledním</a:t>
            </a:r>
            <a:r>
              <a:rPr lang="cs-CZ" sz="2400" dirty="0" smtClean="0"/>
              <a:t> oddílem trávicí soustavy.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Začíná </a:t>
            </a:r>
            <a:r>
              <a:rPr lang="cs-CZ" sz="2400" dirty="0" smtClean="0">
                <a:solidFill>
                  <a:srgbClr val="C00000"/>
                </a:solidFill>
              </a:rPr>
              <a:t>slepým střevem </a:t>
            </a:r>
            <a:r>
              <a:rPr lang="cs-CZ" sz="2400" dirty="0" smtClean="0"/>
              <a:t>a končí </a:t>
            </a:r>
            <a:r>
              <a:rPr lang="cs-CZ" sz="2400" dirty="0" smtClean="0">
                <a:solidFill>
                  <a:srgbClr val="C00000"/>
                </a:solidFill>
              </a:rPr>
              <a:t>konečníkem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4. </a:t>
            </a:r>
            <a:r>
              <a:rPr lang="cs-CZ" sz="2400" i="1" dirty="0" smtClean="0"/>
              <a:t>Vyjmenuj oddíly tenkého střeva!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i="1" dirty="0" smtClean="0"/>
              <a:t>     </a:t>
            </a:r>
            <a:r>
              <a:rPr lang="cs-CZ" sz="2400" dirty="0" smtClean="0">
                <a:solidFill>
                  <a:srgbClr val="C00000"/>
                </a:solidFill>
              </a:rPr>
              <a:t>dvanáctník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    lačník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   kyčelník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2304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2483768" y="1484784"/>
            <a:ext cx="6660232" cy="998984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Literatura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2564904"/>
            <a:ext cx="8229600" cy="4293096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b="1" dirty="0" smtClean="0"/>
              <a:t>Literatura: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400" dirty="0" smtClean="0"/>
              <a:t>NOVOTNÝ, Ivan a Michal HRUŠKA. </a:t>
            </a:r>
            <a:r>
              <a:rPr lang="cs-CZ" sz="1400" i="1" dirty="0" smtClean="0"/>
              <a:t>Biologie člověka pro gymnázia: učebnice pro střední zdravotnické školy</a:t>
            </a:r>
            <a:r>
              <a:rPr lang="cs-CZ" sz="1400" dirty="0" smtClean="0"/>
              <a:t>. 1. vyd. Praha: Fortuna, 1995, 136 s. 1. vydání. ISBN 80-7168-234-9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400" dirty="0" smtClean="0"/>
              <a:t>MALÁ, Helena a Josef KLEMENTA. </a:t>
            </a:r>
            <a:r>
              <a:rPr lang="cs-CZ" sz="1400" i="1" dirty="0" smtClean="0"/>
              <a:t>Biologie dětí a dorostu</a:t>
            </a:r>
            <a:r>
              <a:rPr lang="cs-CZ" sz="1400" dirty="0" smtClean="0"/>
              <a:t>. 1. vyd. Praha: Státní pedagogické nakladatelství, </a:t>
            </a:r>
            <a:r>
              <a:rPr lang="cs-CZ" sz="1400" dirty="0" err="1" smtClean="0"/>
              <a:t>n.p</a:t>
            </a:r>
            <a:r>
              <a:rPr lang="cs-CZ" sz="1400" dirty="0" smtClean="0"/>
              <a:t>., 1985, 136 s. 1. vydání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400" dirty="0" smtClean="0"/>
              <a:t>BENEŠOVÁ, Marika a Josef KLEMENTA. </a:t>
            </a:r>
            <a:r>
              <a:rPr lang="cs-CZ" sz="1400" i="1" dirty="0" smtClean="0"/>
              <a:t>Odmaturuj! z biologie</a:t>
            </a:r>
            <a:r>
              <a:rPr lang="cs-CZ" sz="1400" dirty="0" smtClean="0"/>
              <a:t>. Vyd. 1.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2003, 224 s. 1. vydání. ISBN 978-80-86285-67-2</a:t>
            </a:r>
          </a:p>
          <a:p>
            <a:pPr marL="0" indent="0">
              <a:buFont typeface="Arial" charset="0"/>
              <a:buNone/>
              <a:defRPr/>
            </a:pPr>
            <a:endParaRPr lang="cs-CZ" sz="1400" b="1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600" b="1" dirty="0" smtClean="0"/>
              <a:t>Použité obrázky:</a:t>
            </a:r>
          </a:p>
          <a:p>
            <a:pPr marL="0" indent="0">
              <a:buFont typeface="Arial" charset="0"/>
              <a:buNone/>
              <a:defRPr/>
            </a:pPr>
            <a:r>
              <a:rPr lang="en-US" sz="1400" dirty="0" smtClean="0"/>
              <a:t>[1]</a:t>
            </a:r>
            <a:r>
              <a:rPr lang="cs-CZ" sz="1400" dirty="0" smtClean="0"/>
              <a:t> MALÁ, Helena a Josef KLEMENTA. </a:t>
            </a:r>
            <a:r>
              <a:rPr lang="cs-CZ" sz="1400" i="1" dirty="0" smtClean="0"/>
              <a:t>Biologie dětí a dorostu</a:t>
            </a:r>
            <a:r>
              <a:rPr lang="cs-CZ" sz="1400" dirty="0" smtClean="0"/>
              <a:t>. 1. vyd. Praha: Státní pedagogické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err="1" smtClean="0"/>
              <a:t>nakladatelství,n.p</a:t>
            </a:r>
            <a:r>
              <a:rPr lang="cs-CZ" sz="1400" dirty="0" smtClean="0"/>
              <a:t>., 1985, 136 s. 1. vydání</a:t>
            </a:r>
          </a:p>
          <a:p>
            <a:pPr marL="0" indent="0">
              <a:buFont typeface="Arial" charset="0"/>
              <a:buNone/>
              <a:defRPr/>
            </a:pPr>
            <a:r>
              <a:rPr lang="en-US" sz="1400" dirty="0" smtClean="0"/>
              <a:t>[2]</a:t>
            </a:r>
            <a:r>
              <a:rPr lang="cs-CZ" sz="1400" dirty="0" smtClean="0"/>
              <a:t> DYLEVSKÝ, Ivan a Stanislav TROJAN. </a:t>
            </a:r>
            <a:r>
              <a:rPr lang="cs-CZ" sz="1400" i="1" dirty="0" smtClean="0"/>
              <a:t>Somatologie II: učebnice pro střední zdravotnické školy</a:t>
            </a:r>
            <a:r>
              <a:rPr lang="cs-CZ" sz="1400" dirty="0" smtClean="0"/>
              <a:t>.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/>
              <a:t>Avicenum. Praha I: zdravotnické </a:t>
            </a:r>
            <a:r>
              <a:rPr lang="cs-CZ" sz="1400" dirty="0" err="1" smtClean="0"/>
              <a:t>nakladatelství,n.p</a:t>
            </a:r>
            <a:r>
              <a:rPr lang="cs-CZ" sz="1400" dirty="0" smtClean="0"/>
              <a:t>., 1983. 1. vydání</a:t>
            </a:r>
          </a:p>
          <a:p>
            <a:pPr marL="0" indent="0">
              <a:buFont typeface="Arial" charset="0"/>
              <a:buNone/>
              <a:defRPr/>
            </a:pPr>
            <a:r>
              <a:rPr lang="en-US" sz="1400" dirty="0" smtClean="0"/>
              <a:t>[3</a:t>
            </a:r>
            <a:r>
              <a:rPr lang="en-US" sz="1400" dirty="0" smtClean="0"/>
              <a:t>]</a:t>
            </a:r>
            <a:r>
              <a:rPr lang="cs-CZ" sz="1400" dirty="0" smtClean="0"/>
              <a:t> Obrázky jsou </a:t>
            </a:r>
            <a:r>
              <a:rPr lang="cs-CZ" sz="1400" smtClean="0"/>
              <a:t>z archivu autora.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31093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3705275"/>
          </a:xfrm>
        </p:spPr>
        <p:txBody>
          <a:bodyPr/>
          <a:lstStyle/>
          <a:p>
            <a:pPr marL="0" indent="0" algn="ctr">
              <a:buNone/>
            </a:pPr>
            <a:endParaRPr lang="en-US" sz="1800" dirty="0" smtClean="0"/>
          </a:p>
          <a:p>
            <a:pPr marL="0" indent="0" algn="ctr">
              <a:buNone/>
            </a:pPr>
            <a:r>
              <a:rPr lang="ru-RU" sz="1800" dirty="0" smtClean="0"/>
              <a:t>Dílo </a:t>
            </a:r>
            <a:r>
              <a:rPr lang="ru-RU" sz="1800" dirty="0"/>
              <a:t>smí být dále šířeno pod licencí CC BY-SA.</a:t>
            </a:r>
            <a:endParaRPr lang="cs-CZ" sz="1800" dirty="0"/>
          </a:p>
          <a:p>
            <a:pPr marL="0" indent="0" algn="ctr">
              <a:buNone/>
            </a:pPr>
            <a:r>
              <a:rPr lang="ru-RU" sz="1800" dirty="0"/>
              <a:t>Materiály jsou určeny pro bezplatné používání pro potřeby výuky a vzdělávání na všech typech </a:t>
            </a:r>
            <a:r>
              <a:rPr lang="ru-RU" sz="1800" dirty="0" smtClean="0"/>
              <a:t>škol</a:t>
            </a:r>
            <a:r>
              <a:rPr lang="cs-CZ" sz="1800" dirty="0" smtClean="0"/>
              <a:t> </a:t>
            </a:r>
            <a:r>
              <a:rPr lang="ru-RU" sz="1800" dirty="0" smtClean="0"/>
              <a:t>a </a:t>
            </a:r>
            <a:r>
              <a:rPr lang="ru-RU" sz="1800" dirty="0"/>
              <a:t>školských zařízení. Jakékoliv další využití podléhá autorskému zákonu</a:t>
            </a:r>
            <a:r>
              <a:rPr lang="ru-RU" sz="1800" dirty="0" smtClean="0"/>
              <a:t>.</a:t>
            </a:r>
            <a:r>
              <a:rPr lang="cs-CZ" sz="1800" dirty="0" smtClean="0"/>
              <a:t> </a:t>
            </a:r>
            <a:r>
              <a:rPr lang="ru-RU" sz="1800" dirty="0" smtClean="0"/>
              <a:t>Všechna </a:t>
            </a:r>
            <a:r>
              <a:rPr lang="ru-RU" sz="1800" dirty="0"/>
              <a:t>neocitovaná autorská díla jsou dílem autora.</a:t>
            </a:r>
            <a:endParaRPr lang="cs-CZ" sz="1800" dirty="0"/>
          </a:p>
          <a:p>
            <a:pPr marL="0" indent="0" algn="ctr">
              <a:buNone/>
            </a:pPr>
            <a:r>
              <a:rPr lang="ru-RU" sz="1800" dirty="0"/>
              <a:t>Všechny neocitované kliparty </a:t>
            </a:r>
            <a:r>
              <a:rPr lang="cs-CZ" sz="1800" dirty="0"/>
              <a:t>a další grafické objekty </a:t>
            </a:r>
            <a:r>
              <a:rPr lang="ru-RU" sz="1800" dirty="0"/>
              <a:t>jsou součástí prostředků výukového sw </a:t>
            </a:r>
            <a:r>
              <a:rPr lang="cs-CZ" sz="1800" dirty="0"/>
              <a:t>Smart Notebook 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1613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645</TotalTime>
  <Words>775</Words>
  <Application>Microsoft Office PowerPoint</Application>
  <PresentationFormat>Předvádění na obrazovce (4:3)</PresentationFormat>
  <Paragraphs>171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 systému Office</vt:lpstr>
      <vt:lpstr>Motiv sady Office</vt:lpstr>
      <vt:lpstr>1_Motiv sady Office</vt:lpstr>
      <vt:lpstr>Obchodní akademie, Střední odborná škola  a Jazyková škola s právem státní jazykové zkoušky,  Hradec Králové</vt:lpstr>
      <vt:lpstr>TRÁVICÍ SOUSTAVA</vt:lpstr>
      <vt:lpstr>STAVBA TRÁVICÍ SOUSTAVY </vt:lpstr>
      <vt:lpstr>ODDÍLY TRÁVICÍ SOUSTAVY</vt:lpstr>
      <vt:lpstr> ZUBY </vt:lpstr>
      <vt:lpstr>ODDÍLY TRÁVICÍ SOUSTAVY</vt:lpstr>
      <vt:lpstr>ODDÍLY TRÁVICÍ SOUSTAVY</vt:lpstr>
      <vt:lpstr>ODDÍLY TRÁVICÍ SOUSTAVY</vt:lpstr>
      <vt:lpstr>ODDÍLY TRÁVICÍ SOUSTAVY</vt:lpstr>
      <vt:lpstr>ODDÍLY TRÁVICÍ SOUSTAVY</vt:lpstr>
      <vt:lpstr>OPAKOVÁNÍ</vt:lpstr>
      <vt:lpstr>OPAKOVÁNÍ</vt:lpstr>
      <vt:lpstr>Literatura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TRÁVICÍ SOUSTAVA</dc:title>
  <dc:creator>Svobodová Šárka</dc:creator>
  <cp:lastModifiedBy>Svobodová Šárka</cp:lastModifiedBy>
  <cp:revision>48</cp:revision>
  <dcterms:created xsi:type="dcterms:W3CDTF">2013-04-10T08:20:08Z</dcterms:created>
  <dcterms:modified xsi:type="dcterms:W3CDTF">2014-08-27T11:15:14Z</dcterms:modified>
</cp:coreProperties>
</file>