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0" r:id="rId3"/>
    <p:sldId id="257" r:id="rId4"/>
    <p:sldId id="259" r:id="rId5"/>
    <p:sldId id="260" r:id="rId6"/>
    <p:sldId id="272" r:id="rId7"/>
    <p:sldId id="266" r:id="rId8"/>
    <p:sldId id="273" r:id="rId9"/>
    <p:sldId id="263" r:id="rId10"/>
    <p:sldId id="265" r:id="rId11"/>
    <p:sldId id="267" r:id="rId12"/>
    <p:sldId id="269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960" y="-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493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619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868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642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641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338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573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60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378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141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871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9C539-691F-4A2E-9188-00D9E97995F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67E11-3732-4280-8001-178DB6D9B2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5715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7ED06-2AE4-48A2-AFF1-AADAF28D1F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3C9EA-9D15-425C-8972-2C1782384A2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534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029C8-91EF-48C6-83DD-FF9D164A5B0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CA94B-82E5-4C72-85B6-DFCF93962F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881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A5CDF-8BA7-463E-BC93-073980C66A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D0FA0-6C74-4478-B168-76A7E111226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539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A6130-92BF-4440-A0FA-2E2DD9F7550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8B55D-BC35-45DD-8B59-188D45A6D8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43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6B88C-782F-46D9-8424-8C7B14CD748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ED207-39A7-48ED-84B2-D03BA23BB4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8159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804C5-C5B5-4569-8D5C-A6BD2A0D9D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F0FD2-639A-4501-B5B3-ED5DD05029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5547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A0F62-564D-4C02-9EC8-4B4E75908A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13049-0B16-44E8-865B-30FC7B7D9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9857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07E40-6C2E-472C-AAAB-A0566F86CDB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E2149-5C2A-4477-8A18-2F727982B7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4149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25B-4752-45FE-BECB-1A0E682DFE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83F58-92A2-4CFA-841F-2E9AEDC1484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95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F0CC6-7504-4F90-B475-ABC96DB34C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C3A3B-B256-401E-B2C4-267FEF99CD5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114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4B8FA-13A0-49E6-9FD3-FFFEE1CE4EFA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89C2B-12B8-469F-A271-B945DF209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651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8FC6F3-E87F-416C-9F27-039D8FC59DA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27.8.2014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C462D1-9CFD-47D5-8A10-5C48F9165D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338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3589711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VY_32_INOVACE_8_BIOLOGIE_07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Kožní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soustava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a funkci kůže.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ověření znalostí pomocí testu.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922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SOUSTAVA KOŽNÍ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dirty="0" smtClean="0"/>
              <a:t>Funkce:</a:t>
            </a:r>
          </a:p>
          <a:p>
            <a:pPr marL="360363" indent="-360363"/>
            <a:r>
              <a:rPr lang="cs-CZ" sz="2600" dirty="0" smtClean="0"/>
              <a:t>ochranná</a:t>
            </a:r>
          </a:p>
          <a:p>
            <a:r>
              <a:rPr lang="cs-CZ" sz="2600" dirty="0" smtClean="0"/>
              <a:t>termoregulační</a:t>
            </a:r>
          </a:p>
          <a:p>
            <a:r>
              <a:rPr lang="cs-CZ" sz="2600" dirty="0" smtClean="0"/>
              <a:t>zásobárna energie</a:t>
            </a:r>
          </a:p>
          <a:p>
            <a:r>
              <a:rPr lang="cs-CZ" sz="2600" dirty="0" smtClean="0"/>
              <a:t>vylučování</a:t>
            </a:r>
          </a:p>
          <a:p>
            <a:r>
              <a:rPr lang="cs-CZ" sz="2600" dirty="0" smtClean="0"/>
              <a:t>sídlo receptorů tepla a chladu, bolesti, hmatu</a:t>
            </a:r>
          </a:p>
          <a:p>
            <a:r>
              <a:rPr lang="cs-CZ" sz="2600" dirty="0" smtClean="0"/>
              <a:t>zásobárna krve</a:t>
            </a:r>
          </a:p>
          <a:p>
            <a:r>
              <a:rPr lang="cs-CZ" sz="2600" dirty="0" smtClean="0"/>
              <a:t>vstřebávání</a:t>
            </a:r>
          </a:p>
          <a:p>
            <a:r>
              <a:rPr lang="cs-CZ" sz="2600" dirty="0" smtClean="0"/>
              <a:t>tvorba vitamínu 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928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STAVBA KŮŽE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1136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1. POKOŽKA</a:t>
            </a:r>
          </a:p>
          <a:p>
            <a:r>
              <a:rPr lang="cs-CZ" dirty="0" smtClean="0"/>
              <a:t>skládá se z několik vrstev buněk</a:t>
            </a:r>
          </a:p>
          <a:p>
            <a:r>
              <a:rPr lang="cs-CZ" dirty="0" smtClean="0"/>
              <a:t>vrchní vrstvy odumírají a odlupují se</a:t>
            </a:r>
          </a:p>
          <a:p>
            <a:r>
              <a:rPr lang="cs-CZ" dirty="0" smtClean="0"/>
              <a:t>pigmentové buňky obsahují kožní barvivo </a:t>
            </a:r>
            <a:r>
              <a:rPr lang="cs-CZ" dirty="0" smtClean="0">
                <a:solidFill>
                  <a:srgbClr val="C00000"/>
                </a:solidFill>
              </a:rPr>
              <a:t>melanin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</p:txBody>
      </p:sp>
      <p:pic>
        <p:nvPicPr>
          <p:cNvPr id="5" name="Picture 5" descr="kůž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3850560" cy="438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88024" y="5869032"/>
            <a:ext cx="385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Stavba kůže 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860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143001"/>
            <a:ext cx="8352928" cy="54543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rgbClr val="0070C0"/>
                </a:solidFill>
              </a:rPr>
              <a:t>2. </a:t>
            </a:r>
            <a:r>
              <a:rPr lang="cs-CZ" b="1" dirty="0" smtClean="0">
                <a:solidFill>
                  <a:srgbClr val="0070C0"/>
                </a:solidFill>
              </a:rPr>
              <a:t>ŠKÁRA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skládá se z vazivových buněk a elastických vláken</a:t>
            </a:r>
          </a:p>
          <a:p>
            <a:r>
              <a:rPr lang="cs-CZ" dirty="0" smtClean="0"/>
              <a:t>ve spodní části jsou uložené tukové buňky</a:t>
            </a:r>
          </a:p>
          <a:p>
            <a:pPr marL="0" indent="0">
              <a:buNone/>
            </a:pPr>
            <a:r>
              <a:rPr lang="cs-CZ" b="1" dirty="0" smtClean="0"/>
              <a:t>obsahuje</a:t>
            </a:r>
            <a:r>
              <a:rPr lang="cs-CZ" dirty="0" smtClean="0"/>
              <a:t>:</a:t>
            </a:r>
          </a:p>
          <a:p>
            <a:r>
              <a:rPr lang="cs-CZ" dirty="0" smtClean="0"/>
              <a:t> krevní  a mízní cévy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nervy</a:t>
            </a:r>
          </a:p>
          <a:p>
            <a:r>
              <a:rPr lang="cs-CZ" dirty="0" smtClean="0"/>
              <a:t> </a:t>
            </a:r>
            <a:r>
              <a:rPr lang="cs-CZ" dirty="0"/>
              <a:t>mazové </a:t>
            </a:r>
            <a:r>
              <a:rPr lang="cs-CZ" dirty="0" smtClean="0"/>
              <a:t>žlázy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potní </a:t>
            </a:r>
            <a:r>
              <a:rPr lang="cs-CZ" dirty="0" smtClean="0"/>
              <a:t>žlázy </a:t>
            </a:r>
            <a:endParaRPr lang="cs-CZ" dirty="0"/>
          </a:p>
          <a:p>
            <a:r>
              <a:rPr lang="cs-CZ" dirty="0" smtClean="0"/>
              <a:t> vlasové </a:t>
            </a:r>
            <a:r>
              <a:rPr lang="cs-CZ" dirty="0" smtClean="0"/>
              <a:t>kořeny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3. PODKOŽNÍ VAZIVO</a:t>
            </a:r>
          </a:p>
          <a:p>
            <a:r>
              <a:rPr lang="cs-CZ" dirty="0"/>
              <a:t>umožňuje posun kůže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755576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b="1" dirty="0" smtClean="0">
                <a:solidFill>
                  <a:srgbClr val="0070C0"/>
                </a:solidFill>
              </a:rPr>
              <a:t>STAVBA KŮŽE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08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259632"/>
            <a:ext cx="4038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6230842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Obr</a:t>
            </a:r>
            <a:r>
              <a:rPr lang="cs-CZ" dirty="0" smtClean="0"/>
              <a:t>. 2 Stavba kůže 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4098" name="Picture 2" descr="F:\DUM 2013\obrázy\obr kuž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606" y="1259632"/>
            <a:ext cx="6457738" cy="4866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755576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b="1" dirty="0" smtClean="0">
                <a:solidFill>
                  <a:srgbClr val="0070C0"/>
                </a:solidFill>
              </a:rPr>
              <a:t>STAVBA KŮŽE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80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5857" y="116632"/>
            <a:ext cx="6563072" cy="81441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rgbClr val="0070C0"/>
                </a:solidFill>
              </a:rPr>
              <a:t>SMYSLOVÉ ÚSTROJÍ KOŽNÍ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7504" y="1484785"/>
            <a:ext cx="8424936" cy="30243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Složení:</a:t>
            </a:r>
          </a:p>
          <a:p>
            <a:pPr marL="360363" indent="-360363">
              <a:buAutoNum type="alphaLcParenR"/>
            </a:pPr>
            <a:r>
              <a:rPr lang="cs-CZ" sz="2800" dirty="0" smtClean="0"/>
              <a:t>volné nervové zakončení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Krauseho tělísko – chladový receptor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Ruffiniho tělísko – tepelný receptor</a:t>
            </a:r>
          </a:p>
          <a:p>
            <a:pPr marL="342900" indent="-342900">
              <a:buAutoNum type="alphaLcParenR"/>
            </a:pPr>
            <a:r>
              <a:rPr lang="cs-CZ" sz="2800" dirty="0" err="1" smtClean="0"/>
              <a:t>Vaterovo</a:t>
            </a:r>
            <a:r>
              <a:rPr lang="cs-CZ" sz="2800" dirty="0"/>
              <a:t> </a:t>
            </a:r>
            <a:r>
              <a:rPr lang="cs-CZ" sz="2800" dirty="0" err="1" smtClean="0"/>
              <a:t>pacciniovo</a:t>
            </a:r>
            <a:r>
              <a:rPr lang="cs-CZ" sz="2800" dirty="0" smtClean="0"/>
              <a:t> tělísko – hmatové tělísko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31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5857" y="116632"/>
            <a:ext cx="6563072" cy="81441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rgbClr val="0070C0"/>
                </a:solidFill>
              </a:rPr>
              <a:t>SMYSLOVÉ ÚSTROJÍ KOŽNÍ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83768" y="5112846"/>
            <a:ext cx="5832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    Obr</a:t>
            </a:r>
            <a:r>
              <a:rPr lang="cs-CZ" dirty="0"/>
              <a:t>. </a:t>
            </a:r>
            <a:r>
              <a:rPr lang="cs-CZ" dirty="0" smtClean="0"/>
              <a:t>3 Smyslové ústrojí </a:t>
            </a: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1026" name="Picture 2" descr="C:\Users\svobodova\Desktop\KDKFyPTK6Q5bAJ1PB3UEN1C7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06" y="1484784"/>
            <a:ext cx="807184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30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5758" y="62088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OPAKOVÁNÍ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1700808"/>
            <a:ext cx="4680520" cy="4425355"/>
          </a:xfrm>
        </p:spPr>
        <p:txBody>
          <a:bodyPr>
            <a:normAutofit fontScale="92500" lnSpcReduction="10000"/>
          </a:bodyPr>
          <a:lstStyle/>
          <a:p>
            <a:pPr marL="360363" indent="-360363">
              <a:buAutoNum type="arabicPeriod"/>
            </a:pPr>
            <a:r>
              <a:rPr lang="cs-CZ" dirty="0" smtClean="0"/>
              <a:t>Jakou funkci plní uvedené </a:t>
            </a:r>
          </a:p>
          <a:p>
            <a:pPr marL="360363" indent="0">
              <a:buNone/>
            </a:pPr>
            <a:r>
              <a:rPr lang="cs-CZ" dirty="0" smtClean="0"/>
              <a:t>útvary kůže?</a:t>
            </a:r>
          </a:p>
          <a:p>
            <a:pPr marL="360363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4 - </a:t>
            </a:r>
            <a:r>
              <a:rPr lang="cs-CZ" dirty="0" smtClean="0">
                <a:solidFill>
                  <a:srgbClr val="C00000"/>
                </a:solidFill>
              </a:rPr>
              <a:t>vnímání </a:t>
            </a:r>
            <a:r>
              <a:rPr lang="cs-CZ" dirty="0">
                <a:solidFill>
                  <a:srgbClr val="C00000"/>
                </a:solidFill>
              </a:rPr>
              <a:t>tepla, chladu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bolesti,tlaku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5 - </a:t>
            </a:r>
            <a:r>
              <a:rPr lang="cs-CZ" dirty="0" smtClean="0">
                <a:solidFill>
                  <a:srgbClr val="C00000"/>
                </a:solidFill>
              </a:rPr>
              <a:t>produkuje </a:t>
            </a:r>
            <a:r>
              <a:rPr lang="cs-CZ" dirty="0" smtClean="0">
                <a:solidFill>
                  <a:srgbClr val="C00000"/>
                </a:solidFill>
              </a:rPr>
              <a:t>maz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6 - </a:t>
            </a:r>
            <a:r>
              <a:rPr lang="cs-CZ" dirty="0" smtClean="0">
                <a:solidFill>
                  <a:srgbClr val="C00000"/>
                </a:solidFill>
              </a:rPr>
              <a:t>tvorba </a:t>
            </a:r>
            <a:r>
              <a:rPr lang="cs-CZ" dirty="0">
                <a:solidFill>
                  <a:srgbClr val="C00000"/>
                </a:solidFill>
              </a:rPr>
              <a:t>potu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F:\DUM 2013\obrázy\kuže z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685" y="1215199"/>
            <a:ext cx="4032448" cy="507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92080" y="608516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Útvary kůže </a:t>
            </a: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74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752528"/>
          </a:xfrm>
        </p:spPr>
        <p:txBody>
          <a:bodyPr>
            <a:normAutofit fontScale="70000" lnSpcReduction="20000"/>
          </a:bodyPr>
          <a:lstStyle/>
          <a:p>
            <a:pPr marL="0" lvl="1" indent="0">
              <a:buNone/>
            </a:pPr>
            <a:r>
              <a:rPr lang="cs-CZ" sz="3100" dirty="0" smtClean="0"/>
              <a:t>2. Jakou </a:t>
            </a:r>
            <a:r>
              <a:rPr lang="cs-CZ" sz="3100" dirty="0"/>
              <a:t>funkci </a:t>
            </a:r>
            <a:r>
              <a:rPr lang="cs-CZ" sz="3100" dirty="0" smtClean="0"/>
              <a:t>plní tukové </a:t>
            </a:r>
            <a:r>
              <a:rPr lang="cs-CZ" sz="3100" dirty="0"/>
              <a:t>buňky </a:t>
            </a:r>
            <a:r>
              <a:rPr lang="cs-CZ" sz="3100" dirty="0" smtClean="0"/>
              <a:t>uložené v kůži?</a:t>
            </a:r>
          </a:p>
          <a:p>
            <a:pPr marL="0" lvl="1" indent="0">
              <a:buNone/>
            </a:pPr>
            <a:r>
              <a:rPr lang="cs-CZ" sz="3100" dirty="0" smtClean="0">
                <a:solidFill>
                  <a:srgbClr val="FF0000"/>
                </a:solidFill>
              </a:rPr>
              <a:t>a)  zásoba energie</a:t>
            </a:r>
          </a:p>
          <a:p>
            <a:pPr marL="0" indent="0">
              <a:buNone/>
            </a:pPr>
            <a:r>
              <a:rPr lang="cs-CZ" sz="3100" dirty="0" smtClean="0">
                <a:solidFill>
                  <a:srgbClr val="FF0000"/>
                </a:solidFill>
              </a:rPr>
              <a:t>b)  tepelná izolace  </a:t>
            </a:r>
          </a:p>
          <a:p>
            <a:pPr marL="0" indent="0">
              <a:buNone/>
            </a:pPr>
            <a:endParaRPr lang="cs-CZ" sz="3100" dirty="0"/>
          </a:p>
          <a:p>
            <a:pPr marL="0" indent="0">
              <a:buNone/>
            </a:pPr>
            <a:r>
              <a:rPr lang="cs-CZ" sz="3100" dirty="0" smtClean="0"/>
              <a:t>3. Napiš </a:t>
            </a:r>
            <a:r>
              <a:rPr lang="cs-CZ" sz="3100" dirty="0"/>
              <a:t>2 zrohovatělé útvary </a:t>
            </a:r>
            <a:r>
              <a:rPr lang="cs-CZ" sz="3100" dirty="0" smtClean="0"/>
              <a:t>kůže!</a:t>
            </a:r>
          </a:p>
          <a:p>
            <a:pPr marL="0" indent="0">
              <a:buNone/>
            </a:pPr>
            <a:r>
              <a:rPr lang="cs-CZ" sz="3100" dirty="0" smtClean="0">
                <a:solidFill>
                  <a:srgbClr val="FF0000"/>
                </a:solidFill>
              </a:rPr>
              <a:t>vlasy, chlupy, řasy, nehty</a:t>
            </a:r>
          </a:p>
          <a:p>
            <a:pPr marL="0" indent="0">
              <a:buNone/>
            </a:pPr>
            <a:endParaRPr lang="cs-CZ" sz="31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100" dirty="0" smtClean="0"/>
              <a:t>4.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smtClean="0"/>
              <a:t>Odpověz na otázku!</a:t>
            </a:r>
          </a:p>
          <a:p>
            <a:pPr marL="0" indent="269875">
              <a:buNone/>
            </a:pPr>
            <a:r>
              <a:rPr lang="cs-CZ" sz="3100" dirty="0" smtClean="0"/>
              <a:t>Kožní barvivo se nazývá: </a:t>
            </a:r>
          </a:p>
          <a:p>
            <a:pPr marL="0" indent="269875">
              <a:buNone/>
            </a:pPr>
            <a:r>
              <a:rPr lang="cs-CZ" sz="3100" dirty="0" smtClean="0"/>
              <a:t>a) melanin  b) alanin   c) </a:t>
            </a:r>
            <a:r>
              <a:rPr lang="cs-CZ" sz="3100" dirty="0" err="1" smtClean="0"/>
              <a:t>lamelin</a:t>
            </a:r>
            <a:r>
              <a:rPr lang="cs-CZ" sz="3100" dirty="0" smtClean="0"/>
              <a:t>   </a:t>
            </a:r>
          </a:p>
          <a:p>
            <a:pPr marL="0" indent="0">
              <a:buNone/>
            </a:pPr>
            <a:r>
              <a:rPr lang="cs-CZ" sz="3100" dirty="0" smtClean="0"/>
              <a:t>	</a:t>
            </a:r>
          </a:p>
          <a:p>
            <a:pPr marL="0" indent="269875">
              <a:buNone/>
            </a:pPr>
            <a:r>
              <a:rPr lang="cs-CZ" sz="3100" dirty="0" smtClean="0"/>
              <a:t>Kožní </a:t>
            </a:r>
            <a:r>
              <a:rPr lang="cs-CZ" sz="3100" dirty="0"/>
              <a:t>barvivo se nazývá: </a:t>
            </a:r>
            <a:endParaRPr lang="cs-CZ" sz="3100" dirty="0" smtClean="0"/>
          </a:p>
          <a:p>
            <a:pPr marL="0" indent="269875">
              <a:buNone/>
            </a:pPr>
            <a:r>
              <a:rPr lang="cs-CZ" sz="3100" dirty="0" smtClean="0"/>
              <a:t>a</a:t>
            </a:r>
            <a:r>
              <a:rPr lang="cs-CZ" sz="3100" dirty="0"/>
              <a:t>) </a:t>
            </a:r>
            <a:r>
              <a:rPr lang="cs-CZ" sz="3100" dirty="0">
                <a:solidFill>
                  <a:srgbClr val="FF0000"/>
                </a:solidFill>
              </a:rPr>
              <a:t>melanin</a:t>
            </a:r>
            <a:r>
              <a:rPr lang="cs-CZ" sz="3100" dirty="0"/>
              <a:t>  b) alanin   c) </a:t>
            </a:r>
            <a:r>
              <a:rPr lang="cs-CZ" sz="3100" dirty="0" err="1"/>
              <a:t>lamelin</a:t>
            </a:r>
            <a:r>
              <a:rPr lang="cs-CZ" sz="3100" dirty="0"/>
              <a:t>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95758" y="62088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OPAKOVÁNÍ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691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052736"/>
            <a:ext cx="2736304" cy="5544616"/>
          </a:xfrm>
        </p:spPr>
        <p:txBody>
          <a:bodyPr>
            <a:normAutofit fontScale="40000" lnSpcReduction="20000"/>
          </a:bodyPr>
          <a:lstStyle/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sz="5000" dirty="0" smtClean="0">
                <a:solidFill>
                  <a:srgbClr val="FF0000"/>
                </a:solidFill>
              </a:rPr>
              <a:t>pokožka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š</a:t>
            </a:r>
            <a:r>
              <a:rPr lang="cs-CZ" sz="5000" dirty="0" smtClean="0">
                <a:solidFill>
                  <a:srgbClr val="FF0000"/>
                </a:solidFill>
              </a:rPr>
              <a:t>kára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p</a:t>
            </a:r>
            <a:r>
              <a:rPr lang="cs-CZ" sz="5000" dirty="0" smtClean="0">
                <a:solidFill>
                  <a:srgbClr val="FF0000"/>
                </a:solidFill>
              </a:rPr>
              <a:t>odkožní vazivo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m</a:t>
            </a:r>
            <a:r>
              <a:rPr lang="cs-CZ" sz="5000" dirty="0" smtClean="0">
                <a:solidFill>
                  <a:srgbClr val="FF0000"/>
                </a:solidFill>
              </a:rPr>
              <a:t>azová žláza</a:t>
            </a:r>
          </a:p>
          <a:p>
            <a:pPr marL="514350" indent="-514350">
              <a:buAutoNum type="arabicParenR"/>
            </a:pPr>
            <a:r>
              <a:rPr lang="cs-CZ" sz="5000" dirty="0" smtClean="0">
                <a:solidFill>
                  <a:srgbClr val="FF0000"/>
                </a:solidFill>
              </a:rPr>
              <a:t>potní pór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z</a:t>
            </a:r>
            <a:r>
              <a:rPr lang="cs-CZ" sz="5000" dirty="0" smtClean="0">
                <a:solidFill>
                  <a:srgbClr val="FF0000"/>
                </a:solidFill>
              </a:rPr>
              <a:t>rohovatělá vrstva kůže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h</a:t>
            </a:r>
            <a:r>
              <a:rPr lang="cs-CZ" sz="5000" dirty="0" smtClean="0">
                <a:solidFill>
                  <a:srgbClr val="FF0000"/>
                </a:solidFill>
              </a:rPr>
              <a:t>matové tělísko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v</a:t>
            </a:r>
            <a:r>
              <a:rPr lang="cs-CZ" sz="5000" dirty="0" smtClean="0">
                <a:solidFill>
                  <a:srgbClr val="FF0000"/>
                </a:solidFill>
              </a:rPr>
              <a:t>zpřimovač chlupu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v</a:t>
            </a:r>
            <a:r>
              <a:rPr lang="cs-CZ" sz="5000" dirty="0" smtClean="0">
                <a:solidFill>
                  <a:srgbClr val="FF0000"/>
                </a:solidFill>
              </a:rPr>
              <a:t>ývod potní žlázy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h</a:t>
            </a:r>
            <a:r>
              <a:rPr lang="cs-CZ" sz="5000" dirty="0" smtClean="0">
                <a:solidFill>
                  <a:srgbClr val="FF0000"/>
                </a:solidFill>
              </a:rPr>
              <a:t>matové tělísko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k</a:t>
            </a:r>
            <a:r>
              <a:rPr lang="cs-CZ" sz="5000" dirty="0" smtClean="0">
                <a:solidFill>
                  <a:srgbClr val="FF0000"/>
                </a:solidFill>
              </a:rPr>
              <a:t>ožní cévy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v</a:t>
            </a:r>
            <a:r>
              <a:rPr lang="cs-CZ" sz="5000" dirty="0" smtClean="0">
                <a:solidFill>
                  <a:srgbClr val="FF0000"/>
                </a:solidFill>
              </a:rPr>
              <a:t>olné nervové zakončení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k</a:t>
            </a:r>
            <a:r>
              <a:rPr lang="cs-CZ" sz="5000" dirty="0" smtClean="0">
                <a:solidFill>
                  <a:srgbClr val="FF0000"/>
                </a:solidFill>
              </a:rPr>
              <a:t>ožní cévy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z</a:t>
            </a:r>
            <a:r>
              <a:rPr lang="cs-CZ" sz="5000" dirty="0" smtClean="0">
                <a:solidFill>
                  <a:srgbClr val="FF0000"/>
                </a:solidFill>
              </a:rPr>
              <a:t>ačátek potní žlázy</a:t>
            </a:r>
          </a:p>
          <a:p>
            <a:pPr marL="514350" indent="-514350">
              <a:buAutoNum type="arabicParenR"/>
            </a:pPr>
            <a:r>
              <a:rPr lang="cs-CZ" sz="5000" dirty="0">
                <a:solidFill>
                  <a:srgbClr val="FF0000"/>
                </a:solidFill>
              </a:rPr>
              <a:t>t</a:t>
            </a:r>
            <a:r>
              <a:rPr lang="cs-CZ" sz="5000" dirty="0" smtClean="0">
                <a:solidFill>
                  <a:srgbClr val="FF0000"/>
                </a:solidFill>
              </a:rPr>
              <a:t>ukové podkožní vazivo</a:t>
            </a:r>
            <a:endParaRPr lang="cs-CZ" sz="5000" dirty="0">
              <a:solidFill>
                <a:srgbClr val="FF000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695758" y="62088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OPAKOVÁNÍ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616530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 Útvary kůže </a:t>
            </a: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890664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svobodova\Desktop\5NNTEQ6eJLfdRdVH9AM3EdQ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08720"/>
            <a:ext cx="5616624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68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268760"/>
            <a:ext cx="6491064" cy="1143000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rgbClr val="0070C0"/>
                </a:solidFill>
              </a:rPr>
              <a:t>POUŽITÁ LITERATURA A ZDROJE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4365104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Literatura: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NOVOTNÝ, Ivan a Michal HRUŠKA. </a:t>
            </a:r>
            <a:r>
              <a:rPr lang="cs-CZ" sz="1800" i="1" dirty="0" smtClean="0"/>
              <a:t>Biologie člověka pro gymnázia: učebnice pro střední zdravotnické školy</a:t>
            </a:r>
            <a:r>
              <a:rPr lang="cs-CZ" sz="1800" dirty="0" smtClean="0"/>
              <a:t>. 1. vyd. Praha: Fortuna, 1995, 136 s. 1. vydání. ISBN 80-7168-234-9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MALÁ, Helena a Josef KLEMENTA. </a:t>
            </a:r>
            <a:r>
              <a:rPr lang="cs-CZ" sz="1800" i="1" dirty="0" smtClean="0"/>
              <a:t>Biologie dětí a dorostu</a:t>
            </a:r>
            <a:r>
              <a:rPr lang="cs-CZ" sz="1800" dirty="0" smtClean="0"/>
              <a:t>. 1. vyd. Praha: Státní pedagogické </a:t>
            </a:r>
            <a:r>
              <a:rPr lang="cs-CZ" sz="1800" dirty="0" err="1" smtClean="0"/>
              <a:t>nakladatelství,n.p</a:t>
            </a:r>
            <a:r>
              <a:rPr lang="cs-CZ" sz="1800" dirty="0" smtClean="0"/>
              <a:t>., 1985, 136 s. 1. vydání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BENEŠOVÁ, Marika a Josef KLEMENTA. </a:t>
            </a:r>
            <a:r>
              <a:rPr lang="cs-CZ" sz="1800" i="1" dirty="0" smtClean="0"/>
              <a:t>Odmaturuj! z biologie</a:t>
            </a:r>
            <a:r>
              <a:rPr lang="cs-CZ" sz="1800" dirty="0" smtClean="0"/>
              <a:t>. Vyd. 1. Brno: </a:t>
            </a:r>
            <a:r>
              <a:rPr lang="cs-CZ" sz="1800" dirty="0" err="1" smtClean="0"/>
              <a:t>Didaktis</a:t>
            </a:r>
            <a:r>
              <a:rPr lang="cs-CZ" sz="1800" dirty="0" smtClean="0"/>
              <a:t>, 2003, 224 s. 1. vydání. ISBN 978-80-86285-67-2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1800" dirty="0"/>
              <a:t>DYLEVSKÝ, Ivan a Stanislav TROJAN. </a:t>
            </a:r>
            <a:r>
              <a:rPr lang="cs-CZ" sz="1800" i="1" dirty="0"/>
              <a:t>Somatologie II: učebnice pro střední zdravotnické školy</a:t>
            </a:r>
            <a:r>
              <a:rPr lang="cs-CZ" sz="1800" dirty="0"/>
              <a:t>. </a:t>
            </a:r>
          </a:p>
          <a:p>
            <a:pPr marL="0" indent="360363">
              <a:buNone/>
              <a:defRPr/>
            </a:pPr>
            <a:r>
              <a:rPr lang="cs-CZ" sz="1800" dirty="0" smtClean="0"/>
              <a:t>Avicenum</a:t>
            </a:r>
            <a:r>
              <a:rPr lang="cs-CZ" sz="1800" dirty="0"/>
              <a:t>. Praha I: zdravotnické </a:t>
            </a:r>
            <a:r>
              <a:rPr lang="cs-CZ" sz="1800" dirty="0" err="1"/>
              <a:t>nakladatelství,n.p</a:t>
            </a:r>
            <a:r>
              <a:rPr lang="cs-CZ" sz="1800" dirty="0"/>
              <a:t>., 1983. 1. vydání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2789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429309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Obrázky:</a:t>
            </a:r>
          </a:p>
          <a:p>
            <a:pPr marL="0" indent="0">
              <a:buNone/>
            </a:pPr>
            <a:r>
              <a:rPr lang="en-US" sz="1600" dirty="0" smtClean="0"/>
              <a:t>[</a:t>
            </a:r>
            <a:r>
              <a:rPr lang="cs-CZ" sz="1600" dirty="0"/>
              <a:t>1</a:t>
            </a:r>
            <a:r>
              <a:rPr lang="en-US" sz="1600" dirty="0"/>
              <a:t>]</a:t>
            </a:r>
            <a:r>
              <a:rPr lang="cs-CZ" sz="1600" dirty="0"/>
              <a:t> DYLEVSKÝ, Ivan a Stanislav TROJAN. </a:t>
            </a:r>
            <a:r>
              <a:rPr lang="cs-CZ" sz="1600" i="1" dirty="0"/>
              <a:t>Somatologie II: učebnice pro střední zdravotnické školy</a:t>
            </a:r>
            <a:r>
              <a:rPr lang="cs-CZ" sz="1600" dirty="0"/>
              <a:t>. </a:t>
            </a:r>
          </a:p>
          <a:p>
            <a:pPr marL="0" indent="0">
              <a:buNone/>
            </a:pPr>
            <a:r>
              <a:rPr lang="cs-CZ" sz="1600" dirty="0"/>
              <a:t> Avicenum. Praha I: zdravotnické </a:t>
            </a:r>
            <a:r>
              <a:rPr lang="cs-CZ" sz="1600" dirty="0" err="1"/>
              <a:t>nakladatelství,n.p</a:t>
            </a:r>
            <a:r>
              <a:rPr lang="cs-CZ" sz="1600" dirty="0"/>
              <a:t>., 1983. 1. vydání</a:t>
            </a:r>
          </a:p>
          <a:p>
            <a:pPr marL="0" indent="0">
              <a:buNone/>
            </a:pPr>
            <a:r>
              <a:rPr lang="en-US" sz="1600" dirty="0"/>
              <a:t>[</a:t>
            </a:r>
            <a:r>
              <a:rPr lang="cs-CZ" sz="1600" dirty="0"/>
              <a:t>2</a:t>
            </a:r>
            <a:r>
              <a:rPr lang="en-US" sz="1600" dirty="0"/>
              <a:t>]</a:t>
            </a:r>
            <a:r>
              <a:rPr lang="cs-CZ" sz="1600" dirty="0"/>
              <a:t> NOVOTNÝ, Ivan a Michal HRUŠKA. </a:t>
            </a:r>
            <a:r>
              <a:rPr lang="cs-CZ" sz="1600" i="1" dirty="0"/>
              <a:t>Biologie člověka pro gymnázia: učebnice pro střední </a:t>
            </a:r>
          </a:p>
          <a:p>
            <a:pPr marL="0" indent="0">
              <a:buNone/>
            </a:pPr>
            <a:r>
              <a:rPr lang="cs-CZ" sz="1600" i="1" dirty="0"/>
              <a:t>zdravotnické školy</a:t>
            </a:r>
            <a:r>
              <a:rPr lang="cs-CZ" sz="1600" dirty="0"/>
              <a:t>. 1. vyd. Praha: Fortuna, 1995, 136 s. 1. vydání. ISBN 80-7168-234-9</a:t>
            </a:r>
          </a:p>
          <a:p>
            <a:pPr marL="0" indent="0">
              <a:buNone/>
              <a:defRPr/>
            </a:pPr>
            <a:r>
              <a:rPr lang="en-US" sz="1600" dirty="0"/>
              <a:t>[</a:t>
            </a:r>
            <a:r>
              <a:rPr lang="cs-CZ" sz="1600" dirty="0"/>
              <a:t>3</a:t>
            </a:r>
            <a:r>
              <a:rPr lang="en-US" sz="1600" dirty="0" smtClean="0"/>
              <a:t>]</a:t>
            </a:r>
            <a:r>
              <a:rPr lang="cs-CZ" sz="1600" dirty="0" smtClean="0"/>
              <a:t> </a:t>
            </a:r>
            <a:r>
              <a:rPr lang="cs-CZ" sz="1600" dirty="0" smtClean="0"/>
              <a:t>Obrázky jsou z archivu autora.</a:t>
            </a:r>
          </a:p>
          <a:p>
            <a:pPr marL="0" indent="0">
              <a:buNone/>
              <a:defRPr/>
            </a:pPr>
            <a:r>
              <a:rPr lang="en-US" sz="1600" dirty="0" smtClean="0"/>
              <a:t>[</a:t>
            </a:r>
            <a:r>
              <a:rPr lang="cs-CZ" sz="1600" dirty="0"/>
              <a:t>4</a:t>
            </a:r>
            <a:r>
              <a:rPr lang="en-US" sz="1600" dirty="0"/>
              <a:t>]</a:t>
            </a:r>
            <a:r>
              <a:rPr lang="cs-CZ" sz="1600" dirty="0"/>
              <a:t> LINC, Rudolf, Petr DOSTÁL a Jitka MACHOVÁ. </a:t>
            </a:r>
            <a:r>
              <a:rPr lang="cs-CZ" sz="1600" i="1" dirty="0"/>
              <a:t>Přírodopis 7: pro 7. ročník základní školy</a:t>
            </a:r>
            <a:r>
              <a:rPr lang="cs-CZ" sz="1600" dirty="0"/>
              <a:t>. 1. vyd. </a:t>
            </a:r>
          </a:p>
          <a:p>
            <a:pPr marL="0" indent="0">
              <a:buNone/>
            </a:pPr>
            <a:r>
              <a:rPr lang="cs-CZ" sz="1600" dirty="0"/>
              <a:t>Praha: Státní pedagogické nakladatelství, 1991, 142 s. ISBN 80-042-4396-7. </a:t>
            </a:r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r>
              <a:rPr lang="ru-RU" sz="1400" dirty="0" smtClean="0"/>
              <a:t>Dílo </a:t>
            </a:r>
            <a:r>
              <a:rPr lang="ru-RU" sz="1400" dirty="0"/>
              <a:t>smí být dále šířeno pod licencí CC BY-SA.</a:t>
            </a:r>
            <a:endParaRPr lang="cs-CZ" sz="1400" dirty="0"/>
          </a:p>
          <a:p>
            <a:pPr marL="0" indent="0" algn="ctr">
              <a:buNone/>
            </a:pPr>
            <a:r>
              <a:rPr lang="ru-RU" sz="1400" dirty="0"/>
              <a:t>Materiály jsou určeny pro bezplatné používání pro potřeby výuky a vzdělávání na všech typech </a:t>
            </a:r>
            <a:r>
              <a:rPr lang="ru-RU" sz="1400" dirty="0" smtClean="0"/>
              <a:t>škol</a:t>
            </a:r>
            <a:r>
              <a:rPr lang="cs-CZ" sz="1400" dirty="0" smtClean="0"/>
              <a:t> </a:t>
            </a:r>
            <a:r>
              <a:rPr lang="ru-RU" sz="1400" dirty="0" smtClean="0"/>
              <a:t>a </a:t>
            </a:r>
            <a:r>
              <a:rPr lang="ru-RU" sz="1400" dirty="0"/>
              <a:t>školských zařízení. Jakékoliv další využití podléhá autorskému </a:t>
            </a:r>
            <a:r>
              <a:rPr lang="ru-RU" sz="1400" dirty="0" smtClean="0"/>
              <a:t>zákonu.</a:t>
            </a:r>
            <a:r>
              <a:rPr lang="cs-CZ" sz="1400" dirty="0" smtClean="0"/>
              <a:t> </a:t>
            </a:r>
            <a:r>
              <a:rPr lang="ru-RU" sz="1400" dirty="0" smtClean="0"/>
              <a:t>Všechna </a:t>
            </a:r>
            <a:r>
              <a:rPr lang="ru-RU" sz="1400" dirty="0"/>
              <a:t>neocitovaná autorská díla jsou dílem autora.</a:t>
            </a:r>
            <a:endParaRPr lang="cs-CZ" sz="1400" dirty="0"/>
          </a:p>
          <a:p>
            <a:pPr marL="0" indent="0" algn="ctr">
              <a:buNone/>
            </a:pPr>
            <a:r>
              <a:rPr lang="ru-RU" sz="1400" dirty="0"/>
              <a:t>Všechny neocitované kliparty </a:t>
            </a:r>
            <a:r>
              <a:rPr lang="cs-CZ" sz="1400" dirty="0"/>
              <a:t>a další grafické objekty </a:t>
            </a:r>
            <a:r>
              <a:rPr lang="ru-RU" sz="1400" dirty="0"/>
              <a:t>jsou součástí prostředků výukového sw </a:t>
            </a:r>
            <a:r>
              <a:rPr lang="cs-CZ" sz="1400" dirty="0"/>
              <a:t>Smart Notebook a MS Office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339752" y="1268760"/>
            <a:ext cx="6491064" cy="1143000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rgbClr val="0070C0"/>
                </a:solidFill>
              </a:rPr>
              <a:t>POUŽITÁ LITERATURA A ZDROJE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57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664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SOUSTAVA KOŽNÍ</vt:lpstr>
      <vt:lpstr>STAVBA KŮŽE</vt:lpstr>
      <vt:lpstr>  </vt:lpstr>
      <vt:lpstr>  </vt:lpstr>
      <vt:lpstr>SMYSLOVÉ ÚSTROJÍ KOŽNÍ</vt:lpstr>
      <vt:lpstr>SMYSLOVÉ ÚSTROJÍ KOŽNÍ</vt:lpstr>
      <vt:lpstr>OPAKOVÁNÍ</vt:lpstr>
      <vt:lpstr>OPAKOVÁNÍ</vt:lpstr>
      <vt:lpstr>OPAKOVÁNÍ</vt:lpstr>
      <vt:lpstr>POUŽITÁ LITERATURA A ZDROJE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KOŽNÍ</dc:title>
  <dc:creator>Svobodová Šárka</dc:creator>
  <cp:lastModifiedBy>Svobodová Šárka</cp:lastModifiedBy>
  <cp:revision>36</cp:revision>
  <dcterms:created xsi:type="dcterms:W3CDTF">2013-04-12T07:37:47Z</dcterms:created>
  <dcterms:modified xsi:type="dcterms:W3CDTF">2014-08-27T11:27:01Z</dcterms:modified>
</cp:coreProperties>
</file>