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72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7A8"/>
    <a:srgbClr val="00FFCC"/>
    <a:srgbClr val="33CC33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30482466"/>
              </p:ext>
            </p:extLst>
          </p:nvPr>
        </p:nvGraphicFramePr>
        <p:xfrm>
          <a:off x="539552" y="1691774"/>
          <a:ext cx="8064896" cy="498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VY_12_INOVACE_336</a:t>
                      </a: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Smysly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seznamují s pojmem smysly, znají základní rozdělení smyslů a jejich charakteristiku, poznají smyslové orgány 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17.1.2013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6040" y="620688"/>
            <a:ext cx="446147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Smysly</a:t>
            </a:r>
            <a:endParaRPr lang="cs-CZ" sz="9600" b="1" cap="all" spc="0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2" descr="C:\Users\uživatel\AppData\Local\Microsoft\Windows\Temporary Internet Files\Content.IE5\JG1KSS09\MC900231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507096"/>
            <a:ext cx="3258801" cy="434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Člověk má 5 smyslů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1628800"/>
            <a:ext cx="7632848" cy="1107996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zrak</a:t>
            </a:r>
            <a:endParaRPr lang="cs-CZ" sz="6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1831" y="1676987"/>
            <a:ext cx="2736304" cy="1107996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čich</a:t>
            </a:r>
            <a:endParaRPr lang="cs-CZ" sz="66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9893" y="3356992"/>
            <a:ext cx="4176464" cy="1107996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sluch</a:t>
            </a:r>
            <a:endParaRPr lang="cs-CZ" sz="66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3402383"/>
            <a:ext cx="3024336" cy="1107996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chuť</a:t>
            </a:r>
            <a:endParaRPr lang="cs-CZ" sz="66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5301208"/>
            <a:ext cx="2736304" cy="1107996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hmat</a:t>
            </a:r>
            <a:endParaRPr lang="cs-CZ" sz="66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03367" y="332656"/>
            <a:ext cx="204735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all" spc="0" dirty="0" smtClean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zrak</a:t>
            </a:r>
            <a:endParaRPr lang="cs-CZ" sz="6000" b="1" cap="all" spc="0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 descr="C:\Users\uživatel\AppData\Local\Microsoft\Windows\Temporary Internet Files\Content.IE5\61020E3Z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31849"/>
            <a:ext cx="6660232" cy="499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208912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</a:t>
            </a:r>
            <a:r>
              <a:rPr lang="cs-CZ" sz="3600" dirty="0"/>
              <a:t> </a:t>
            </a:r>
            <a:r>
              <a:rPr lang="cs-CZ" sz="4000" b="1" dirty="0"/>
              <a:t>je smysl, který umožňuje </a:t>
            </a:r>
            <a:r>
              <a:rPr lang="cs-CZ" sz="4000" b="1" dirty="0" smtClean="0"/>
              <a:t>vnímat</a:t>
            </a:r>
            <a:r>
              <a:rPr lang="cs-CZ" sz="4000" b="1" dirty="0"/>
              <a:t> </a:t>
            </a:r>
            <a:r>
              <a:rPr lang="cs-CZ" sz="4000" b="1" dirty="0" smtClean="0"/>
              <a:t>světlo, </a:t>
            </a:r>
            <a:r>
              <a:rPr lang="cs-CZ" sz="4000" b="1" dirty="0"/>
              <a:t>různé barvy, tvary</a:t>
            </a:r>
            <a:r>
              <a:rPr lang="cs-CZ" sz="4000" b="1" dirty="0" smtClean="0"/>
              <a:t>.</a:t>
            </a:r>
          </a:p>
          <a:p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/>
              <a:t>Smyslovým orgánem je</a:t>
            </a:r>
            <a:r>
              <a:rPr lang="cs-CZ" sz="4000" dirty="0"/>
              <a:t> 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</a:t>
            </a:r>
          </a:p>
          <a:p>
            <a:endParaRPr lang="cs-CZ" sz="5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/>
              <a:t>Pro </a:t>
            </a:r>
            <a:r>
              <a:rPr lang="cs-CZ" sz="4000" b="1" dirty="0"/>
              <a:t>člověka je to smysl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nejdůležitější</a:t>
            </a:r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38091" y="476672"/>
            <a:ext cx="186781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all" spc="0" dirty="0" smtClean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čich</a:t>
            </a:r>
            <a:endParaRPr lang="cs-CZ" sz="6000" b="1" cap="all" spc="0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074" name="Picture 2" descr="C:\Users\uživatel\AppData\Local\Microsoft\Windows\Temporary Internet Files\Content.IE5\61020E3Z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5031557" cy="4709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4200" y="188640"/>
            <a:ext cx="846028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je smysl, kterým dokážeme vnímat vůni</a:t>
            </a:r>
          </a:p>
          <a:p>
            <a:endParaRPr lang="cs-CZ" sz="4000" b="1" dirty="0"/>
          </a:p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lověk</a:t>
            </a:r>
            <a:r>
              <a:rPr lang="cs-CZ" sz="4000" dirty="0" smtClean="0"/>
              <a:t> </a:t>
            </a:r>
            <a:r>
              <a:rPr lang="cs-CZ" sz="3600" b="1" dirty="0" smtClean="0"/>
              <a:t>má </a:t>
            </a:r>
            <a:r>
              <a:rPr lang="cs-CZ" sz="3600" b="1" dirty="0"/>
              <a:t>čich poměrně slabý</a:t>
            </a:r>
            <a:endParaRPr lang="cs-CZ" sz="3600" b="1" dirty="0" smtClean="0"/>
          </a:p>
          <a:p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</a:t>
            </a:r>
            <a:r>
              <a:rPr lang="cs-CZ" sz="4800" dirty="0"/>
              <a:t> </a:t>
            </a:r>
            <a:r>
              <a:rPr lang="cs-CZ" sz="3600" b="1" dirty="0"/>
              <a:t>mají možná nejostřejší čich ze všech </a:t>
            </a:r>
            <a:r>
              <a:rPr lang="cs-CZ" sz="3600" b="1" dirty="0" smtClean="0"/>
              <a:t>živočichů</a:t>
            </a:r>
          </a:p>
          <a:p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Smyslovým orgánem čichu je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332656"/>
            <a:ext cx="252024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all" spc="0" dirty="0" smtClean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sluch</a:t>
            </a:r>
            <a:endParaRPr lang="cs-CZ" sz="6000" b="1" cap="all" spc="0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4098" name="Picture 2" descr="C:\Users\uživatel\AppData\Local\Microsoft\Windows\Temporary Internet Files\Content.IE5\DMZ2W1VQ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96752"/>
            <a:ext cx="5445224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4249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Sluchem </a:t>
            </a:r>
            <a:r>
              <a:rPr lang="cs-CZ" sz="3600" b="1" dirty="0" smtClean="0"/>
              <a:t>dokážeme vnímat zvuky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Někteří </a:t>
            </a:r>
            <a:r>
              <a:rPr lang="cs-CZ" sz="3600" b="1" dirty="0"/>
              <a:t>živočichové mají výrazně lepší sluch než </a:t>
            </a:r>
            <a:r>
              <a:rPr lang="cs-CZ" sz="3600" b="1" dirty="0" smtClean="0"/>
              <a:t>člověk</a:t>
            </a:r>
            <a:r>
              <a:rPr lang="cs-CZ" sz="3600" dirty="0" smtClean="0"/>
              <a:t>. </a:t>
            </a:r>
            <a:r>
              <a:rPr lang="cs-CZ" sz="3600" b="1" dirty="0" smtClean="0"/>
              <a:t>Například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kočka</a:t>
            </a:r>
            <a:r>
              <a:rPr lang="cs-CZ" sz="3600" dirty="0" smtClean="0"/>
              <a:t>,</a:t>
            </a:r>
            <a:r>
              <a:rPr lang="cs-CZ" sz="3600" dirty="0"/>
              <a:t> </a:t>
            </a:r>
            <a:r>
              <a:rPr lang="cs-CZ" sz="3600" b="1" dirty="0" smtClean="0"/>
              <a:t>ale hlavně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netopýr</a:t>
            </a:r>
            <a:r>
              <a:rPr lang="cs-CZ" sz="3600" dirty="0" smtClean="0"/>
              <a:t>, </a:t>
            </a:r>
            <a:r>
              <a:rPr lang="cs-CZ" sz="3600" b="1" dirty="0" smtClean="0"/>
              <a:t>který se sluchem při letu řídí</a:t>
            </a:r>
          </a:p>
          <a:p>
            <a:r>
              <a:rPr lang="cs-CZ" sz="3600" dirty="0"/>
              <a:t> </a:t>
            </a:r>
            <a:endParaRPr lang="cs-CZ" sz="3600" b="1" dirty="0" smtClean="0"/>
          </a:p>
          <a:p>
            <a:r>
              <a:rPr lang="cs-CZ" sz="3600" b="1" dirty="0" smtClean="0"/>
              <a:t>Sluchovým orgánem je</a:t>
            </a:r>
            <a:r>
              <a:rPr lang="cs-CZ" sz="3600" b="1" dirty="0"/>
              <a:t> 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ucho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3330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85004" y="476672"/>
            <a:ext cx="217399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all" dirty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C</a:t>
            </a:r>
            <a:r>
              <a:rPr lang="cs-CZ" sz="6000" b="1" cap="all" spc="0" dirty="0" smtClean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huť</a:t>
            </a:r>
            <a:endParaRPr lang="cs-CZ" sz="6000" b="1" cap="all" spc="0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122" name="Picture 2" descr="C:\Users\uživatel\AppData\Local\Microsoft\Windows\Temporary Internet Files\Content.IE5\N01ZFM3U\MP9004486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7908" y="1700808"/>
            <a:ext cx="6228184" cy="467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3251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424936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</a:t>
            </a:r>
            <a:r>
              <a:rPr lang="cs-CZ" b="1" dirty="0"/>
              <a:t> </a:t>
            </a:r>
            <a:r>
              <a:rPr lang="cs-CZ" sz="3600" b="1" dirty="0"/>
              <a:t>vnímáme </a:t>
            </a:r>
            <a:r>
              <a:rPr lang="cs-CZ" sz="3600" b="1" dirty="0" smtClean="0"/>
              <a:t>prostřednictvím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chuťových pohárků</a:t>
            </a:r>
            <a:r>
              <a:rPr lang="cs-CZ" sz="3600" b="1" dirty="0" smtClean="0"/>
              <a:t>, které jsou umístěny na jazyku</a:t>
            </a:r>
          </a:p>
          <a:p>
            <a:endParaRPr lang="cs-CZ" sz="3600" b="1" dirty="0"/>
          </a:p>
          <a:p>
            <a:r>
              <a:rPr lang="cs-CZ" sz="3600" b="1" dirty="0" smtClean="0"/>
              <a:t>           Rozlišujeme chuť: </a:t>
            </a:r>
          </a:p>
          <a:p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sladkou</a:t>
            </a:r>
            <a:r>
              <a:rPr lang="cs-CZ" sz="6000" b="1" dirty="0" smtClean="0">
                <a:solidFill>
                  <a:srgbClr val="FF0066"/>
                </a:solidFill>
              </a:rPr>
              <a:t>             </a:t>
            </a:r>
            <a:r>
              <a:rPr lang="cs-CZ" sz="6000" b="1" dirty="0" smtClean="0">
                <a:solidFill>
                  <a:srgbClr val="00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slanou</a:t>
            </a:r>
          </a:p>
          <a:p>
            <a:r>
              <a:rPr lang="cs-CZ" sz="60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kyselou</a:t>
            </a:r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6000" b="1" dirty="0" smtClean="0">
                <a:solidFill>
                  <a:srgbClr val="33CC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hořkou</a:t>
            </a:r>
            <a:r>
              <a:rPr lang="cs-CZ" sz="6000" b="1" dirty="0" smtClean="0">
                <a:solidFill>
                  <a:srgbClr val="FF0066"/>
                </a:solidFill>
              </a:rPr>
              <a:t>  </a:t>
            </a:r>
            <a:r>
              <a:rPr lang="cs-CZ" sz="6000" b="1" dirty="0" smtClean="0"/>
              <a:t>              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sz="6000" b="1" dirty="0" smtClean="0"/>
              <a:t>    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195736" y="3328541"/>
            <a:ext cx="1512168" cy="748531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419872" y="3328541"/>
            <a:ext cx="720080" cy="161262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788024" y="3328541"/>
            <a:ext cx="864096" cy="1612627"/>
          </a:xfrm>
          <a:prstGeom prst="straightConnector1">
            <a:avLst/>
          </a:prstGeom>
          <a:ln w="57150">
            <a:solidFill>
              <a:srgbClr val="33CC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220072" y="3328541"/>
            <a:ext cx="2088232" cy="806313"/>
          </a:xfrm>
          <a:prstGeom prst="straightConnector1">
            <a:avLst/>
          </a:prstGeom>
          <a:ln w="57150">
            <a:solidFill>
              <a:srgbClr val="00FF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278611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75856" y="404664"/>
            <a:ext cx="217001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all" spc="0" dirty="0" smtClean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hmat</a:t>
            </a:r>
            <a:endParaRPr lang="cs-CZ" sz="6000" b="1" cap="all" spc="0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7170" name="Picture 2" descr="C:\Users\uživatel\AppData\Local\Microsoft\Windows\Temporary Internet Files\Content.IE5\JG1KSS09\MP900442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77737"/>
            <a:ext cx="7596336" cy="389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56051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42493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Smyslovým orgánem hmatu je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ruka – nejcitlivější místo je na konečcích prstů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Slepí </a:t>
            </a:r>
            <a:r>
              <a:rPr lang="cs-CZ" sz="3600" b="1" dirty="0"/>
              <a:t>lidé nemohou číst zrakem, proto se učí zvláštní </a:t>
            </a:r>
            <a:r>
              <a:rPr lang="cs-CZ" sz="3600" b="1" dirty="0" smtClean="0"/>
              <a:t>abecedu -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Braillovo písmo</a:t>
            </a:r>
            <a:r>
              <a:rPr lang="cs-CZ" sz="3600" dirty="0"/>
              <a:t>. </a:t>
            </a:r>
            <a:r>
              <a:rPr lang="cs-CZ" sz="3600" b="1" dirty="0"/>
              <a:t>Body nahmatávají špičkami prstů.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V kůži je uloženo mnoho nervových zakončení, která reagují na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</a:t>
            </a:r>
            <a:r>
              <a:rPr lang="cs-CZ" sz="36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chlad</a:t>
            </a:r>
            <a:r>
              <a:rPr lang="cs-CZ" sz="36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71862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83529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dirty="0" smtClean="0"/>
              <a:t>Vyjmenuj všechny smysly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se jmenuje písmo pro slepé lidi 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Jakou rozlišujeme chuť 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se jmenuje orgán sluchu 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Jaký živočich má sluch nejvyvinutější?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Jaký smysl je pro člověka nejdůležitější 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Jaké zvíře se při letu řídí sluchem ?</a:t>
            </a:r>
          </a:p>
          <a:p>
            <a:pPr marL="342900" indent="-342900">
              <a:buAutoNum type="arabicPeriod"/>
            </a:pPr>
            <a:r>
              <a:rPr lang="cs-CZ" dirty="0" smtClean="0"/>
              <a:t>Vyber Braillovo písmo:</a:t>
            </a:r>
          </a:p>
          <a:p>
            <a:pPr marL="342900" indent="-342900">
              <a:buAutoNum type="arabicPeriod"/>
            </a:pPr>
            <a:endParaRPr lang="cs-CZ" dirty="0"/>
          </a:p>
          <a:p>
            <a:r>
              <a:rPr lang="cs-CZ" dirty="0" smtClean="0"/>
              <a:t>a/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0125" y="3212976"/>
            <a:ext cx="1889099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C:\Users\uživatel\AppData\Local\Microsoft\Windows\Temporary Internet Files\Content.IE5\JG1KSS09\MP9003853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77737" y="4354354"/>
            <a:ext cx="1133872" cy="158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5763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849694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Cit. 2012-12-02   Obrazový materiál dostupný na:</a:t>
            </a:r>
          </a:p>
          <a:p>
            <a:r>
              <a:rPr lang="cs-CZ" sz="900" dirty="0" smtClean="0"/>
              <a:t>Klipart – www.office.</a:t>
            </a:r>
            <a:r>
              <a:rPr lang="cs-CZ" sz="900" smtClean="0"/>
              <a:t>microsoft.com</a:t>
            </a:r>
            <a:endParaRPr lang="cs-CZ" sz="900" dirty="0" smtClean="0"/>
          </a:p>
          <a:p>
            <a:r>
              <a:rPr lang="cs-CZ" sz="900" dirty="0" smtClean="0"/>
              <a:t>2.12.2012    14.22 – 14.36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203</TotalTime>
  <Words>254</Words>
  <Application>Microsoft Office PowerPoint</Application>
  <PresentationFormat>Předvádění na obrazovce (4:3)</PresentationFormat>
  <Paragraphs>88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35</cp:revision>
  <dcterms:created xsi:type="dcterms:W3CDTF">2012-10-04T17:02:39Z</dcterms:created>
  <dcterms:modified xsi:type="dcterms:W3CDTF">2014-08-27T16:13:21Z</dcterms:modified>
</cp:coreProperties>
</file>