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72" r:id="rId4"/>
    <p:sldId id="270" r:id="rId5"/>
    <p:sldId id="258" r:id="rId6"/>
    <p:sldId id="259" r:id="rId7"/>
    <p:sldId id="266" r:id="rId8"/>
    <p:sldId id="268" r:id="rId9"/>
    <p:sldId id="27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680"/>
    <a:srgbClr val="0E12B2"/>
    <a:srgbClr val="00FF00"/>
    <a:srgbClr val="FF0066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504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4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4711331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VY_12_INOVACE_344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Severní</a:t>
                      </a:r>
                      <a:r>
                        <a:rPr lang="cs-CZ" sz="1400" baseline="0" dirty="0" smtClean="0"/>
                        <a:t> Morava – povrch a podnebí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Seznámí žáků se základními údaji o </a:t>
                      </a:r>
                      <a:r>
                        <a:rPr lang="cs-CZ" sz="1400" b="1" dirty="0" smtClean="0"/>
                        <a:t>severní Moravě</a:t>
                      </a:r>
                      <a:r>
                        <a:rPr lang="cs-CZ" sz="1400" b="0" dirty="0" smtClean="0"/>
                        <a:t>,</a:t>
                      </a:r>
                      <a:r>
                        <a:rPr lang="cs-CZ" sz="1400" b="0" baseline="0" dirty="0" smtClean="0"/>
                        <a:t> jejím povrchu </a:t>
                      </a:r>
                      <a:r>
                        <a:rPr lang="cs-CZ" sz="1400" b="0" baseline="0" smtClean="0"/>
                        <a:t>a podnebí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7.4.2013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10.4.2013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620688"/>
            <a:ext cx="6588342" cy="1107996"/>
          </a:xfrm>
          <a:prstGeom prst="rect">
            <a:avLst/>
          </a:prstGeom>
          <a:solidFill>
            <a:srgbClr val="FF0000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Severní </a:t>
            </a:r>
            <a:r>
              <a:rPr lang="cs-CZ" sz="66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morava</a:t>
            </a:r>
            <a:endParaRPr lang="cs-CZ" sz="6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https://upload.wikimedia.org/wikipedia/commons/3/30/KrajS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20888"/>
            <a:ext cx="5857875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1515" y="332655"/>
            <a:ext cx="8280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Součástí severní Moravy je oblast, která se nazývá    SLEZSKO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Kraj hraničí na severu s</a:t>
            </a:r>
            <a:r>
              <a:rPr lang="cs-CZ" sz="2800" dirty="0"/>
              <a:t> Polskem a </a:t>
            </a:r>
            <a:r>
              <a:rPr lang="cs-CZ" sz="2800" dirty="0" smtClean="0"/>
              <a:t>na východě se Slovenskem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Kraj pamětihodností, přírodních krás, ale taky rozvinutým průmyslem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96032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339752" y="260648"/>
            <a:ext cx="42287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Povrch oblasti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340768"/>
            <a:ext cx="82581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          Na </a:t>
            </a:r>
            <a:r>
              <a:rPr lang="cs-CZ" sz="2400" dirty="0"/>
              <a:t>severozápadě – </a:t>
            </a:r>
            <a:r>
              <a:rPr lang="cs-CZ" sz="2400" b="1" dirty="0">
                <a:solidFill>
                  <a:srgbClr val="FFFF00"/>
                </a:solidFill>
              </a:rPr>
              <a:t>Hrubý Jeseník </a:t>
            </a:r>
            <a:r>
              <a:rPr lang="cs-CZ" sz="2400" dirty="0">
                <a:solidFill>
                  <a:srgbClr val="FFFF00"/>
                </a:solidFill>
              </a:rPr>
              <a:t> </a:t>
            </a:r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/>
              <a:t>                                             s nejvyšší horou </a:t>
            </a:r>
            <a:r>
              <a:rPr lang="cs-CZ" sz="2400" dirty="0" smtClean="0">
                <a:solidFill>
                  <a:srgbClr val="FFFF00"/>
                </a:solidFill>
              </a:rPr>
              <a:t>PRADĚD ( 1492 </a:t>
            </a:r>
            <a:r>
              <a:rPr lang="cs-CZ" sz="2400" dirty="0" err="1" smtClean="0">
                <a:solidFill>
                  <a:srgbClr val="FFFF00"/>
                </a:solidFill>
              </a:rPr>
              <a:t>m.n.m</a:t>
            </a:r>
            <a:r>
              <a:rPr lang="cs-CZ" sz="2400" dirty="0" smtClean="0">
                <a:solidFill>
                  <a:srgbClr val="FFFF00"/>
                </a:solidFill>
              </a:rPr>
              <a:t>.)</a:t>
            </a:r>
          </a:p>
          <a:p>
            <a:endParaRPr lang="cs-CZ" sz="2400" dirty="0">
              <a:solidFill>
                <a:srgbClr val="FFFF00"/>
              </a:solidFill>
            </a:endParaRPr>
          </a:p>
          <a:p>
            <a:endParaRPr lang="cs-CZ" sz="24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rgbClr val="FFFF00"/>
              </a:solidFill>
            </a:endParaRPr>
          </a:p>
          <a:p>
            <a:endParaRPr lang="cs-CZ" sz="2400" dirty="0">
              <a:solidFill>
                <a:srgbClr val="FFFF00"/>
              </a:solidFill>
            </a:endParaRPr>
          </a:p>
          <a:p>
            <a:endParaRPr lang="cs-CZ" sz="24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 smtClean="0"/>
              <a:t>             Na severovýchodě                                   </a:t>
            </a:r>
          </a:p>
          <a:p>
            <a:r>
              <a:rPr lang="cs-CZ" sz="2400" dirty="0" smtClean="0"/>
              <a:t>– </a:t>
            </a:r>
            <a:r>
              <a:rPr lang="cs-CZ" sz="2400" b="1" dirty="0">
                <a:solidFill>
                  <a:srgbClr val="FF0066"/>
                </a:solidFill>
              </a:rPr>
              <a:t>Moravskoslezské Beskydy </a:t>
            </a:r>
          </a:p>
          <a:p>
            <a:r>
              <a:rPr lang="cs-CZ" sz="2400" dirty="0" smtClean="0"/>
              <a:t>– nejvyšší   hora: </a:t>
            </a:r>
            <a:r>
              <a:rPr lang="cs-CZ" sz="2400" dirty="0" smtClean="0">
                <a:solidFill>
                  <a:srgbClr val="FF0066"/>
                </a:solidFill>
              </a:rPr>
              <a:t>LYSÁ HORA </a:t>
            </a:r>
            <a:endParaRPr lang="cs-CZ" sz="2400" dirty="0" smtClean="0">
              <a:solidFill>
                <a:srgbClr val="FF0066"/>
              </a:solidFill>
            </a:endParaRPr>
          </a:p>
          <a:p>
            <a:r>
              <a:rPr lang="cs-CZ" sz="2400" dirty="0">
                <a:solidFill>
                  <a:srgbClr val="FF0066"/>
                </a:solidFill>
              </a:rPr>
              <a:t> </a:t>
            </a:r>
            <a:r>
              <a:rPr lang="cs-CZ" sz="2400" dirty="0" smtClean="0">
                <a:solidFill>
                  <a:srgbClr val="FF0066"/>
                </a:solidFill>
              </a:rPr>
              <a:t>                        </a:t>
            </a:r>
            <a:r>
              <a:rPr lang="cs-CZ" sz="2400" dirty="0" smtClean="0">
                <a:solidFill>
                  <a:srgbClr val="FF0066"/>
                </a:solidFill>
              </a:rPr>
              <a:t>(</a:t>
            </a:r>
            <a:r>
              <a:rPr lang="cs-CZ" sz="2400" dirty="0" smtClean="0">
                <a:solidFill>
                  <a:srgbClr val="FF0066"/>
                </a:solidFill>
              </a:rPr>
              <a:t>1323 </a:t>
            </a:r>
            <a:r>
              <a:rPr lang="cs-CZ" sz="2400" dirty="0" err="1" smtClean="0">
                <a:solidFill>
                  <a:srgbClr val="FF0066"/>
                </a:solidFill>
              </a:rPr>
              <a:t>m.n.m</a:t>
            </a:r>
            <a:r>
              <a:rPr lang="cs-CZ" sz="2400" dirty="0" smtClean="0">
                <a:solidFill>
                  <a:srgbClr val="FF0066"/>
                </a:solidFill>
              </a:rPr>
              <a:t>.)</a:t>
            </a:r>
          </a:p>
          <a:p>
            <a:r>
              <a:rPr lang="cs-CZ" sz="2400" dirty="0" smtClean="0"/>
              <a:t> - místo turistických návštěv: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</a:t>
            </a:r>
            <a:r>
              <a:rPr lang="cs-CZ" sz="2400" u="sng" dirty="0" smtClean="0"/>
              <a:t>Radhošť a Pustevny</a:t>
            </a:r>
            <a:endParaRPr lang="cs-CZ" sz="2400" u="sng" dirty="0"/>
          </a:p>
          <a:p>
            <a:endParaRPr lang="cs-CZ" sz="2400" dirty="0"/>
          </a:p>
        </p:txBody>
      </p:sp>
      <p:pic>
        <p:nvPicPr>
          <p:cNvPr id="2050" name="Picture 2" descr="https://upload.wikimedia.org/wikipedia/commons/6/6d/Praded_letecky_pohled_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3112613" cy="233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https://upload.wikimedia.org/wikipedia/commons/thumb/0/04/Lys%C3%A1_hora_%28Beskydy_CZE%29_-_view_from_Fr%C3%BDdlant_nad_Ostravic%C3%AD.jpg/800px-Lys%C3%A1_hora_%28Beskydy_CZE%29_-_view_from_Fr%C3%BDdlant_nad_Ostravic%C3%A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160" y="3501008"/>
            <a:ext cx="3870276" cy="290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99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                 Mezi pohořími leží </a:t>
            </a:r>
            <a:r>
              <a:rPr lang="cs-CZ" sz="2400" dirty="0" smtClean="0">
                <a:solidFill>
                  <a:srgbClr val="00FF00"/>
                </a:solidFill>
              </a:rPr>
              <a:t>Moravská brána ( sníženina )</a:t>
            </a:r>
          </a:p>
          <a:p>
            <a:r>
              <a:rPr lang="cs-CZ" sz="2400" dirty="0" smtClean="0"/>
              <a:t>                                                      - tudy vede důležitá cesta do Ostravy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3" y="4005064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Hornomoravský úval </a:t>
            </a:r>
            <a:r>
              <a:rPr lang="cs-CZ" sz="2400" dirty="0"/>
              <a:t>je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nížina</a:t>
            </a:r>
          </a:p>
          <a:p>
            <a:r>
              <a:rPr lang="cs-CZ" sz="2400" dirty="0" smtClean="0"/>
              <a:t> podél  horního </a:t>
            </a:r>
            <a:r>
              <a:rPr lang="cs-CZ" sz="2400" dirty="0"/>
              <a:t>a středního </a:t>
            </a:r>
            <a:endParaRPr lang="cs-CZ" sz="2400" dirty="0" smtClean="0"/>
          </a:p>
          <a:p>
            <a:r>
              <a:rPr lang="cs-CZ" sz="2400" dirty="0" smtClean="0"/>
              <a:t> toku </a:t>
            </a:r>
            <a:r>
              <a:rPr lang="cs-CZ" sz="2400" dirty="0"/>
              <a:t>řeky </a:t>
            </a:r>
            <a:r>
              <a:rPr lang="cs-CZ" sz="2400" dirty="0" smtClean="0"/>
              <a:t>Moravy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Má mírně teplé podnebí a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úrodnou půdu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Picture 2" descr="https://upload.wikimedia.org/wikipedia/commons/thumb/3/30/Plane_loucky.jpg/800px-Plane_louck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56992"/>
            <a:ext cx="4348433" cy="326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3/35/Moravsk%C3%A1_br%C3%A1na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95399"/>
            <a:ext cx="3613161" cy="225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479715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8680"/>
            <a:ext cx="820891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dirty="0"/>
              <a:t>Nejúrodnější </a:t>
            </a:r>
            <a:r>
              <a:rPr lang="cs-CZ" sz="2400" dirty="0" smtClean="0"/>
              <a:t>oblast</a:t>
            </a: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/>
              <a:t>celé republiky </a:t>
            </a:r>
            <a:r>
              <a:rPr lang="cs-CZ" sz="2400" dirty="0" smtClean="0"/>
              <a:t>– </a:t>
            </a:r>
            <a:r>
              <a:rPr lang="cs-CZ" sz="2400" b="1" dirty="0" smtClean="0">
                <a:solidFill>
                  <a:srgbClr val="0E12B2"/>
                </a:solidFill>
              </a:rPr>
              <a:t>Haná</a:t>
            </a:r>
          </a:p>
          <a:p>
            <a:pPr>
              <a:buNone/>
            </a:pPr>
            <a:endParaRPr lang="cs-CZ" sz="2400" b="1" dirty="0" smtClean="0">
              <a:solidFill>
                <a:srgbClr val="0E12B2"/>
              </a:solidFill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u="sng" dirty="0" smtClean="0">
                <a:solidFill>
                  <a:srgbClr val="0E12B2"/>
                </a:solidFill>
              </a:rPr>
              <a:t>- pěstuje </a:t>
            </a:r>
            <a:r>
              <a:rPr lang="cs-CZ" sz="2400" b="1" u="sng" dirty="0">
                <a:solidFill>
                  <a:srgbClr val="0E12B2"/>
                </a:solidFill>
              </a:rPr>
              <a:t>se zde</a:t>
            </a:r>
            <a:r>
              <a:rPr lang="cs-CZ" sz="2400" dirty="0"/>
              <a:t>:</a:t>
            </a:r>
          </a:p>
          <a:p>
            <a:pPr>
              <a:buNone/>
            </a:pPr>
            <a:r>
              <a:rPr lang="cs-CZ" sz="2400" dirty="0" smtClean="0"/>
              <a:t>  pšenice</a:t>
            </a:r>
            <a:r>
              <a:rPr lang="cs-CZ" sz="2400" dirty="0"/>
              <a:t>, sladovnický ječmen, cukrová řepa, zelenina, ovoce a </a:t>
            </a:r>
            <a:r>
              <a:rPr lang="cs-CZ" sz="2400" dirty="0" smtClean="0"/>
              <a:t>   </a:t>
            </a:r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 chmel</a:t>
            </a:r>
            <a:endParaRPr lang="cs-CZ" sz="2400" dirty="0"/>
          </a:p>
          <a:p>
            <a:endParaRPr lang="cs-CZ" dirty="0"/>
          </a:p>
        </p:txBody>
      </p:sp>
      <p:pic>
        <p:nvPicPr>
          <p:cNvPr id="4098" name="Picture 2" descr="C:\Users\uživatel\AppData\Local\Microsoft\Windows\Temporary Internet Files\Content.IE5\Q2YOHSNB\MP9004482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01" y="3462313"/>
            <a:ext cx="1976214" cy="296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Q2YOHSNB\MC9000363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877" y="3355179"/>
            <a:ext cx="1184148" cy="18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živatel\AppData\Local\Microsoft\Windows\Temporary Internet Files\Content.IE5\XXDD00DP\MC9002791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18" y="4798747"/>
            <a:ext cx="1341425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živatel\AppData\Local\Microsoft\Windows\Temporary Internet Files\Content.IE5\M7JQ4TWA\MC9003313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7021" y="4981818"/>
            <a:ext cx="1815220" cy="145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živatel\AppData\Local\Microsoft\Windows\Temporary Internet Files\Content.IE5\M7JQ4TWA\MP90022771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6808" y="4678038"/>
            <a:ext cx="2901738" cy="1924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uživatel\AppData\Local\Microsoft\Windows\Temporary Internet Files\Content.IE5\72MPZSQH\MC9004418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18" y="3002770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http://upload.wikimedia.org/wikipedia/commons/thumb/d/d8/%C5%98eka_Han%C3%A1.JPG/800px-%C5%98eka_Han%C3%A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934" y="188640"/>
            <a:ext cx="2855561" cy="2141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835696" y="260648"/>
            <a:ext cx="52565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Vodstvo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183978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dirty="0" smtClean="0"/>
              <a:t>Územím severní Moravy prochází rozvodí </a:t>
            </a:r>
            <a:r>
              <a:rPr lang="cs-CZ" sz="2400" dirty="0"/>
              <a:t>mezi úmořím </a:t>
            </a:r>
            <a:r>
              <a:rPr lang="cs-CZ" sz="2400" b="1" dirty="0">
                <a:solidFill>
                  <a:srgbClr val="FFFF00"/>
                </a:solidFill>
              </a:rPr>
              <a:t>Baltského</a:t>
            </a:r>
            <a:r>
              <a:rPr lang="cs-CZ" sz="2400" dirty="0"/>
              <a:t> a </a:t>
            </a:r>
            <a:r>
              <a:rPr lang="cs-CZ" sz="2400" b="1" dirty="0">
                <a:solidFill>
                  <a:srgbClr val="FFFF00"/>
                </a:solidFill>
              </a:rPr>
              <a:t>Černého </a:t>
            </a:r>
            <a:r>
              <a:rPr lang="cs-CZ" sz="2400" b="1" dirty="0" smtClean="0">
                <a:solidFill>
                  <a:srgbClr val="FFFF00"/>
                </a:solidFill>
              </a:rPr>
              <a:t>moře</a:t>
            </a:r>
          </a:p>
          <a:p>
            <a:pPr>
              <a:buNone/>
            </a:pPr>
            <a:endParaRPr lang="cs-CZ" sz="2400" b="1" dirty="0">
              <a:solidFill>
                <a:srgbClr val="FFFF00"/>
              </a:solidFill>
            </a:endParaRPr>
          </a:p>
          <a:p>
            <a:r>
              <a:rPr lang="cs-CZ" sz="2400" b="1" u="sng" dirty="0">
                <a:solidFill>
                  <a:srgbClr val="FF0066"/>
                </a:solidFill>
              </a:rPr>
              <a:t>Odra</a:t>
            </a:r>
            <a:r>
              <a:rPr lang="cs-CZ" dirty="0"/>
              <a:t> – </a:t>
            </a:r>
            <a:r>
              <a:rPr lang="cs-CZ" sz="2400" dirty="0"/>
              <a:t>pramení v Oderských vrších, odtéká do Polska</a:t>
            </a:r>
          </a:p>
          <a:p>
            <a:r>
              <a:rPr lang="cs-CZ" sz="2400" b="1" u="sng" dirty="0">
                <a:solidFill>
                  <a:srgbClr val="00FF00"/>
                </a:solidFill>
              </a:rPr>
              <a:t>Morava</a:t>
            </a:r>
            <a:r>
              <a:rPr lang="cs-CZ" sz="2400" dirty="0"/>
              <a:t> – pramení na severu a teče opačným směrem na jih do </a:t>
            </a:r>
            <a:r>
              <a:rPr lang="cs-CZ" sz="2400" b="1" dirty="0">
                <a:solidFill>
                  <a:srgbClr val="7030A0"/>
                </a:solidFill>
              </a:rPr>
              <a:t>Dunaje </a:t>
            </a:r>
            <a:r>
              <a:rPr lang="cs-CZ" sz="2400" dirty="0" smtClean="0"/>
              <a:t>(</a:t>
            </a:r>
            <a:r>
              <a:rPr lang="cs-CZ" sz="2400" dirty="0"/>
              <a:t>do Černého moře)</a:t>
            </a:r>
          </a:p>
          <a:p>
            <a:r>
              <a:rPr lang="cs-CZ" sz="2400" b="1" u="sng" dirty="0">
                <a:solidFill>
                  <a:srgbClr val="0E12B2"/>
                </a:solidFill>
              </a:rPr>
              <a:t>Bečva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/>
              <a:t>– </a:t>
            </a:r>
            <a:r>
              <a:rPr lang="cs-CZ" sz="2400" dirty="0"/>
              <a:t>hlavní přítok horního toku Moravy, pramení v Beskydech</a:t>
            </a:r>
            <a:endParaRPr lang="cs-CZ" sz="2400" b="1" dirty="0"/>
          </a:p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437112"/>
            <a:ext cx="81369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Velká </a:t>
            </a:r>
            <a:r>
              <a:rPr lang="cs-CZ" sz="2400" dirty="0"/>
              <a:t>spotřeba vody v této oblasti </a:t>
            </a:r>
            <a:endParaRPr lang="cs-CZ" sz="2400" dirty="0" smtClean="0"/>
          </a:p>
          <a:p>
            <a:r>
              <a:rPr lang="cs-CZ" sz="2400" dirty="0" smtClean="0"/>
              <a:t>(</a:t>
            </a:r>
            <a:r>
              <a:rPr lang="cs-CZ" sz="2400" dirty="0"/>
              <a:t>města, průmysl) – vybudování několika 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velkých vodních </a:t>
            </a:r>
            <a:r>
              <a:rPr lang="cs-CZ" sz="2400" dirty="0">
                <a:solidFill>
                  <a:srgbClr val="FF0000"/>
                </a:solidFill>
              </a:rPr>
              <a:t>nádrží </a:t>
            </a:r>
          </a:p>
          <a:p>
            <a:r>
              <a:rPr lang="cs-CZ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Dlouhé stráně </a:t>
            </a:r>
            <a:r>
              <a:rPr lang="cs-CZ" sz="2400" dirty="0"/>
              <a:t>(Jeseníky) </a:t>
            </a:r>
            <a:endParaRPr lang="cs-CZ" sz="2400" dirty="0" smtClean="0"/>
          </a:p>
          <a:p>
            <a:r>
              <a:rPr lang="cs-CZ" sz="2400" dirty="0" smtClean="0"/>
              <a:t>- </a:t>
            </a:r>
            <a:r>
              <a:rPr lang="cs-CZ" sz="2400" dirty="0"/>
              <a:t>vodní </a:t>
            </a:r>
            <a:r>
              <a:rPr lang="cs-CZ" sz="2400" dirty="0" smtClean="0"/>
              <a:t>elektrárna</a:t>
            </a:r>
            <a:endParaRPr lang="cs-CZ" sz="2400" dirty="0">
              <a:solidFill>
                <a:srgbClr val="0070C0"/>
              </a:solidFill>
            </a:endParaRPr>
          </a:p>
          <a:p>
            <a:endParaRPr lang="cs-CZ" dirty="0"/>
          </a:p>
        </p:txBody>
      </p:sp>
      <p:pic>
        <p:nvPicPr>
          <p:cNvPr id="2" name="Picture 2" descr="http://upload.wikimedia.org/wikipedia/commons/thumb/3/33/Dlouhe_strane_horni_nadrz.jpg/800px-Dlouhe_strane_horni_nadr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03086"/>
            <a:ext cx="2952328" cy="221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7411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1720840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– </a:t>
            </a:r>
            <a:r>
              <a:rPr lang="cs-CZ" sz="2400" b="1" dirty="0">
                <a:solidFill>
                  <a:srgbClr val="8006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vyšších polohách </a:t>
            </a:r>
            <a:r>
              <a:rPr lang="cs-CZ" sz="2400" dirty="0"/>
              <a:t>chladnější</a:t>
            </a:r>
          </a:p>
          <a:p>
            <a:pPr>
              <a:buNone/>
            </a:pPr>
            <a:r>
              <a:rPr lang="cs-CZ" sz="2400" dirty="0"/>
              <a:t>				</a:t>
            </a: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přibývá </a:t>
            </a:r>
            <a:r>
              <a:rPr lang="cs-CZ" sz="2400" dirty="0"/>
              <a:t>srážek a ubývá </a:t>
            </a:r>
            <a:r>
              <a:rPr lang="cs-CZ" sz="2400" dirty="0" smtClean="0"/>
              <a:t>teplota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zimy </a:t>
            </a:r>
            <a:r>
              <a:rPr lang="cs-CZ" sz="2400" dirty="0"/>
              <a:t>dlouhé a bohaté na sníh</a:t>
            </a:r>
          </a:p>
          <a:p>
            <a:pPr>
              <a:buNone/>
            </a:pPr>
            <a:r>
              <a:rPr lang="cs-CZ" sz="2400" dirty="0" smtClean="0"/>
              <a:t>-    </a:t>
            </a:r>
            <a:r>
              <a:rPr lang="cs-CZ" sz="2400" b="1" dirty="0" smtClean="0">
                <a:solidFill>
                  <a:srgbClr val="8006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400" b="1" dirty="0">
                <a:solidFill>
                  <a:srgbClr val="8006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nížinách </a:t>
            </a:r>
            <a:r>
              <a:rPr lang="cs-CZ" sz="2400" dirty="0"/>
              <a:t>tepleji</a:t>
            </a:r>
          </a:p>
        </p:txBody>
      </p:sp>
      <p:sp>
        <p:nvSpPr>
          <p:cNvPr id="7" name="Obdélník 6"/>
          <p:cNvSpPr/>
          <p:nvPr/>
        </p:nvSpPr>
        <p:spPr>
          <a:xfrm>
            <a:off x="2984310" y="548680"/>
            <a:ext cx="254755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Podnebí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146" name="Picture 2" descr="C:\Users\uživatel\AppData\Local\Microsoft\Windows\Temporary Internet Files\Content.IE5\XXDD00DP\MC900104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286" y="2204864"/>
            <a:ext cx="3986297" cy="399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97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smtClean="0"/>
              <a:t>Otázky:</a:t>
            </a:r>
          </a:p>
          <a:p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Jaké znáš pohoří Severní Moravy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Napiš nejvyšší horu těchto pohoří      _____________     _______________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Přiřaď nadmořskou výšku k horám:</a:t>
            </a:r>
          </a:p>
          <a:p>
            <a:endParaRPr lang="cs-CZ" sz="2000" dirty="0"/>
          </a:p>
          <a:p>
            <a:r>
              <a:rPr lang="cs-CZ" sz="2000" dirty="0" smtClean="0"/>
              <a:t>          </a:t>
            </a:r>
            <a:r>
              <a:rPr lang="cs-CZ" sz="2000" dirty="0" smtClean="0">
                <a:solidFill>
                  <a:srgbClr val="FF0000"/>
                </a:solidFill>
              </a:rPr>
              <a:t>1323</a:t>
            </a:r>
            <a:r>
              <a:rPr lang="cs-CZ" sz="2000" dirty="0" smtClean="0"/>
              <a:t>   </a:t>
            </a:r>
            <a:r>
              <a:rPr lang="cs-CZ" sz="2000" dirty="0" err="1" smtClean="0"/>
              <a:t>m.n.m</a:t>
            </a:r>
            <a:r>
              <a:rPr lang="cs-CZ" sz="2000" dirty="0" smtClean="0"/>
              <a:t>.</a:t>
            </a:r>
            <a:r>
              <a:rPr lang="cs-CZ" sz="2000" dirty="0" smtClean="0">
                <a:solidFill>
                  <a:srgbClr val="FF0000"/>
                </a:solidFill>
              </a:rPr>
              <a:t>          1492  </a:t>
            </a:r>
            <a:r>
              <a:rPr lang="cs-CZ" sz="2000" dirty="0" err="1" smtClean="0"/>
              <a:t>m.n.m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pPr marL="457200" indent="-457200">
              <a:buAutoNum type="arabicPeriod" startAt="4"/>
            </a:pPr>
            <a:r>
              <a:rPr lang="cs-CZ" sz="2000" dirty="0" smtClean="0"/>
              <a:t>Vyjmenuj řeky, které protékají severní Moravou</a:t>
            </a:r>
          </a:p>
          <a:p>
            <a:pPr marL="457200" indent="-457200">
              <a:buAutoNum type="arabicPeriod" startAt="4"/>
            </a:pPr>
            <a:r>
              <a:rPr lang="cs-CZ" sz="2000" dirty="0" smtClean="0"/>
              <a:t>Která řeka se vlévá do Dunaje a poté se vlévá do Černého moře ?</a:t>
            </a:r>
          </a:p>
          <a:p>
            <a:pPr marL="457200" indent="-457200">
              <a:buAutoNum type="arabicPeriod" startAt="4"/>
            </a:pPr>
            <a:r>
              <a:rPr lang="cs-CZ" sz="2000" dirty="0" smtClean="0"/>
              <a:t>Jak se nazývá nejúrodnější oblast severní Moravy ?</a:t>
            </a:r>
          </a:p>
          <a:p>
            <a:pPr marL="457200" indent="-457200">
              <a:buAutoNum type="arabicPeriod" startAt="4"/>
            </a:pPr>
            <a:r>
              <a:rPr lang="cs-CZ" sz="2000" dirty="0" smtClean="0"/>
              <a:t>S jakými státy sousedí severní Morava ?</a:t>
            </a:r>
          </a:p>
          <a:p>
            <a:pPr marL="457200" indent="-457200">
              <a:buAutoNum type="arabicPeriod" startAt="4"/>
            </a:pPr>
            <a:endParaRPr lang="cs-CZ" sz="2000" dirty="0" smtClean="0"/>
          </a:p>
          <a:p>
            <a:pPr marL="457200" indent="-457200">
              <a:buAutoNum type="arabicPeriod" startAt="4"/>
            </a:pP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3113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Citace 2013-04-07           Obrazový </a:t>
            </a:r>
            <a:r>
              <a:rPr lang="cs-CZ" sz="900" dirty="0"/>
              <a:t>materiál dostupný na</a:t>
            </a:r>
            <a:r>
              <a:rPr lang="cs-CZ" sz="900" dirty="0" smtClean="0"/>
              <a:t>:</a:t>
            </a:r>
          </a:p>
          <a:p>
            <a:endParaRPr lang="cs-CZ" sz="900" dirty="0"/>
          </a:p>
          <a:p>
            <a:r>
              <a:rPr lang="cs-CZ" sz="900" dirty="0" smtClean="0"/>
              <a:t>Klipart</a:t>
            </a:r>
          </a:p>
          <a:p>
            <a:r>
              <a:rPr lang="cs-CZ" sz="900" dirty="0" smtClean="0"/>
              <a:t>7.4.2013   11.27</a:t>
            </a:r>
          </a:p>
          <a:p>
            <a:r>
              <a:rPr lang="cs-CZ" sz="900" dirty="0" smtClean="0"/>
              <a:t> </a:t>
            </a:r>
            <a:endParaRPr lang="cs-CZ" sz="900" dirty="0"/>
          </a:p>
          <a:p>
            <a:r>
              <a:rPr lang="cs-CZ" sz="900" dirty="0"/>
              <a:t>https://upload.wikimedia.org/wikipedia/commons/3/30/KrajSM.png</a:t>
            </a:r>
            <a:endParaRPr lang="cs-CZ" sz="900" dirty="0" smtClean="0"/>
          </a:p>
          <a:p>
            <a:r>
              <a:rPr lang="cs-CZ" sz="900" dirty="0" smtClean="0"/>
              <a:t>7.4.2013   10.26</a:t>
            </a:r>
          </a:p>
          <a:p>
            <a:endParaRPr lang="cs-CZ" sz="900" dirty="0"/>
          </a:p>
          <a:p>
            <a:r>
              <a:rPr lang="cs-CZ" sz="900" dirty="0"/>
              <a:t>https://upload.wikimedia.org/wikipedia/commons/6/6d/Praded_letecky_pohled_01.jpg</a:t>
            </a:r>
            <a:endParaRPr lang="cs-CZ" sz="900" dirty="0" smtClean="0"/>
          </a:p>
          <a:p>
            <a:r>
              <a:rPr lang="cs-CZ" sz="900" dirty="0" smtClean="0"/>
              <a:t>7.4.2013   11.00</a:t>
            </a:r>
          </a:p>
          <a:p>
            <a:endParaRPr lang="cs-CZ" sz="900" dirty="0"/>
          </a:p>
          <a:p>
            <a:r>
              <a:rPr lang="cs-CZ" sz="900" dirty="0"/>
              <a:t>https://upload.wikimedia.org/wikipedia/commons/thumb/0/04/Lys%C3%A1_hora_%28Beskydy_CZE%29_-_view_from_Fr%C3%BDdlant_nad_Ostravic%C3%AD.jpg/800px-Lys%C3%A1_hora_%28Beskydy_CZE%29_-_view_from_Fr%C3%BDdlant_nad_Ostravic%C3%AD.jpg</a:t>
            </a:r>
            <a:endParaRPr lang="cs-CZ" sz="900" dirty="0" smtClean="0"/>
          </a:p>
          <a:p>
            <a:r>
              <a:rPr lang="cs-CZ" sz="900" dirty="0" smtClean="0"/>
              <a:t>7.4.2013   11.03</a:t>
            </a:r>
          </a:p>
          <a:p>
            <a:endParaRPr lang="cs-CZ" sz="900" dirty="0"/>
          </a:p>
          <a:p>
            <a:r>
              <a:rPr lang="cs-CZ" sz="900" dirty="0"/>
              <a:t>http://upload.wikimedia.org/wikipedia/commons/3/35/Moravsk%C3%A1_br%C3%A1na.png</a:t>
            </a:r>
            <a:endParaRPr lang="cs-CZ" sz="900" dirty="0" smtClean="0"/>
          </a:p>
          <a:p>
            <a:r>
              <a:rPr lang="cs-CZ" sz="900" dirty="0" smtClean="0"/>
              <a:t>7.4.2013   11.15</a:t>
            </a:r>
          </a:p>
          <a:p>
            <a:endParaRPr lang="cs-CZ" sz="900" dirty="0"/>
          </a:p>
          <a:p>
            <a:r>
              <a:rPr lang="cs-CZ" sz="900" dirty="0"/>
              <a:t>https://upload.wikimedia.org/wikipedia/commons/thumb/3/30/Plane_loucky.jpg/800px-Plane_loucky.jpg</a:t>
            </a:r>
            <a:endParaRPr lang="cs-CZ" sz="900" dirty="0" smtClean="0"/>
          </a:p>
          <a:p>
            <a:r>
              <a:rPr lang="cs-CZ" sz="900" dirty="0" smtClean="0"/>
              <a:t>7.4.2013   11.21</a:t>
            </a:r>
          </a:p>
          <a:p>
            <a:endParaRPr lang="cs-CZ" sz="900" dirty="0"/>
          </a:p>
          <a:p>
            <a:r>
              <a:rPr lang="cs-CZ" sz="900" dirty="0"/>
              <a:t>http://upload.wikimedia.org/wikipedia/commons/thumb/d/d8/%C5%98eka_Han%C3%A1.JPG/800px-%C5%98eka_Han%C3%A1.JPG</a:t>
            </a:r>
            <a:endParaRPr lang="cs-CZ" sz="900" dirty="0" smtClean="0"/>
          </a:p>
          <a:p>
            <a:r>
              <a:rPr lang="cs-CZ" sz="900" dirty="0" smtClean="0"/>
              <a:t>7.4.2013   11.33</a:t>
            </a:r>
          </a:p>
          <a:p>
            <a:endParaRPr lang="cs-CZ" sz="900" dirty="0"/>
          </a:p>
          <a:p>
            <a:r>
              <a:rPr lang="cs-CZ" sz="900" dirty="0"/>
              <a:t>http://upload.wikimedia.org/wikipedia/commons/thumb/3/33/Dlouhe_strane_horni_nadrz.jpg/800px-Dlouhe_strane_horni_nadrz.jpg</a:t>
            </a:r>
            <a:endParaRPr lang="cs-CZ" sz="900" dirty="0" smtClean="0"/>
          </a:p>
          <a:p>
            <a:r>
              <a:rPr lang="cs-CZ" sz="900" dirty="0" smtClean="0"/>
              <a:t>7.4.2013   11.43</a:t>
            </a:r>
          </a:p>
          <a:p>
            <a:endParaRPr lang="cs-CZ" sz="900" dirty="0"/>
          </a:p>
          <a:p>
            <a:endParaRPr lang="cs-CZ" sz="900" dirty="0" smtClean="0"/>
          </a:p>
          <a:p>
            <a:r>
              <a:rPr lang="cs-CZ" sz="900" dirty="0" smtClean="0"/>
              <a:t>Textový materiál dostupný na :</a:t>
            </a:r>
          </a:p>
          <a:p>
            <a:r>
              <a:rPr lang="cs-CZ" sz="900" dirty="0" smtClean="0"/>
              <a:t>PhDr. Petr Chalupa,</a:t>
            </a:r>
            <a:r>
              <a:rPr lang="cs-CZ" sz="900" dirty="0" err="1" smtClean="0"/>
              <a:t>CSc</a:t>
            </a:r>
            <a:r>
              <a:rPr lang="cs-CZ" sz="900" dirty="0" smtClean="0"/>
              <a:t>.,Putování po České republice, Vlastivěda pro 5. ročník, ALTER, r. 2006</a:t>
            </a:r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446</Words>
  <Application>Microsoft Office PowerPoint</Application>
  <PresentationFormat>Předvádění na obrazovce (4:3)</PresentationFormat>
  <Paragraphs>127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44</cp:revision>
  <dcterms:created xsi:type="dcterms:W3CDTF">2012-10-04T17:02:39Z</dcterms:created>
  <dcterms:modified xsi:type="dcterms:W3CDTF">2014-08-27T16:34:23Z</dcterms:modified>
</cp:coreProperties>
</file>