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72" r:id="rId4"/>
    <p:sldId id="270" r:id="rId5"/>
    <p:sldId id="273" r:id="rId6"/>
    <p:sldId id="278" r:id="rId7"/>
    <p:sldId id="277" r:id="rId8"/>
    <p:sldId id="274" r:id="rId9"/>
    <p:sldId id="276" r:id="rId10"/>
    <p:sldId id="275" r:id="rId11"/>
    <p:sldId id="279" r:id="rId12"/>
    <p:sldId id="280" r:id="rId13"/>
    <p:sldId id="282" r:id="rId14"/>
    <p:sldId id="283" r:id="rId15"/>
    <p:sldId id="284" r:id="rId16"/>
    <p:sldId id="285" r:id="rId17"/>
    <p:sldId id="286" r:id="rId18"/>
    <p:sldId id="288" r:id="rId19"/>
    <p:sldId id="287" r:id="rId20"/>
    <p:sldId id="289" r:id="rId21"/>
    <p:sldId id="260" r:id="rId22"/>
    <p:sldId id="28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FF0066"/>
    <a:srgbClr val="FF6600"/>
    <a:srgbClr val="FF3300"/>
    <a:srgbClr val="800680"/>
    <a:srgbClr val="CC6600"/>
    <a:srgbClr val="0E12B2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5" d="100"/>
          <a:sy n="75" d="100"/>
        </p:scale>
        <p:origin x="-324" y="-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D29385E-5342-4074-B21B-5568296DFC37}" type="datetimeFigureOut">
              <a:rPr lang="cs-CZ" smtClean="0"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9.png"/><Relationship Id="rId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insko" TargetMode="External"/><Relationship Id="rId2" Type="http://schemas.openxmlformats.org/officeDocument/2006/relationships/hyperlink" Target="http://cs.wikipedia.org/wiki/D%C3%A1n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5%A0v%C3%A9dsko" TargetMode="External"/><Relationship Id="rId5" Type="http://schemas.openxmlformats.org/officeDocument/2006/relationships/hyperlink" Target="http://cs.wikipedia.org/wiki/Norsko" TargetMode="External"/><Relationship Id="rId4" Type="http://schemas.openxmlformats.org/officeDocument/2006/relationships/hyperlink" Target="http://cs.wikipedia.org/wiki/Is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719581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VY_12_INOVACE_357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Severní Evropa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</a:t>
                      </a:r>
                      <a:r>
                        <a:rPr lang="cs-CZ" sz="1400" baseline="0" dirty="0" smtClean="0"/>
                        <a:t> se seznámí se státy ležící v severní  Evropě-jejími hlavními městy,  vlajkami, jazyky, polohou, hospodářstvím, měnou, </a:t>
                      </a:r>
                      <a:r>
                        <a:rPr lang="cs-CZ" sz="1400" baseline="0" smtClean="0"/>
                        <a:t>státním zřízení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28.4.2013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27.5.2013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5302" y="5595782"/>
            <a:ext cx="6439455" cy="923330"/>
          </a:xfrm>
          <a:prstGeom prst="rect">
            <a:avLst/>
          </a:prstGeom>
          <a:solidFill>
            <a:srgbClr val="80068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Severní </a:t>
            </a:r>
            <a:r>
              <a:rPr lang="cs-CZ" sz="54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evropa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AutoShape 2" descr="data:image/jpeg;base64,/9j/4AAQSkZJRgABAQAAAQABAAD/2wCEAAkGBhQSEBUUEhIUFRUVFhQZGBYVGB0XFxoaFhgXFBkXFxoXHyceGhsjGRUVHy8gJSgpLCwsFh4xNTAqNSYrLCkBCQoKDgwNGQ8PGS0kHiQ1NTYzNTU0NS0vNTI1LzExMjUvMTQ0NTE1KjYuKjU1NTU1KjIxNS81NC40LCwqLyw0LP/AABEIAIYAsAMBIgACEQEDEQH/xAAcAAABBQEBAQAAAAAAAAAAAAAAAgMEBQYBBwj/xAA1EAABAwIEBAUBBwUBAQAAAAABAAIRAyEEBRIxQVFhcQYTIoGR8AcyobHB0eEUI0JS8YIz/8QAGgEBAAIDAQAAAAAAAAAAAAAAAAQFAgMGAf/EAC0RAQACAQIDBgQHAAAAAAAAAAABAgMEERITIQUxUWFxgRRB8PEVIjJCkcHR/9oADAMBAAIRAxEAPwD22tWDRJj3MfmsvjMc4vJnntt7clK8QYsl+jgPzVSg6XHmUSnBhX/6n6E/kkU6ZcYaCT0EoOSnKFEuIExMweyS+kWuhw2N1bUMO2oGeWHAh7Zk7AcR3sgXgsnh5kyLQeBBF4KvFxrYEDYLqAQhCCJSyxjaz6oHqqNa13I6Zi3upaEL2bTPe9mZnvCEIXjxDzPDuc0aPvNcCLx8peGrVCDqYGkdbHt0UlQsTmjWNa4gjVNiL26d4+UFfm2Y1WOgQ0EWi5/hVRxTi6XOced4n4Sa1cvJLjuZ6X5BNoH8RjHPdMkdAeSa80/7H5KShArzT/sfko80/wCx+SkoQXeaZaX1fQ3e5J2+rKXhMkY0AuEut2norJCDmkRHBJZRa3YAdhCWhAh9IO3APcSlALOeMs+/pWMcXuYC5tw3UDBkg3BEiQOZVdl32q4aq5rC17XPeGtET94wCY24W6qXTR5r4+ZSu8JFdNktTjrG8NqhCFERwhCEAs74o8YUsI0S4FxI6wNWkmOMX/Y3U7xFmXkUHPJAAF954zpI2IF14di81FZ4a/8AuuJcBUcA31OcYMA/dvtPEm6tuztDGeeO36YWGj0vOnit3Q9N8LeOX4ipU8zQGMA9IBLmucTALrCIBEQTbdacZ9SmJPeLLxXwhnLmYrQdIbWcA6bQRq06etyIMzPNemYXB+ZYPaDydb45rDtPT8jPtEbRMdPr1Y67Dysu0RtDSVsRrpk0XgkRtf2g9FR51ig9zdJmBBtEGbqSMBUoUnuBlxgengBclUz3kkk7lViC4hCEAhCEAhCWDAniSd+Vv5+EG1QhCAQhCDP+L/CNPHUdJOio27KkTHQjiCs3lf2O0qb2uq4h9TSQdLWhgMcCZJ35L0RCmY9dnxY+XS20JNNVlx04K26BC4SuqGjBCFmvFvjOlhGOaXkVSIADZIkGHXsYPBbMWK2W0VpG8s8eO2S3DWOrGfarnDjiPKDjop0wYtBfUkTa8hs2PXusT4cyb+qxVOhq06yfVEwACSY47Lmb4rU4m58wioXOJLr6gA47EwbmN1tvsz8KQ046o0nyw80mf7FoMuvvyHWV2e9dFo+/adto9fu6beNLpvP5ev3Z3x7kFPCYoMp1S8ubrcCILXEnla+62+QZr5tGnVaTIABnfW0AO73v7rzDOc1dia9Ss/d7iew4N9hA9lpPs4wtR9SoQ4hjW3E+kucbSOYAJntzUbtHTTbRxOS35q/WzRrMEzpom89avRMZmPmf46XHchxgjt9bKEnnxp0uBDht78EyuRc6EIQgEIQg61smAu1HXtsLBdpPg9Nj24oq0yCZEXQbVCEIBCEIBCEIBCrc4xhpgQ4guIm0wBy4SpWBxAewOE/+tz1sgXip0OjfS6O8GNrr51z3E66xLi8vuH64nUCRAj6Juvo2q2WkDiD9WXl+T/ZlUGLdWxjmNpseXgsManatQN/utnn2V32TqMeCL2vPp4ytez81MXFa0vOMQPSw8S0/g4gfl9cfYPst8Q0qmFZhhIq0g4kEQHAuJ1NPHcArz7xXgaeHxNagWRpMsIJMM06mNGriZEnZeifZs1rMFSqEvc+q5zBMEN0zYQBDYZN1Zdp3rk0kW2nrO8fx/ibrrVvp4nb0ZbOPsweys6pUxFGnhy5zjUJ06Q50hoadze11oskOCZQDcE5zw1zpeZB1EDeQJtHDZPeN8XhKj6mHxNXS7yfMYD6Wh7dZB13OozEcRzKxHgTM2B7qPqHmQ5ocZGoSCBAFyIP/AJhQ8nO1Ojm15neu07bbRMePmi35mfTTa0z09o2/tuKlQkyUldLVxc8pwhCEAhCcmALX57/H4IOU2TuYA+oC45wiB/36ldfVJABO31+qQg3CEIQCEIQCrcdnAY4tH3hG+ysSqStk1So8ue5ovw5f8QdzEOqUWvLQCJJB6WEcwVPynE66TTaRYx06cFAznGloDGyAQQZHDaxUbIcWGPLTPrgCPe6DSLGeP6lc1MNTpf8AzqOdr9Os/wBuKhAaDLvS13pi8ATdavGY0U2yfYc1SZhnOuAAWkGQZvt/JW7Bl5V4vtu24snLvxbbs14p8NPzHE0nNpOY1jjTq1SAHFoDXB4aTtdwAub32W1yHJmYSgyi1xIbMF0SSbqppZvU1A27RAk8TzKi18U57tTnEn4jtGy25dVfJjri/bHyZ5NRa9Ip8oUP2kZDUfXdXoOaYpjzGgEvlnptYz6Yt0KqfAmEc4PrVBJs1ji2/NxDvwWwLzzPylvp9gOH8Bb/AMRv8NOCY9/LwbfjLcjlTHv5OMdNjN/fZJc2CltaAbuHtKPO5i3IWCrUI2hL9PX6/NDmCJE7xf5/f4QJZEidpErtQ35Rb4skp1jy4gRqnhFyg7h8G9/3Wk79rdU0BeFq2sFGjaLDiYk9T3WVqPkk2vy2QbZCEIBCEIBCEIK/FZaHSX1HQY4wB7KJUp08MS5rpdFmmOPYSms1pPpAxUJa+QQeHRU8oJ2JxZquBcAReCJt0N4UElda8jYwnH0jyvxj9kCA3idkpzQTII97IayAZ25cen5rrCL2AgcZKBHlnkUP4DkP5XS7377LtRwnb8fqyBuEJ1lQm3x7XjtZWOX5QKgcTMbDlPE84QVQE2Cl4zBmmxuqZN9re54m+3BTMLhDSxAAYXWMF0DoXW4KXmOVPqkHU0QNoPugzicw1bQ9romCDClVsnqNkkWHFt7KII4Anpt+SDXYXEiowOHHhy6FR6+T0zcNAMg/jJHSVn21TTPpLg7l+60GUY51VpLokGLdt0E9CEIBCEIGauLY0gOcATwlOtcDsZ7LOZ24OrRyAEiO9/lV9Ku5n3XEdjCDS504CiZ4wB3WWUqvmDqjQ15kAyD+/NIw+G1ua0OFzE8fhA1SNxaUsPDTYEnrx+v1Vu/w3caX2m87+0KUcppAaDGp0kE/esOEcEFJg8K6pO0NEnntwAvwSa1ItlrgBtPDt15p3C4p+HqEEctQPEDiFd4vL2VocDuNxsRwQZywAIvv39vkJDqRidx0UzFZc6mIdsb6uHIDv+/RRQCARN+Q/H9ECGt4zC1mW0tNJvMiTvue6yopHc7Dn+S0bM000g57HCw5AHtJlBYEgXKbbi2HZ7fkdlmMyzI1XcQ0bD9SoaDUY3OWMkA6nRYC49ys35xvOx5WTaUxhP1ZA85zQOJjb65KTlub+VMtkHlvI5yoUiIv0KQ5sINuhCEAm67iGktiYMTt7pxJeyQQeNkGNc8mXG5J3/E/p8ptXWZZKGtBp6iZiN9+KguyeqP8D7EH9UDWDwhqPDR7nkOa0mHy+lSIgDUbAm5np/CYyrKPLOpxl3COHPurOEHQoFfEAYhjdN4dDp4Hp7KemXYdusPI9QEA/O3ygRjcvZVA1DbYjdU78JVoPGky0mATsJMXHDurzEVtLZ0ud0bcqEMUMQHMDYA06tW8TwHsgXjKL6lJzSAHWiDY8bKhosBqaXSATBixnn2ngtY1sCBwVVmuBJcHsaHHY2vHS4QTf6Rvl6W6RaxAHysriS7UQ5xMGJJ+FrcNRDWwJ9/5UbGZOyo6TIPRBlk5Rw7nmGgk9FosHkbGgh4DyeJG3ZOYLDhji1lPS0buO5PIdEGaq0dBIdcjgP3SWOk/I+VOzymBVcRxifi/6fKhBsDr+X/UDaXY8YIH1sklp5LiDcIQhAJL3wJQhBns1zQucAyWhpnqSl4fP3yA5rTPKxXUII+Jzmo6QDpHTf5UN1d53e4+5QhB3+ofAGt0Da5RUquIbLjba/VCEGrwNQOptIm44mT8p0MEkwJPFCECkIQgaqUZ/wAnDtH6hONCEIOoQhBmc4d/ddtYjfqP4/FQqgI2O9+p7oQgQJ5rurmAfrohCD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data:image/jpeg;base64,/9j/4AAQSkZJRgABAQAAAQABAAD/2wCEAAkGBhQSEBUUEhIUFRUVFhQZGBYVGB0XFxoaFhgXFBkXFxoXHyceGhsjGRUVHy8gJSgpLCwsFh4xNTAqNSYrLCkBCQoKDgwNGQ8PGS0kHiQ1NTYzNTU0NS0vNTI1LzExMjUvMTQ0NTE1KjYuKjU1NTU1KjIxNS81NC40LCwqLyw0LP/AABEIAIYAsAMBIgACEQEDEQH/xAAcAAABBQEBAQAAAAAAAAAAAAAAAgMEBQYBBwj/xAA1EAABAwIEBAUBBwUBAQAAAAABAAIRAyEEBRIxQVFhcQYTIoGR8AcyobHB0eEUI0JS8YIz/8QAGgEBAAIDAQAAAAAAAAAAAAAAAAQFAgMGAf/EAC0RAQACAQIDBgQHAAAAAAAAAAABAgMEERITIQUxUWFxgRRB8PEVIjJCkcHR/9oADAMBAAIRAxEAPwD22tWDRJj3MfmsvjMc4vJnntt7clK8QYsl+jgPzVSg6XHmUSnBhX/6n6E/kkU6ZcYaCT0EoOSnKFEuIExMweyS+kWuhw2N1bUMO2oGeWHAh7Zk7AcR3sgXgsnh5kyLQeBBF4KvFxrYEDYLqAQhCCJSyxjaz6oHqqNa13I6Zi3upaEL2bTPe9mZnvCEIXjxDzPDuc0aPvNcCLx8peGrVCDqYGkdbHt0UlQsTmjWNa4gjVNiL26d4+UFfm2Y1WOgQ0EWi5/hVRxTi6XOced4n4Sa1cvJLjuZ6X5BNoH8RjHPdMkdAeSa80/7H5KShArzT/sfko80/wCx+SkoQXeaZaX1fQ3e5J2+rKXhMkY0AuEut2norJCDmkRHBJZRa3YAdhCWhAh9IO3APcSlALOeMs+/pWMcXuYC5tw3UDBkg3BEiQOZVdl32q4aq5rC17XPeGtET94wCY24W6qXTR5r4+ZSu8JFdNktTjrG8NqhCFERwhCEAs74o8YUsI0S4FxI6wNWkmOMX/Y3U7xFmXkUHPJAAF954zpI2IF14di81FZ4a/8AuuJcBUcA31OcYMA/dvtPEm6tuztDGeeO36YWGj0vOnit3Q9N8LeOX4ipU8zQGMA9IBLmucTALrCIBEQTbdacZ9SmJPeLLxXwhnLmYrQdIbWcA6bQRq06etyIMzPNemYXB+ZYPaDydb45rDtPT8jPtEbRMdPr1Y67Dysu0RtDSVsRrpk0XgkRtf2g9FR51ig9zdJmBBtEGbqSMBUoUnuBlxgengBclUz3kkk7lViC4hCEAhCEAhCWDAniSd+Vv5+EG1QhCAQhCDP+L/CNPHUdJOio27KkTHQjiCs3lf2O0qb2uq4h9TSQdLWhgMcCZJ35L0RCmY9dnxY+XS20JNNVlx04K26BC4SuqGjBCFmvFvjOlhGOaXkVSIADZIkGHXsYPBbMWK2W0VpG8s8eO2S3DWOrGfarnDjiPKDjop0wYtBfUkTa8hs2PXusT4cyb+qxVOhq06yfVEwACSY47Lmb4rU4m58wioXOJLr6gA47EwbmN1tvsz8KQ046o0nyw80mf7FoMuvvyHWV2e9dFo+/adto9fu6beNLpvP5ev3Z3x7kFPCYoMp1S8ubrcCILXEnla+62+QZr5tGnVaTIABnfW0AO73v7rzDOc1dia9Ss/d7iew4N9hA9lpPs4wtR9SoQ4hjW3E+kucbSOYAJntzUbtHTTbRxOS35q/WzRrMEzpom89avRMZmPmf46XHchxgjt9bKEnnxp0uBDht78EyuRc6EIQgEIQg61smAu1HXtsLBdpPg9Nj24oq0yCZEXQbVCEIBCEIBCEIBCrc4xhpgQ4guIm0wBy4SpWBxAewOE/+tz1sgXip0OjfS6O8GNrr51z3E66xLi8vuH64nUCRAj6Juvo2q2WkDiD9WXl+T/ZlUGLdWxjmNpseXgsManatQN/utnn2V32TqMeCL2vPp4ytez81MXFa0vOMQPSw8S0/g4gfl9cfYPst8Q0qmFZhhIq0g4kEQHAuJ1NPHcArz7xXgaeHxNagWRpMsIJMM06mNGriZEnZeifZs1rMFSqEvc+q5zBMEN0zYQBDYZN1Zdp3rk0kW2nrO8fx/ibrrVvp4nb0ZbOPsweys6pUxFGnhy5zjUJ06Q50hoadze11oskOCZQDcE5zw1zpeZB1EDeQJtHDZPeN8XhKj6mHxNXS7yfMYD6Wh7dZB13OozEcRzKxHgTM2B7qPqHmQ5ocZGoSCBAFyIP/AJhQ8nO1Ojm15neu07bbRMePmi35mfTTa0z09o2/tuKlQkyUldLVxc8pwhCEAhCcmALX57/H4IOU2TuYA+oC45wiB/36ldfVJABO31+qQg3CEIQCEIQCrcdnAY4tH3hG+ysSqStk1So8ue5ovw5f8QdzEOqUWvLQCJJB6WEcwVPynE66TTaRYx06cFAznGloDGyAQQZHDaxUbIcWGPLTPrgCPe6DSLGeP6lc1MNTpf8AzqOdr9Os/wBuKhAaDLvS13pi8ATdavGY0U2yfYc1SZhnOuAAWkGQZvt/JW7Bl5V4vtu24snLvxbbs14p8NPzHE0nNpOY1jjTq1SAHFoDXB4aTtdwAub32W1yHJmYSgyi1xIbMF0SSbqppZvU1A27RAk8TzKi18U57tTnEn4jtGy25dVfJjri/bHyZ5NRa9Ip8oUP2kZDUfXdXoOaYpjzGgEvlnptYz6Yt0KqfAmEc4PrVBJs1ji2/NxDvwWwLzzPylvp9gOH8Bb/AMRv8NOCY9/LwbfjLcjlTHv5OMdNjN/fZJc2CltaAbuHtKPO5i3IWCrUI2hL9PX6/NDmCJE7xf5/f4QJZEidpErtQ35Rb4skp1jy4gRqnhFyg7h8G9/3Wk79rdU0BeFq2sFGjaLDiYk9T3WVqPkk2vy2QbZCEIBCEIBCEIK/FZaHSX1HQY4wB7KJUp08MS5rpdFmmOPYSms1pPpAxUJa+QQeHRU8oJ2JxZquBcAReCJt0N4UElda8jYwnH0jyvxj9kCA3idkpzQTII97IayAZ25cen5rrCL2AgcZKBHlnkUP4DkP5XS7377LtRwnb8fqyBuEJ1lQm3x7XjtZWOX5QKgcTMbDlPE84QVQE2Cl4zBmmxuqZN9re54m+3BTMLhDSxAAYXWMF0DoXW4KXmOVPqkHU0QNoPugzicw1bQ9romCDClVsnqNkkWHFt7KII4Anpt+SDXYXEiowOHHhy6FR6+T0zcNAMg/jJHSVn21TTPpLg7l+60GUY51VpLokGLdt0E9CEIBCEIGauLY0gOcATwlOtcDsZ7LOZ24OrRyAEiO9/lV9Ku5n3XEdjCDS504CiZ4wB3WWUqvmDqjQ15kAyD+/NIw+G1ua0OFzE8fhA1SNxaUsPDTYEnrx+v1Vu/w3caX2m87+0KUcppAaDGp0kE/esOEcEFJg8K6pO0NEnntwAvwSa1ItlrgBtPDt15p3C4p+HqEEctQPEDiFd4vL2VocDuNxsRwQZywAIvv39vkJDqRidx0UzFZc6mIdsb6uHIDv+/RRQCARN+Q/H9ECGt4zC1mW0tNJvMiTvue6yopHc7Dn+S0bM000g57HCw5AHtJlBYEgXKbbi2HZ7fkdlmMyzI1XcQ0bD9SoaDUY3OWMkA6nRYC49ys35xvOx5WTaUxhP1ZA85zQOJjb65KTlub+VMtkHlvI5yoUiIv0KQ5sINuhCEAm67iGktiYMTt7pxJeyQQeNkGNc8mXG5J3/E/p8ptXWZZKGtBp6iZiN9+KguyeqP8D7EH9UDWDwhqPDR7nkOa0mHy+lSIgDUbAm5np/CYyrKPLOpxl3COHPurOEHQoFfEAYhjdN4dDp4Hp7KemXYdusPI9QEA/O3ygRjcvZVA1DbYjdU78JVoPGky0mATsJMXHDurzEVtLZ0ud0bcqEMUMQHMDYA06tW8TwHsgXjKL6lJzSAHWiDY8bKhosBqaXSATBixnn2ngtY1sCBwVVmuBJcHsaHHY2vHS4QTf6Rvl6W6RaxAHysriS7UQ5xMGJJ+FrcNRDWwJ9/5UbGZOyo6TIPRBlk5Rw7nmGgk9FosHkbGgh4DyeJG3ZOYLDhji1lPS0buO5PIdEGaq0dBIdcjgP3SWOk/I+VOzymBVcRxifi/6fKhBsDr+X/UDaXY8YIH1sklp5LiDcIQhAJL3wJQhBns1zQucAyWhpnqSl4fP3yA5rTPKxXUII+Jzmo6QDpHTf5UN1d53e4+5QhB3+ofAGt0Da5RUquIbLjba/VCEGrwNQOptIm44mT8p0MEkwJPFCECkIQgaqUZ/wAnDtH6hONCEIOoQhBmc4d/ddtYjfqP4/FQqgI2O9+p7oQgQJ5rurmAfrohCD//2Q==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\\psf\Home\Desktop\Snímek obrazovky 2014-08-26 v 22.32.2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338" y="476672"/>
            <a:ext cx="6419850" cy="490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112417" y="260648"/>
            <a:ext cx="688521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Severoevropské</a:t>
            </a: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země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2417" y="2348880"/>
            <a:ext cx="713199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600" dirty="0" smtClean="0"/>
              <a:t>Mají málo obyvatelstva</a:t>
            </a:r>
          </a:p>
          <a:p>
            <a:endParaRPr lang="cs-CZ" sz="3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3600" dirty="0" smtClean="0"/>
              <a:t>Lákají turisty svou nepoškozenou přírodou</a:t>
            </a:r>
          </a:p>
          <a:p>
            <a:endParaRPr lang="cs-CZ" sz="3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3600" dirty="0" smtClean="0"/>
              <a:t>Jsou poměrně bohaté na přírodní suroviny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9603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844824"/>
            <a:ext cx="4157762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/>
            <a:r>
              <a:rPr lang="nn-NO" sz="2800" dirty="0"/>
              <a:t> </a:t>
            </a:r>
            <a:r>
              <a:rPr lang="nn-NO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Dánsko</a:t>
            </a:r>
          </a:p>
          <a:p>
            <a:r>
              <a:rPr lang="cs-CZ" sz="4400" dirty="0"/>
              <a:t> </a:t>
            </a:r>
            <a:r>
              <a:rPr lang="nn-NO" sz="4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</a:t>
            </a:r>
          </a:p>
          <a:p>
            <a:r>
              <a:rPr lang="cs-CZ" sz="4400" dirty="0"/>
              <a:t> </a:t>
            </a:r>
            <a:r>
              <a:rPr lang="nn-NO" sz="4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Island</a:t>
            </a:r>
            <a:endParaRPr lang="nn-NO" sz="4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/>
              <a:t> </a:t>
            </a:r>
            <a:r>
              <a:rPr lang="nn-NO" sz="44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</a:t>
            </a:r>
            <a:endParaRPr lang="nn-NO" sz="4400" b="1" dirty="0">
              <a:solidFill>
                <a:srgbClr val="FF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dirty="0"/>
              <a:t> </a:t>
            </a:r>
            <a:r>
              <a:rPr lang="nn-NO" sz="4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Švédsko</a:t>
            </a:r>
            <a:endParaRPr lang="nn-NO" sz="4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78392" y="260648"/>
            <a:ext cx="445666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Státy</a:t>
            </a:r>
          </a:p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severní Evropy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992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520154" y="260648"/>
            <a:ext cx="257314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dánsko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 descr="http://www.cojeco.cz/attach/image/max/70/123f/70123fc6ed2ad14cb7f2018e9bc0c6d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60" y="968534"/>
            <a:ext cx="4659165" cy="310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oubor:National Coat of arms of Denmark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19875"/>
            <a:ext cx="168563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\\psf\Home\Downloads\copenhagen-93005_64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95" y="4077072"/>
            <a:ext cx="3605585" cy="2692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\\psf\Home\Downloads\Da-map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12107"/>
            <a:ext cx="3067478" cy="3305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58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28092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Dánsko</a:t>
            </a:r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nejmenší ze severských 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neleží </a:t>
            </a:r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však na Skandinávském 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poloostrově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tvořeno Jutským poloostrovem, ostrovy Fyn, </a:t>
            </a:r>
            <a:r>
              <a:rPr lang="cs-CZ" sz="2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Sjælland</a:t>
            </a:r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stovkami dalších menších 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ostrovů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ýznamný je </a:t>
            </a:r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 průmysl </a:t>
            </a:r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(máslo, sýry), </a:t>
            </a:r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 průmysl </a:t>
            </a:r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(zemědělské stroje),</a:t>
            </a:r>
            <a:r>
              <a:rPr lang="cs-CZ" sz="24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větrné elektrárny</a:t>
            </a:r>
          </a:p>
          <a:p>
            <a:endParaRPr lang="cs-CZ" sz="24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861048"/>
            <a:ext cx="5400600" cy="280076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město: </a:t>
            </a:r>
            <a:r>
              <a:rPr lang="cs-CZ" sz="3200" dirty="0" smtClean="0">
                <a:solidFill>
                  <a:srgbClr val="FFFF00"/>
                </a:solidFill>
              </a:rPr>
              <a:t>Kodaň</a:t>
            </a:r>
          </a:p>
          <a:p>
            <a:r>
              <a:rPr lang="cs-CZ" sz="2400" dirty="0" smtClean="0"/>
              <a:t>Počet obyvatel: </a:t>
            </a:r>
            <a:r>
              <a:rPr lang="cs-CZ" sz="2400" dirty="0"/>
              <a:t>5 564 </a:t>
            </a:r>
            <a:r>
              <a:rPr lang="cs-CZ" sz="2400" dirty="0" smtClean="0"/>
              <a:t>219</a:t>
            </a:r>
          </a:p>
          <a:p>
            <a:r>
              <a:rPr lang="cs-CZ" sz="2400" dirty="0" smtClean="0"/>
              <a:t>Jazyk: dánština</a:t>
            </a:r>
          </a:p>
          <a:p>
            <a:r>
              <a:rPr lang="cs-CZ" sz="2400" dirty="0" smtClean="0"/>
              <a:t>Státní zřízení: konstituční monarchie</a:t>
            </a:r>
          </a:p>
          <a:p>
            <a:r>
              <a:rPr lang="cs-CZ" sz="2400" dirty="0" smtClean="0"/>
              <a:t>Hlava státu: Královna Markéta II.</a:t>
            </a:r>
          </a:p>
          <a:p>
            <a:r>
              <a:rPr lang="cs-CZ" sz="2400" dirty="0" smtClean="0"/>
              <a:t>Měna: Dánská koruna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1575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799363" y="260648"/>
            <a:ext cx="201471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města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51520" y="614591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Kodaň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93472" y="260648"/>
            <a:ext cx="25710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Århus</a:t>
            </a:r>
            <a:endParaRPr lang="cs-CZ" sz="2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- druhé největší město</a:t>
            </a:r>
            <a:endParaRPr lang="cs-CZ" dirty="0">
              <a:solidFill>
                <a:srgbClr val="FFFF00"/>
              </a:solidFill>
            </a:endParaRPr>
          </a:p>
          <a:p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14082" y="4797152"/>
            <a:ext cx="2790366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Odense</a:t>
            </a:r>
            <a:endParaRPr lang="cs-CZ" sz="28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FFFF00"/>
                </a:solidFill>
              </a:rPr>
              <a:t>- Třetí největší a zároveň   nejstarší město</a:t>
            </a:r>
            <a:endParaRPr lang="cs-CZ" dirty="0">
              <a:solidFill>
                <a:srgbClr val="FFFF00"/>
              </a:solidFill>
            </a:endParaRPr>
          </a:p>
          <a:p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2" descr="\\psf\Home\Downloads\copenhagen-93005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49797"/>
            <a:ext cx="3605585" cy="2692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\\psf\Home\Downloads\Århus-Å-Fiskergad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37811"/>
            <a:ext cx="4119363" cy="275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\\psf\Home\Downloads\Odense_Cathedral_seen_from_Eventyrhave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149080"/>
            <a:ext cx="345638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27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791863" y="260648"/>
            <a:ext cx="202972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finsko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FF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6146" name="Picture 2" descr="http://nd01.jxs.cz/353/036/ec91a00584_19550681_o2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61" y="755295"/>
            <a:ext cx="3657600" cy="2228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Coat of arms of Finland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916" y="985999"/>
            <a:ext cx="1800200" cy="2250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\\psf\Home\Downloads\SS_Suomi_approaching_Äijälänsalm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019" y="3236249"/>
            <a:ext cx="5047253" cy="3364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04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63284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>
                <a:solidFill>
                  <a:srgbClr val="00FF00"/>
                </a:solidFill>
              </a:rPr>
              <a:t>Finsko </a:t>
            </a:r>
            <a:r>
              <a:rPr lang="cs-CZ" sz="2000" dirty="0">
                <a:solidFill>
                  <a:srgbClr val="00B0F0"/>
                </a:solidFill>
              </a:rPr>
              <a:t>je zemí tisíců </a:t>
            </a:r>
            <a:r>
              <a:rPr lang="cs-CZ" sz="2000" dirty="0" smtClean="0">
                <a:solidFill>
                  <a:srgbClr val="00B0F0"/>
                </a:solidFill>
              </a:rPr>
              <a:t>jezer</a:t>
            </a:r>
            <a:r>
              <a:rPr lang="cs-CZ" sz="2000" dirty="0">
                <a:solidFill>
                  <a:srgbClr val="00B0F0"/>
                </a:solidFill>
              </a:rPr>
              <a:t> a </a:t>
            </a:r>
            <a:r>
              <a:rPr lang="cs-CZ" sz="2000" dirty="0" smtClean="0">
                <a:solidFill>
                  <a:srgbClr val="00B0F0"/>
                </a:solidFill>
              </a:rPr>
              <a:t>ostrovů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B0F0"/>
                </a:solidFill>
              </a:rPr>
              <a:t> </a:t>
            </a:r>
            <a:r>
              <a:rPr lang="cs-CZ" sz="2000" dirty="0">
                <a:solidFill>
                  <a:srgbClr val="00B0F0"/>
                </a:solidFill>
              </a:rPr>
              <a:t>necelých 10 % jeho plochy </a:t>
            </a:r>
            <a:endParaRPr lang="cs-CZ" sz="2000" dirty="0" smtClean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B0F0"/>
                </a:solidFill>
              </a:rPr>
              <a:t>f</a:t>
            </a:r>
            <a:r>
              <a:rPr lang="cs-CZ" sz="2000" dirty="0" smtClean="0">
                <a:solidFill>
                  <a:srgbClr val="00B0F0"/>
                </a:solidFill>
              </a:rPr>
              <a:t>inská </a:t>
            </a:r>
            <a:r>
              <a:rPr lang="cs-CZ" sz="2000" dirty="0">
                <a:solidFill>
                  <a:srgbClr val="00B0F0"/>
                </a:solidFill>
              </a:rPr>
              <a:t>krajina je převážně rovinatá s nízkými </a:t>
            </a:r>
            <a:endParaRPr lang="cs-CZ" sz="2000" dirty="0" smtClean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B0F0"/>
                </a:solidFill>
              </a:rPr>
              <a:t>Čtvrtina finského území leží za polárním </a:t>
            </a:r>
            <a:r>
              <a:rPr lang="cs-CZ" sz="2000" dirty="0" smtClean="0">
                <a:solidFill>
                  <a:srgbClr val="00B0F0"/>
                </a:solidFill>
              </a:rPr>
              <a:t>kruhem</a:t>
            </a:r>
            <a:endParaRPr lang="cs-CZ" sz="20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B0F0"/>
                </a:solidFill>
              </a:rPr>
              <a:t>d</a:t>
            </a:r>
            <a:r>
              <a:rPr lang="cs-CZ" sz="2000" dirty="0" smtClean="0">
                <a:solidFill>
                  <a:srgbClr val="00B0F0"/>
                </a:solidFill>
              </a:rPr>
              <a:t>íky </a:t>
            </a:r>
            <a:r>
              <a:rPr lang="cs-CZ" sz="2000" dirty="0">
                <a:solidFill>
                  <a:srgbClr val="00B0F0"/>
                </a:solidFill>
              </a:rPr>
              <a:t>tomu se zde dá zažít </a:t>
            </a:r>
            <a:r>
              <a:rPr lang="cs-CZ" sz="2000" u="sng" dirty="0">
                <a:solidFill>
                  <a:srgbClr val="00B0F0"/>
                </a:solidFill>
              </a:rPr>
              <a:t>půlnoční </a:t>
            </a:r>
            <a:r>
              <a:rPr lang="cs-CZ" sz="2000" u="sng" dirty="0" smtClean="0">
                <a:solidFill>
                  <a:srgbClr val="00B0F0"/>
                </a:solidFill>
              </a:rPr>
              <a:t>slunce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B0F0"/>
                </a:solidFill>
              </a:rPr>
              <a:t>ž</a:t>
            </a:r>
            <a:r>
              <a:rPr lang="cs-CZ" sz="2000" dirty="0" smtClean="0">
                <a:solidFill>
                  <a:srgbClr val="00B0F0"/>
                </a:solidFill>
              </a:rPr>
              <a:t>ivotní </a:t>
            </a:r>
            <a:r>
              <a:rPr lang="cs-CZ" sz="2000" dirty="0">
                <a:solidFill>
                  <a:srgbClr val="00B0F0"/>
                </a:solidFill>
              </a:rPr>
              <a:t>standard ve Finsku </a:t>
            </a:r>
            <a:r>
              <a:rPr lang="cs-CZ" sz="2000" dirty="0" smtClean="0">
                <a:solidFill>
                  <a:srgbClr val="00B0F0"/>
                </a:solidFill>
              </a:rPr>
              <a:t>je vysoký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rgbClr val="00B0F0"/>
                </a:solidFill>
              </a:rPr>
              <a:t> </a:t>
            </a:r>
            <a:r>
              <a:rPr lang="cs-CZ" sz="2000" dirty="0" smtClean="0">
                <a:solidFill>
                  <a:srgbClr val="00B0F0"/>
                </a:solidFill>
              </a:rPr>
              <a:t>je zde rozvinutá průmyslová </a:t>
            </a:r>
            <a:r>
              <a:rPr lang="cs-CZ" sz="2000" dirty="0">
                <a:solidFill>
                  <a:srgbClr val="00B0F0"/>
                </a:solidFill>
              </a:rPr>
              <a:t>výroba, </a:t>
            </a:r>
            <a:r>
              <a:rPr lang="cs-CZ" sz="2000" i="1" dirty="0">
                <a:solidFill>
                  <a:srgbClr val="FF0000"/>
                </a:solidFill>
              </a:rPr>
              <a:t>hlavně zpracování dřeva </a:t>
            </a:r>
            <a:r>
              <a:rPr lang="cs-CZ" sz="2000" dirty="0">
                <a:solidFill>
                  <a:srgbClr val="00B0F0"/>
                </a:solidFill>
              </a:rPr>
              <a:t>a kovů, strojírenství a odvětví telekomunikací </a:t>
            </a:r>
            <a:r>
              <a:rPr lang="cs-CZ" sz="2000" dirty="0" smtClean="0">
                <a:solidFill>
                  <a:srgbClr val="00B0F0"/>
                </a:solidFill>
              </a:rPr>
              <a:t> (firma</a:t>
            </a:r>
            <a:r>
              <a:rPr lang="cs-CZ" sz="2000" dirty="0">
                <a:solidFill>
                  <a:srgbClr val="00B0F0"/>
                </a:solidFill>
              </a:rPr>
              <a:t> Nokia) a elektroniky</a:t>
            </a:r>
            <a:endParaRPr lang="cs-CZ" sz="2000" dirty="0" smtClean="0">
              <a:solidFill>
                <a:srgbClr val="00B0F0"/>
              </a:solidFill>
            </a:endParaRPr>
          </a:p>
        </p:txBody>
      </p:sp>
      <p:pic>
        <p:nvPicPr>
          <p:cNvPr id="7170" name="Picture 2" descr="Soubor:Midnight su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940730"/>
            <a:ext cx="4464496" cy="3348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23048" y="2989987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Půlnoční slunce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3933056"/>
            <a:ext cx="3888432" cy="2308324"/>
          </a:xfrm>
          <a:prstGeom prst="rect">
            <a:avLst/>
          </a:prstGeom>
          <a:ln w="38100">
            <a:solidFill>
              <a:srgbClr val="00FF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Helsinky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5 </a:t>
            </a:r>
            <a:r>
              <a:rPr lang="cs-CZ" sz="2400" dirty="0" smtClean="0"/>
              <a:t>350 000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finština, švédština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 err="1" smtClean="0"/>
              <a:t>Sauli</a:t>
            </a:r>
            <a:r>
              <a:rPr lang="cs-CZ" sz="2400" dirty="0" smtClean="0"/>
              <a:t> </a:t>
            </a:r>
            <a:r>
              <a:rPr lang="cs-CZ" sz="2400" dirty="0" err="1"/>
              <a:t>Niinistö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Euro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92226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16632"/>
            <a:ext cx="201471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FF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Města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282510"/>
            <a:ext cx="336643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Espoo</a:t>
            </a:r>
            <a:endParaRPr lang="cs-CZ" sz="28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00FF00"/>
                </a:solidFill>
              </a:rPr>
              <a:t>Druhé největší  město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srgbClr val="00FF00"/>
                </a:solidFill>
              </a:rPr>
              <a:t>Narodil se zde </a:t>
            </a:r>
            <a:r>
              <a:rPr lang="cs-CZ" dirty="0">
                <a:solidFill>
                  <a:srgbClr val="00FF00"/>
                </a:solidFill>
              </a:rPr>
              <a:t>známý automobilový závodník a mistr </a:t>
            </a:r>
            <a:r>
              <a:rPr lang="cs-CZ" dirty="0" smtClean="0">
                <a:solidFill>
                  <a:srgbClr val="00FF00"/>
                </a:solidFill>
              </a:rPr>
              <a:t>světa</a:t>
            </a:r>
            <a:r>
              <a:rPr lang="cs-CZ" dirty="0">
                <a:solidFill>
                  <a:srgbClr val="00FF00"/>
                </a:solidFill>
              </a:rPr>
              <a:t> </a:t>
            </a:r>
            <a:r>
              <a:rPr lang="cs-CZ" dirty="0" smtClean="0">
                <a:solidFill>
                  <a:srgbClr val="00FF00"/>
                </a:solidFill>
              </a:rPr>
              <a:t>Formule </a:t>
            </a:r>
            <a:r>
              <a:rPr lang="cs-CZ" dirty="0">
                <a:solidFill>
                  <a:srgbClr val="00FF00"/>
                </a:solidFill>
              </a:rPr>
              <a:t>1 z roku 2007 </a:t>
            </a:r>
            <a:r>
              <a:rPr lang="cs-CZ" dirty="0" err="1">
                <a:solidFill>
                  <a:srgbClr val="00FF00"/>
                </a:solidFill>
              </a:rPr>
              <a:t>Kimi</a:t>
            </a:r>
            <a:r>
              <a:rPr lang="cs-CZ" dirty="0">
                <a:solidFill>
                  <a:srgbClr val="00FF00"/>
                </a:solidFill>
              </a:rPr>
              <a:t> </a:t>
            </a:r>
            <a:r>
              <a:rPr lang="cs-CZ" dirty="0" err="1" smtClean="0">
                <a:solidFill>
                  <a:srgbClr val="00FF00"/>
                </a:solidFill>
              </a:rPr>
              <a:t>Räikkönen</a:t>
            </a:r>
            <a:r>
              <a:rPr lang="cs-CZ" dirty="0"/>
              <a:t> </a:t>
            </a:r>
            <a:endParaRPr lang="cs-CZ" dirty="0">
              <a:solidFill>
                <a:srgbClr val="FFFF00"/>
              </a:solidFill>
            </a:endParaRPr>
          </a:p>
          <a:p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4885160"/>
            <a:ext cx="3960440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Tampere</a:t>
            </a:r>
            <a:endParaRPr lang="cs-CZ" sz="2800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solidFill>
                  <a:srgbClr val="00FF00"/>
                </a:solidFill>
              </a:rPr>
              <a:t>-</a:t>
            </a:r>
            <a:r>
              <a:rPr lang="cs-CZ" dirty="0" smtClean="0">
                <a:solidFill>
                  <a:srgbClr val="00FF00"/>
                </a:solidFill>
              </a:rPr>
              <a:t>třetí největším</a:t>
            </a:r>
            <a:r>
              <a:rPr lang="cs-CZ" dirty="0">
                <a:solidFill>
                  <a:srgbClr val="00FF00"/>
                </a:solidFill>
              </a:rPr>
              <a:t> městem Finska a největším vnitrozemským městem v severní Evropě</a:t>
            </a:r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856" y="918315"/>
            <a:ext cx="233694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Helsinky</a:t>
            </a:r>
          </a:p>
          <a:p>
            <a:r>
              <a:rPr lang="cs-CZ" dirty="0" smtClean="0">
                <a:solidFill>
                  <a:srgbClr val="00FF00"/>
                </a:solidFill>
              </a:rPr>
              <a:t>- hlavní město a zároveň největší přístav</a:t>
            </a: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\\psf\Home\Downloads\Central_Helsinki_from_pla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538" y="1120613"/>
            <a:ext cx="3515378" cy="235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\\psf\Home\Downloads\Kivenlahti_ilmast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4894" y="2206679"/>
            <a:ext cx="3237632" cy="215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\\psf\Home\Downloads\Satakunnansilta_bridge_in_Tampere_Sep20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06" y="4365104"/>
            <a:ext cx="4260337" cy="284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010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63888" y="260648"/>
            <a:ext cx="20537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island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32" name="Picture 8" descr="Soubor:Coat of arms of Iceland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041" y="0"/>
            <a:ext cx="2952328" cy="312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\\psf\Home\Downloads\209px-Flag_of_Iceland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52" y="906979"/>
            <a:ext cx="3240360" cy="2325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\\psf\Home\Downloads\Europe_location_ISL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232596"/>
            <a:ext cx="4788024" cy="359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880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836712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-    </a:t>
            </a:r>
            <a:r>
              <a:rPr lang="cs-CZ" sz="2000" dirty="0" smtClean="0">
                <a:solidFill>
                  <a:srgbClr val="00B0F0"/>
                </a:solidFill>
              </a:rPr>
              <a:t>Island</a:t>
            </a:r>
            <a:r>
              <a:rPr lang="cs-CZ" sz="2000" dirty="0" smtClean="0"/>
              <a:t> </a:t>
            </a:r>
            <a:r>
              <a:rPr lang="cs-CZ" sz="2000" dirty="0"/>
              <a:t>je po Velké Británii druhý největší ostrov </a:t>
            </a:r>
            <a:r>
              <a:rPr lang="cs-CZ" sz="2000" dirty="0" smtClean="0"/>
              <a:t>Evropy</a:t>
            </a:r>
          </a:p>
          <a:p>
            <a:pPr marL="285750" indent="-285750">
              <a:buFontTx/>
              <a:buChar char="-"/>
            </a:pPr>
            <a:r>
              <a:rPr lang="cs-CZ" sz="2000" dirty="0"/>
              <a:t>p</a:t>
            </a:r>
            <a:r>
              <a:rPr lang="cs-CZ" sz="2000" dirty="0" smtClean="0"/>
              <a:t>rakticky </a:t>
            </a:r>
            <a:r>
              <a:rPr lang="cs-CZ" sz="2000" dirty="0"/>
              <a:t>celý ostrov nese stopy po činnosti </a:t>
            </a:r>
            <a:r>
              <a:rPr lang="cs-CZ" sz="2000" dirty="0" smtClean="0"/>
              <a:t>ledovců</a:t>
            </a:r>
          </a:p>
          <a:p>
            <a:pPr marL="285750" indent="-285750">
              <a:buFontTx/>
              <a:buChar char="-"/>
            </a:pPr>
            <a:r>
              <a:rPr lang="cs-CZ" sz="2000" dirty="0"/>
              <a:t>s</a:t>
            </a:r>
            <a:r>
              <a:rPr lang="cs-CZ" sz="2000" dirty="0" smtClean="0"/>
              <a:t>opky</a:t>
            </a:r>
            <a:r>
              <a:rPr lang="cs-CZ" sz="2000" dirty="0"/>
              <a:t> překryté ledovou hmotou jsou v řadě případů aktivní (naposledy v r. </a:t>
            </a:r>
            <a:r>
              <a:rPr lang="cs-CZ" sz="2000" dirty="0" smtClean="0"/>
              <a:t>1997)</a:t>
            </a:r>
          </a:p>
          <a:p>
            <a:pPr marL="285750" indent="-285750">
              <a:buFontTx/>
              <a:buChar char="-"/>
            </a:pPr>
            <a:r>
              <a:rPr lang="cs-CZ" sz="2000" dirty="0"/>
              <a:t>j</a:t>
            </a:r>
            <a:r>
              <a:rPr lang="cs-CZ" sz="2000" dirty="0" smtClean="0"/>
              <a:t>ejich </a:t>
            </a:r>
            <a:r>
              <a:rPr lang="cs-CZ" sz="2000" dirty="0"/>
              <a:t>činnost vyvolala katastrofické </a:t>
            </a:r>
            <a:r>
              <a:rPr lang="cs-CZ" sz="2000" dirty="0" smtClean="0"/>
              <a:t>povodně</a:t>
            </a:r>
          </a:p>
          <a:p>
            <a:pPr marL="285750" indent="-285750">
              <a:buFontTx/>
              <a:buChar char="-"/>
            </a:pPr>
            <a:r>
              <a:rPr lang="cs-CZ" sz="2000" dirty="0"/>
              <a:t>s</a:t>
            </a:r>
            <a:r>
              <a:rPr lang="cs-CZ" sz="2000" dirty="0" smtClean="0"/>
              <a:t>e </a:t>
            </a:r>
            <a:r>
              <a:rPr lang="cs-CZ" sz="2000" dirty="0"/>
              <a:t>sopečnou činností úzce souvisí termální prameny a </a:t>
            </a:r>
            <a:r>
              <a:rPr lang="cs-CZ" sz="2000" dirty="0" smtClean="0"/>
              <a:t>gejzíry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Island nemá lesy</a:t>
            </a:r>
          </a:p>
          <a:p>
            <a:pPr marL="285750" indent="-285750">
              <a:buFontTx/>
              <a:buChar char="-"/>
            </a:pPr>
            <a:r>
              <a:rPr lang="cs-CZ" sz="2000" dirty="0"/>
              <a:t>Jedinými stromy, s nimiž se zde v současnosti setkáme, jsou trpasličí vrby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3608" y="4149080"/>
            <a:ext cx="5112568" cy="2308324"/>
          </a:xfrm>
          <a:prstGeom prst="rect">
            <a:avLst/>
          </a:prstGeom>
          <a:ln w="38100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Reykjavík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</a:t>
            </a:r>
            <a:r>
              <a:rPr lang="cs-CZ" sz="2400" dirty="0" smtClean="0"/>
              <a:t>317 630</a:t>
            </a:r>
            <a:endParaRPr lang="cs-CZ" sz="2400" dirty="0"/>
          </a:p>
          <a:p>
            <a:r>
              <a:rPr lang="cs-CZ" sz="2400" dirty="0"/>
              <a:t>Jazyk: </a:t>
            </a:r>
            <a:r>
              <a:rPr lang="cs-CZ" sz="2400" dirty="0" smtClean="0"/>
              <a:t>islandština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republika</a:t>
            </a:r>
            <a:endParaRPr lang="cs-CZ" sz="2400" dirty="0"/>
          </a:p>
          <a:p>
            <a:r>
              <a:rPr lang="cs-CZ" sz="2400" dirty="0" smtClean="0"/>
              <a:t>Prezident: </a:t>
            </a:r>
            <a:r>
              <a:rPr lang="cs-CZ" sz="2400" dirty="0" err="1"/>
              <a:t>Ólafur</a:t>
            </a:r>
            <a:r>
              <a:rPr lang="cs-CZ" sz="2400" dirty="0"/>
              <a:t> Ragnar </a:t>
            </a:r>
            <a:r>
              <a:rPr lang="cs-CZ" sz="2400" dirty="0" err="1"/>
              <a:t>Grímsson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Islandská koruna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2254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91880" y="116632"/>
            <a:ext cx="201471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Města</a:t>
            </a:r>
          </a:p>
        </p:txBody>
      </p:sp>
      <p:pic>
        <p:nvPicPr>
          <p:cNvPr id="2050" name="Picture 2" descr="Soubor:Reykjavík 554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6753"/>
            <a:ext cx="410702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964" y="0"/>
            <a:ext cx="233694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Reykjavík</a:t>
            </a:r>
          </a:p>
          <a:p>
            <a:r>
              <a:rPr lang="cs-CZ" dirty="0" smtClean="0">
                <a:solidFill>
                  <a:srgbClr val="00FF00"/>
                </a:solidFill>
              </a:rPr>
              <a:t>- hlavní a největší město </a:t>
            </a: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ttp://upload.wikimedia.org/wikipedia/commons/0/00/K%C3%B3pavogur_Sm%C3%A1rin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1196753"/>
            <a:ext cx="410445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372199" y="98252"/>
            <a:ext cx="2592289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00FF00"/>
                </a:solidFill>
              </a:rPr>
              <a:t>Kópavogur</a:t>
            </a:r>
            <a:endParaRPr lang="cs-CZ" sz="2800" dirty="0">
              <a:solidFill>
                <a:srgbClr val="00FF00"/>
              </a:solidFill>
            </a:endParaRPr>
          </a:p>
          <a:p>
            <a:r>
              <a:rPr lang="cs-CZ" sz="28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dirty="0" smtClean="0">
                <a:solidFill>
                  <a:srgbClr val="00FF00"/>
                </a:solidFill>
              </a:rPr>
              <a:t> </a:t>
            </a:r>
            <a:r>
              <a:rPr lang="cs-CZ" dirty="0">
                <a:solidFill>
                  <a:srgbClr val="00FF00"/>
                </a:solidFill>
              </a:rPr>
              <a:t>d</a:t>
            </a:r>
            <a:r>
              <a:rPr lang="cs-CZ" dirty="0" smtClean="0">
                <a:solidFill>
                  <a:srgbClr val="00FF00"/>
                </a:solidFill>
              </a:rPr>
              <a:t>ruhé největší město </a:t>
            </a: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67353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90115" y="1009052"/>
            <a:ext cx="254108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norsko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32" name="Picture 8" descr="Soubor:Coat of Arms of Norway (1924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9013" y="24893"/>
            <a:ext cx="1912138" cy="3332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\\psf\Home\Downloads\Europe_location_NOR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356992"/>
            <a:ext cx="4139952" cy="310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\\psf\Home\Downloads\norway-162381_640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61103"/>
            <a:ext cx="3737807" cy="2487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287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04664"/>
            <a:ext cx="7632848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Norsko</a:t>
            </a:r>
            <a:r>
              <a:rPr lang="cs-CZ" sz="2000" dirty="0" smtClean="0">
                <a:solidFill>
                  <a:srgbClr val="00FF0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je </a:t>
            </a:r>
            <a:r>
              <a:rPr lang="cs-CZ" sz="2400" dirty="0">
                <a:solidFill>
                  <a:srgbClr val="00B0F0"/>
                </a:solidFill>
              </a:rPr>
              <a:t>převážně hornatá </a:t>
            </a:r>
            <a:r>
              <a:rPr lang="cs-CZ" sz="2400" dirty="0" smtClean="0">
                <a:solidFill>
                  <a:srgbClr val="00B0F0"/>
                </a:solidFill>
              </a:rPr>
              <a:t>země</a:t>
            </a:r>
            <a:endParaRPr lang="cs-CZ" sz="2400" dirty="0">
              <a:solidFill>
                <a:srgbClr val="00B0F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rgbClr val="00B0F0"/>
                </a:solidFill>
              </a:rPr>
              <a:t>na západním pobřeží Norska, se nachází nejdelší silniční tunel na světě (</a:t>
            </a:r>
            <a:r>
              <a:rPr lang="cs-CZ" sz="2400" dirty="0" err="1">
                <a:solidFill>
                  <a:srgbClr val="00B0F0"/>
                </a:solidFill>
              </a:rPr>
              <a:t>Lærdal</a:t>
            </a:r>
            <a:r>
              <a:rPr lang="cs-CZ" sz="2400" dirty="0">
                <a:solidFill>
                  <a:srgbClr val="00B0F0"/>
                </a:solidFill>
              </a:rPr>
              <a:t>, 24,5 km dlouhý)</a:t>
            </a:r>
            <a:endParaRPr lang="cs-CZ" sz="2400" dirty="0" smtClean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B0F0"/>
                </a:solidFill>
              </a:rPr>
              <a:t>Významnou roli hraje rybolov, </a:t>
            </a:r>
            <a:endParaRPr lang="cs-CZ" sz="2400" dirty="0" smtClean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Dále pak těžba </a:t>
            </a:r>
            <a:r>
              <a:rPr lang="cs-CZ" sz="2400" dirty="0">
                <a:solidFill>
                  <a:srgbClr val="00B0F0"/>
                </a:solidFill>
              </a:rPr>
              <a:t>dřeva, těžba ropy a zemního plynu, a dalších nerostných surovin </a:t>
            </a: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3717032"/>
            <a:ext cx="5616624" cy="2308324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Oslo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4 691 849</a:t>
            </a:r>
          </a:p>
          <a:p>
            <a:r>
              <a:rPr lang="cs-CZ" sz="2400" dirty="0"/>
              <a:t>Jazyk: </a:t>
            </a:r>
            <a:r>
              <a:rPr lang="cs-CZ" sz="2400" dirty="0" smtClean="0"/>
              <a:t>norština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konstituční monarchie</a:t>
            </a:r>
            <a:endParaRPr lang="cs-CZ" sz="2400" dirty="0"/>
          </a:p>
          <a:p>
            <a:r>
              <a:rPr lang="cs-CZ" sz="2400" dirty="0" smtClean="0"/>
              <a:t>Král: </a:t>
            </a:r>
            <a:r>
              <a:rPr lang="cs-CZ" sz="2400" dirty="0"/>
              <a:t>Harald V.</a:t>
            </a:r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Norská koruna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5380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kansenSeptember2007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148" y="1268760"/>
            <a:ext cx="3126036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116632"/>
            <a:ext cx="201471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Města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72199" y="98252"/>
            <a:ext cx="2592289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Bergen</a:t>
            </a:r>
            <a:endParaRPr lang="cs-CZ" sz="2800" dirty="0">
              <a:solidFill>
                <a:srgbClr val="00FF00"/>
              </a:solidFill>
            </a:endParaRPr>
          </a:p>
          <a:p>
            <a:r>
              <a:rPr lang="cs-CZ" sz="28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dirty="0" smtClean="0">
                <a:solidFill>
                  <a:srgbClr val="00FF00"/>
                </a:solidFill>
              </a:rPr>
              <a:t>druhé největší město </a:t>
            </a: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1289157"/>
            <a:ext cx="4896545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Oslo</a:t>
            </a:r>
            <a:endParaRPr lang="cs-CZ" sz="2800" dirty="0">
              <a:solidFill>
                <a:srgbClr val="00FF00"/>
              </a:solidFill>
            </a:endParaRPr>
          </a:p>
          <a:p>
            <a:r>
              <a:rPr lang="cs-CZ" dirty="0" smtClean="0">
                <a:solidFill>
                  <a:srgbClr val="00FF00"/>
                </a:solidFill>
              </a:rPr>
              <a:t>- hlavní město </a:t>
            </a:r>
          </a:p>
          <a:p>
            <a:r>
              <a:rPr lang="cs-CZ" dirty="0" smtClean="0">
                <a:solidFill>
                  <a:srgbClr val="00FF00"/>
                </a:solidFill>
              </a:rPr>
              <a:t>- jde </a:t>
            </a:r>
            <a:r>
              <a:rPr lang="cs-CZ" dirty="0">
                <a:solidFill>
                  <a:srgbClr val="00FF00"/>
                </a:solidFill>
              </a:rPr>
              <a:t>o jeden z nejvýznamnějších norských námořních přístavů, a o důležitý železniční a silniční uzel</a:t>
            </a: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\\psf\Home\Downloads\Carte_postale_Osl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16" y="3114137"/>
            <a:ext cx="4139924" cy="293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980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7349" y="34466"/>
            <a:ext cx="276870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28000" endPos="45000" dist="1000" dir="5400000" sy="-100000" algn="bl" rotWithShape="0"/>
                </a:effectLst>
              </a:rPr>
              <a:t>švédsko</a:t>
            </a:r>
            <a:endParaRPr lang="cs-CZ" sz="40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8" name="Picture 6" descr="Soubor:Greater coat of arms of Swede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742352"/>
            <a:ext cx="2160240" cy="2511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\\psf\Home\Downloads\swedish-flag-257636_64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968" y="1077911"/>
            <a:ext cx="4437654" cy="2711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\\psf\Home\Downloads\Norway-map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17032"/>
            <a:ext cx="2227100" cy="280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15366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404664"/>
            <a:ext cx="763284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Švédsko</a:t>
            </a:r>
            <a:r>
              <a:rPr lang="cs-CZ" sz="2000" dirty="0" smtClean="0">
                <a:solidFill>
                  <a:srgbClr val="00FF00"/>
                </a:solidFill>
              </a:rPr>
              <a:t> </a:t>
            </a:r>
            <a:r>
              <a:rPr lang="cs-CZ" sz="2400" dirty="0"/>
              <a:t>hraničí na západě s </a:t>
            </a:r>
            <a:r>
              <a:rPr lang="cs-CZ" sz="2400" dirty="0" smtClean="0"/>
              <a:t>Norskem </a:t>
            </a:r>
            <a:r>
              <a:rPr lang="cs-CZ" sz="2400" dirty="0"/>
              <a:t>na východě s Finskem a na jihu je spojeno s Dánskem pomocí unikátního mostu-tunelu </a:t>
            </a:r>
            <a:r>
              <a:rPr lang="cs-CZ" sz="2400" dirty="0" smtClean="0"/>
              <a:t>přes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/>
              <a:t>průliv </a:t>
            </a:r>
            <a:r>
              <a:rPr lang="cs-CZ" sz="2400" dirty="0" err="1" smtClean="0"/>
              <a:t>Öresund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velkou </a:t>
            </a:r>
            <a:r>
              <a:rPr lang="cs-CZ" sz="2400" dirty="0"/>
              <a:t>část země pokrývají </a:t>
            </a:r>
            <a:r>
              <a:rPr lang="cs-CZ" sz="2400" dirty="0" smtClean="0"/>
              <a:t>lesy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p</a:t>
            </a:r>
            <a:r>
              <a:rPr lang="cs-CZ" sz="2400" dirty="0" smtClean="0"/>
              <a:t>řes </a:t>
            </a:r>
            <a:r>
              <a:rPr lang="cs-CZ" sz="2400" dirty="0"/>
              <a:t>severní polohu má Švédsko převážně mírné </a:t>
            </a:r>
            <a:r>
              <a:rPr lang="cs-CZ" sz="2400" dirty="0" smtClean="0"/>
              <a:t>podnebí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Významný je strojírenský</a:t>
            </a:r>
            <a:r>
              <a:rPr lang="cs-CZ" sz="2400" dirty="0"/>
              <a:t> </a:t>
            </a:r>
            <a:r>
              <a:rPr lang="cs-CZ" sz="2400" dirty="0" smtClean="0"/>
              <a:t>a hlavně </a:t>
            </a:r>
            <a:r>
              <a:rPr lang="cs-CZ" sz="2400" dirty="0"/>
              <a:t>těžební průmysl</a:t>
            </a:r>
            <a:r>
              <a:rPr lang="cs-CZ" sz="2400" dirty="0">
                <a:solidFill>
                  <a:srgbClr val="00B0F0"/>
                </a:solidFill>
              </a:rPr>
              <a:t> </a:t>
            </a:r>
            <a:endParaRPr lang="cs-CZ" sz="2400" dirty="0" smtClean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7624" y="3951595"/>
            <a:ext cx="5616624" cy="2308324"/>
          </a:xfrm>
          <a:prstGeom prst="rect">
            <a:avLst/>
          </a:prstGeom>
          <a:ln w="38100">
            <a:solidFill>
              <a:srgbClr val="FF0066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/>
              <a:t>Hlavní město: </a:t>
            </a:r>
            <a:r>
              <a:rPr lang="cs-CZ" sz="2400" dirty="0" smtClean="0">
                <a:solidFill>
                  <a:srgbClr val="FFFF00"/>
                </a:solidFill>
              </a:rPr>
              <a:t>Stockholm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/>
              <a:t>Počet obyvatel: 9 292 959</a:t>
            </a:r>
          </a:p>
          <a:p>
            <a:r>
              <a:rPr lang="cs-CZ" sz="2400" dirty="0"/>
              <a:t>Jazyk</a:t>
            </a:r>
            <a:r>
              <a:rPr lang="cs-CZ" sz="2400" dirty="0" smtClean="0"/>
              <a:t>: švédština</a:t>
            </a:r>
            <a:endParaRPr lang="cs-CZ" sz="2400" dirty="0"/>
          </a:p>
          <a:p>
            <a:r>
              <a:rPr lang="cs-CZ" sz="2400" dirty="0"/>
              <a:t>Státní zřízení: </a:t>
            </a:r>
            <a:r>
              <a:rPr lang="cs-CZ" sz="2400" dirty="0" smtClean="0"/>
              <a:t>konstituční monarchie</a:t>
            </a:r>
            <a:endParaRPr lang="cs-CZ" sz="2400" dirty="0"/>
          </a:p>
          <a:p>
            <a:r>
              <a:rPr lang="cs-CZ" sz="2400" dirty="0" smtClean="0"/>
              <a:t>Král: </a:t>
            </a:r>
            <a:r>
              <a:rPr lang="cs-CZ" sz="2400" u="sng" dirty="0"/>
              <a:t>Carl XVI. </a:t>
            </a:r>
            <a:r>
              <a:rPr lang="cs-CZ" sz="2400" u="sng" dirty="0" err="1"/>
              <a:t>Gustaf</a:t>
            </a:r>
            <a:endParaRPr lang="cs-CZ" sz="2400" dirty="0"/>
          </a:p>
          <a:p>
            <a:r>
              <a:rPr lang="cs-CZ" sz="2400" dirty="0" smtClean="0"/>
              <a:t>Měna</a:t>
            </a:r>
            <a:r>
              <a:rPr lang="cs-CZ" sz="2400" dirty="0"/>
              <a:t>: </a:t>
            </a:r>
            <a:r>
              <a:rPr lang="cs-CZ" sz="2400" dirty="0" smtClean="0"/>
              <a:t>Švédská koruna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5706" y="1310812"/>
            <a:ext cx="2095500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2154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\\psf\Home\Downloads\Göteborg_in_moon_ligh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228" y="-13682"/>
            <a:ext cx="3022772" cy="226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1772816"/>
            <a:ext cx="522007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Göteborg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je druhé největší město </a:t>
            </a:r>
            <a:r>
              <a:rPr lang="cs-CZ" dirty="0" smtClean="0"/>
              <a:t>Švédska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velice významným a také největším přístavem </a:t>
            </a:r>
            <a:r>
              <a:rPr lang="cs-CZ" dirty="0" smtClean="0"/>
              <a:t>země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Göteborg </a:t>
            </a:r>
            <a:r>
              <a:rPr lang="cs-CZ" dirty="0"/>
              <a:t>je také znám jako město </a:t>
            </a:r>
            <a:r>
              <a:rPr lang="cs-CZ" dirty="0" smtClean="0"/>
              <a:t>studentů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Sídlí </a:t>
            </a:r>
            <a:r>
              <a:rPr lang="cs-CZ" dirty="0"/>
              <a:t>zde největší skandinávská universita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8778" y="3432697"/>
            <a:ext cx="354074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</a:rPr>
              <a:t>Stockholm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hlavní město Švédska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ve Stockholmu se </a:t>
            </a:r>
          </a:p>
          <a:p>
            <a:r>
              <a:rPr lang="cs-CZ" dirty="0"/>
              <a:t> </a:t>
            </a:r>
            <a:r>
              <a:rPr lang="cs-CZ" dirty="0" smtClean="0"/>
              <a:t>    vyhlašují Nobelovy ceny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116632"/>
            <a:ext cx="201471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66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Města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609904" y="4159619"/>
            <a:ext cx="354074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Malmö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třetí největší město Švédska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 je jedním z nejvíce průmyslových měst </a:t>
            </a:r>
          </a:p>
        </p:txBody>
      </p:sp>
      <p:pic>
        <p:nvPicPr>
          <p:cNvPr id="9218" name="Picture 2" descr="\\psf\Home\Downloads\GamlaStan_from_Katarinahissen_Stockholm_Sw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96" y="996679"/>
            <a:ext cx="3341507" cy="247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\\psf\Home\Downloads\Malmö_collag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933056"/>
            <a:ext cx="2406056" cy="2787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6316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92696"/>
            <a:ext cx="8496944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Přiřaď vlajky ke státům:</a:t>
            </a:r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Které dva ze států severní Evropy jsou republikou 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Urči státy podle hlavních měst: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</a:t>
            </a:r>
            <a:r>
              <a:rPr lang="cs-CZ" sz="2000" dirty="0" smtClean="0">
                <a:solidFill>
                  <a:srgbClr val="FFFF00"/>
                </a:solidFill>
              </a:rPr>
              <a:t>Kodaň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Stockholm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Reykjavík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Oslo  -</a:t>
            </a:r>
          </a:p>
          <a:p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Helsinky  -</a:t>
            </a:r>
          </a:p>
          <a:p>
            <a:pPr marL="457200" indent="-457200">
              <a:buAutoNum type="arabicPeriod" startAt="4"/>
            </a:pPr>
            <a:r>
              <a:rPr lang="cs-CZ" sz="2000" dirty="0" smtClean="0"/>
              <a:t>Zkus říct  ke každé zemi jednu zajímavost, kterou ses při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výkladu dozvěděl</a:t>
            </a: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pPr marL="457200" indent="-457200">
              <a:buAutoNum type="arabicPeriod"/>
            </a:pPr>
            <a:endParaRPr lang="cs-CZ" sz="2000" dirty="0" smtClean="0"/>
          </a:p>
          <a:p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941382" y="251630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/>
            <a:r>
              <a:rPr lang="nn-NO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nn-NO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Finsko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nn-NO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Island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nn-NO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Norsk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 </a:t>
            </a:r>
            <a:r>
              <a:rPr lang="nn-NO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Švédsko</a:t>
            </a:r>
            <a:endParaRPr lang="nn-NO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2" descr="http://www.cojeco.cz/attach/image/max/70/123f/70123fc6ed2ad14cb7f2018e9bc0c6d0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01433"/>
            <a:ext cx="756989" cy="50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\\psf\Home\Downloads\swedish-flag-257636_64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01433"/>
            <a:ext cx="826687" cy="50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\\psf\Home\Downloads\norway-162381_640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01433"/>
            <a:ext cx="758767" cy="50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\\psf\Home\Downloads\209px-Flag_of_Iceland.sv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01433"/>
            <a:ext cx="707987" cy="50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nd01.jxs.cz/353/036/ec91a00584_19550681_o2.gi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1978" y="1501433"/>
            <a:ext cx="828807" cy="50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1383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60648"/>
            <a:ext cx="842493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Citace 2013-04-28         Obrazový </a:t>
            </a:r>
            <a:r>
              <a:rPr lang="cs-CZ" sz="900" dirty="0"/>
              <a:t>materiál dostupný na</a:t>
            </a:r>
            <a:r>
              <a:rPr lang="cs-CZ" sz="900" dirty="0" smtClean="0"/>
              <a:t>:</a:t>
            </a:r>
          </a:p>
          <a:p>
            <a:r>
              <a:rPr lang="cs-CZ" sz="900" dirty="0"/>
              <a:t>http://upload.wikimedia.org/wikipedia/commons/b/b6/Northern-Europe-map.svg</a:t>
            </a:r>
          </a:p>
          <a:p>
            <a:r>
              <a:rPr lang="cs-CZ" sz="900" dirty="0" smtClean="0"/>
              <a:t>28.4.2013    17.45</a:t>
            </a:r>
          </a:p>
          <a:p>
            <a:r>
              <a:rPr lang="cs-CZ" sz="900" dirty="0"/>
              <a:t>http://upload.wikimedia.org/wikipedia/commons/thumb/9/9c/Flag_of_Denmark.svg/370px-Flag_of_Denmark.svg.png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18.23</a:t>
            </a:r>
          </a:p>
          <a:p>
            <a:r>
              <a:rPr lang="cs-CZ" sz="900" dirty="0"/>
              <a:t>http://upload.wikimedia.org/wikipedia/commons/thumb/c/c6/National_Coat_of_arms_of_Denmark.svg/640px-National_Coat_of_arms_of_Denmark.svg.png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18.24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pixabay.com/static/uploads/photo/2013/03/12/19/16/copenhagen-93005_640.jpg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18.25</a:t>
            </a:r>
            <a:endParaRPr lang="cs-CZ" sz="900" dirty="0"/>
          </a:p>
          <a:p>
            <a:r>
              <a:rPr lang="cs-CZ" sz="900" dirty="0"/>
              <a:t>http://upload.wikimedia.org/wikipedia/commons/e/ea/Da-mapa.png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18.27</a:t>
            </a:r>
          </a:p>
          <a:p>
            <a:r>
              <a:rPr lang="cs-CZ" sz="900" dirty="0"/>
              <a:t>http://upload.wikimedia.org/</a:t>
            </a:r>
            <a:r>
              <a:rPr lang="cs-CZ" sz="900" dirty="0" err="1"/>
              <a:t>wikipedia</a:t>
            </a:r>
            <a:r>
              <a:rPr lang="cs-CZ" sz="900" dirty="0"/>
              <a:t>/</a:t>
            </a:r>
            <a:r>
              <a:rPr lang="cs-CZ" sz="900" dirty="0" err="1"/>
              <a:t>commons</a:t>
            </a:r>
            <a:r>
              <a:rPr lang="cs-CZ" sz="900" dirty="0"/>
              <a:t>/b/</a:t>
            </a:r>
            <a:r>
              <a:rPr lang="cs-CZ" sz="900" dirty="0" err="1"/>
              <a:t>bc</a:t>
            </a:r>
            <a:r>
              <a:rPr lang="cs-CZ" sz="900" dirty="0"/>
              <a:t>/Århus-Å-Fiskergade.jpg</a:t>
            </a:r>
          </a:p>
          <a:p>
            <a:r>
              <a:rPr lang="cs-CZ" sz="900" dirty="0" smtClean="0"/>
              <a:t>28.4.2013    </a:t>
            </a:r>
            <a:r>
              <a:rPr lang="cs-CZ" sz="900" dirty="0" smtClean="0"/>
              <a:t>18.56</a:t>
            </a:r>
          </a:p>
          <a:p>
            <a:r>
              <a:rPr lang="cs-CZ" sz="900" dirty="0"/>
              <a:t>http://upload.wikimedia.org/wikipedia/commons/5/50/Odense_Cathedral_seen_from_Eventyrhaven.jpg </a:t>
            </a:r>
            <a:endParaRPr lang="cs-CZ" sz="900" dirty="0" smtClean="0"/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19.07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upload.wikimedia.org/wikipedia/commons/thumb/a/ae/Coat_of_arms_of_Finland.svg/480px-Coat_of_arms_of_Finland.svg.png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19.08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upload.wikimedia.org/wikipedia/commons/b/bc/Flag_of_Finland.svg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19.10</a:t>
            </a:r>
          </a:p>
          <a:p>
            <a:r>
              <a:rPr lang="cs-CZ" sz="900" dirty="0"/>
              <a:t>http://upload.wikimedia.org/</a:t>
            </a:r>
            <a:r>
              <a:rPr lang="cs-CZ" sz="900" dirty="0" err="1"/>
              <a:t>wikipedia</a:t>
            </a:r>
            <a:r>
              <a:rPr lang="cs-CZ" sz="900" dirty="0"/>
              <a:t>/</a:t>
            </a:r>
            <a:r>
              <a:rPr lang="cs-CZ" sz="900" dirty="0" err="1"/>
              <a:t>commons</a:t>
            </a:r>
            <a:r>
              <a:rPr lang="cs-CZ" sz="900" dirty="0"/>
              <a:t>/3/34/SS_Suomi_approaching_Äijälänsalmi.jpg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19.13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cs.wikipedia.org/wiki/Soubor:Midnight_sun.jpg</a:t>
            </a:r>
          </a:p>
          <a:p>
            <a:r>
              <a:rPr lang="cs-CZ" sz="900" dirty="0" smtClean="0"/>
              <a:t>28.4.2013   19.17</a:t>
            </a:r>
          </a:p>
          <a:p>
            <a:r>
              <a:rPr lang="cs-CZ" sz="900" dirty="0"/>
              <a:t>http://upload.wikimedia.org/wikipedia/commons/3/34/Central_Helsinki_from_plane.jpg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19.31</a:t>
            </a:r>
          </a:p>
          <a:p>
            <a:r>
              <a:rPr lang="cs-CZ" sz="900" dirty="0"/>
              <a:t>http://upload.wikimedia.org/wikipedia/commons/9/95/Satakunnansilta_bridge_in_Tampere_Sep2007.jpg</a:t>
            </a:r>
            <a:endParaRPr lang="cs-CZ" sz="900" dirty="0" smtClean="0"/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19.35</a:t>
            </a:r>
          </a:p>
          <a:p>
            <a:r>
              <a:rPr lang="cs-CZ" sz="900" dirty="0"/>
              <a:t>http://cs.wikipedia.org/wiki/Soubor:Coat_of_arms_of_Iceland.svg</a:t>
            </a:r>
          </a:p>
          <a:p>
            <a:r>
              <a:rPr lang="cs-CZ" sz="900" dirty="0" smtClean="0"/>
              <a:t>28.4.2013    </a:t>
            </a:r>
            <a:r>
              <a:rPr lang="cs-CZ" sz="900" dirty="0" smtClean="0"/>
              <a:t>19.40</a:t>
            </a:r>
          </a:p>
          <a:p>
            <a:r>
              <a:rPr lang="cs-CZ" sz="900" dirty="0"/>
              <a:t>http://cs.wikipedia.org/wiki/Soubor:Reykjav%C3%ADk_5545.JPG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19.53</a:t>
            </a:r>
          </a:p>
          <a:p>
            <a:r>
              <a:rPr lang="cs-CZ" sz="900" dirty="0"/>
              <a:t>http://commons.wikimedia.org/wiki/File:K%C3%B3pavogur_Sm%C3%A1rinn.JPG</a:t>
            </a:r>
          </a:p>
          <a:p>
            <a:r>
              <a:rPr lang="cs-CZ" sz="900" dirty="0" smtClean="0"/>
              <a:t>28.4.2013    </a:t>
            </a:r>
            <a:r>
              <a:rPr lang="cs-CZ" sz="900" dirty="0" smtClean="0"/>
              <a:t>19.55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en.wikipedia.org/wiki/Flag_of_Iceland#mediaviewer/File:Flag_of_Iceland.svg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19.57</a:t>
            </a:r>
          </a:p>
          <a:p>
            <a:r>
              <a:rPr lang="cs-CZ" sz="900" dirty="0"/>
              <a:t>http://upload.wikimedia.org/wikipedia/commons/c/c7/Europe_location_ISL.png</a:t>
            </a:r>
            <a:endParaRPr lang="cs-CZ" sz="900" dirty="0" smtClean="0"/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19.58</a:t>
            </a:r>
          </a:p>
          <a:p>
            <a:r>
              <a:rPr lang="cs-CZ" sz="900" dirty="0"/>
              <a:t>http://cs.wikipedia.org/wiki/Soubor:Coat_of_Arms_of_Norway_(1924).svg</a:t>
            </a:r>
          </a:p>
          <a:p>
            <a:r>
              <a:rPr lang="cs-CZ" sz="900" dirty="0" smtClean="0"/>
              <a:t>28.42013   </a:t>
            </a:r>
            <a:r>
              <a:rPr lang="cs-CZ" sz="900" dirty="0" smtClean="0"/>
              <a:t>20.14</a:t>
            </a:r>
          </a:p>
          <a:p>
            <a:r>
              <a:rPr lang="cs-CZ" sz="900" dirty="0"/>
              <a:t>http://cs.wikipedia.org/wiki/Soubor:SkansenSeptember2007_2.jpg</a:t>
            </a:r>
          </a:p>
          <a:p>
            <a:r>
              <a:rPr lang="cs-CZ" sz="900" dirty="0" smtClean="0"/>
              <a:t>28.4.2013    </a:t>
            </a:r>
            <a:r>
              <a:rPr lang="cs-CZ" sz="900" dirty="0" smtClean="0"/>
              <a:t>20.20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upload.wikimedia.org/wikipedia/commons/4/4d/Europe_location_NOR.png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20.25</a:t>
            </a:r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548680"/>
            <a:ext cx="87849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</a:t>
            </a:r>
            <a:r>
              <a:rPr lang="cs-CZ" sz="900" dirty="0" smtClean="0"/>
              <a:t>pixabay.com/static/uploads/photo/2013/07/13/14/16/norway-162381_640.png</a:t>
            </a:r>
          </a:p>
          <a:p>
            <a:r>
              <a:rPr lang="cs-CZ" sz="900" dirty="0" smtClean="0"/>
              <a:t>28.4.2013    </a:t>
            </a:r>
            <a:r>
              <a:rPr lang="cs-CZ" sz="900" dirty="0" smtClean="0"/>
              <a:t>20.26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upload.wikimedia.org/wikipedia/commons/6/6f/Carte_postale_Oslo.jpg</a:t>
            </a:r>
          </a:p>
          <a:p>
            <a:r>
              <a:rPr lang="cs-CZ" sz="900" dirty="0" smtClean="0"/>
              <a:t>28.4.2013    </a:t>
            </a:r>
            <a:r>
              <a:rPr lang="cs-CZ" sz="900" dirty="0" smtClean="0"/>
              <a:t>20.28</a:t>
            </a:r>
          </a:p>
          <a:p>
            <a:r>
              <a:rPr lang="cs-CZ" sz="900" dirty="0"/>
              <a:t>http://cs.wikipedia.org/wiki/Soubor:Greater_coat_of_arms_of_Sweden.svg</a:t>
            </a:r>
          </a:p>
          <a:p>
            <a:r>
              <a:rPr lang="cs-CZ" sz="900" dirty="0" smtClean="0"/>
              <a:t>28.4.2013     </a:t>
            </a:r>
            <a:r>
              <a:rPr lang="cs-CZ" sz="900" dirty="0" smtClean="0"/>
              <a:t>20.40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pixabay.com/static/uploads/photo/2014/02/03/20/48/swedish-flag-257636_640.png</a:t>
            </a:r>
          </a:p>
          <a:p>
            <a:r>
              <a:rPr lang="cs-CZ" sz="900" dirty="0" smtClean="0"/>
              <a:t>28.4.2013     </a:t>
            </a:r>
            <a:r>
              <a:rPr lang="cs-CZ" sz="900" dirty="0" smtClean="0"/>
              <a:t>20.42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upload.wikimedia.org/wikipedia/commons/1/16/Norway-map.png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20.51</a:t>
            </a:r>
          </a:p>
          <a:p>
            <a:r>
              <a:rPr lang="cs-CZ" sz="900" dirty="0"/>
              <a:t>http://upload.wikimedia.org/wikipedia/commons/8/8c/GamlaStan_from_Katarinahissen_Stockholm_Swe.jpg</a:t>
            </a:r>
          </a:p>
          <a:p>
            <a:r>
              <a:rPr lang="cs-CZ" sz="900" dirty="0" smtClean="0"/>
              <a:t>28.4.2013    </a:t>
            </a:r>
            <a:r>
              <a:rPr lang="cs-CZ" sz="900" dirty="0" smtClean="0"/>
              <a:t>20.54</a:t>
            </a:r>
          </a:p>
          <a:p>
            <a:r>
              <a:rPr lang="cs-CZ" sz="900" dirty="0"/>
              <a:t>http://cs.wikipedia.org/wiki/</a:t>
            </a:r>
            <a:r>
              <a:rPr lang="cs-CZ" sz="900" dirty="0" err="1"/>
              <a:t>Malmö#mediaviewer</a:t>
            </a:r>
            <a:r>
              <a:rPr lang="cs-CZ" sz="900" dirty="0"/>
              <a:t>/</a:t>
            </a:r>
            <a:r>
              <a:rPr lang="cs-CZ" sz="900" dirty="0" err="1"/>
              <a:t>Soubor:Malmö_collage.PNG</a:t>
            </a:r>
            <a:endParaRPr lang="cs-CZ" sz="900" dirty="0"/>
          </a:p>
          <a:p>
            <a:r>
              <a:rPr lang="cs-CZ" sz="900" dirty="0" smtClean="0"/>
              <a:t>28.4.2013    </a:t>
            </a:r>
            <a:r>
              <a:rPr lang="cs-CZ" sz="900" dirty="0" smtClean="0"/>
              <a:t>20.57</a:t>
            </a:r>
          </a:p>
          <a:p>
            <a:r>
              <a:rPr lang="cs-CZ" sz="900" dirty="0"/>
              <a:t>http://</a:t>
            </a:r>
            <a:r>
              <a:rPr lang="cs-CZ" sz="900" dirty="0" smtClean="0"/>
              <a:t>upload.wikimedia.org/</a:t>
            </a:r>
            <a:r>
              <a:rPr lang="cs-CZ" sz="900" dirty="0" err="1" smtClean="0"/>
              <a:t>wikipedia</a:t>
            </a:r>
            <a:r>
              <a:rPr lang="cs-CZ" sz="900" dirty="0" smtClean="0"/>
              <a:t>/</a:t>
            </a:r>
            <a:r>
              <a:rPr lang="cs-CZ" sz="900" dirty="0" err="1" smtClean="0"/>
              <a:t>commons</a:t>
            </a:r>
            <a:r>
              <a:rPr lang="cs-CZ" sz="900" dirty="0" smtClean="0"/>
              <a:t>/5/56/Göteborg_in_moon_light.jpg</a:t>
            </a:r>
          </a:p>
          <a:p>
            <a:r>
              <a:rPr lang="cs-CZ" sz="900" dirty="0" smtClean="0"/>
              <a:t>28.4.2013   </a:t>
            </a:r>
            <a:r>
              <a:rPr lang="cs-CZ" sz="900" dirty="0" smtClean="0"/>
              <a:t>20.58</a:t>
            </a:r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Textový </a:t>
            </a:r>
            <a:r>
              <a:rPr lang="cs-CZ" sz="900" dirty="0"/>
              <a:t>materiál dostupný na:</a:t>
            </a:r>
          </a:p>
          <a:p>
            <a:r>
              <a:rPr lang="cs-CZ" sz="900" dirty="0">
                <a:hlinkClick r:id="rId2"/>
              </a:rPr>
              <a:t>http://cs.wikipedia.org/wiki/D%C3%A1nsko</a:t>
            </a:r>
            <a:endParaRPr lang="cs-CZ" sz="900" dirty="0"/>
          </a:p>
          <a:p>
            <a:r>
              <a:rPr lang="cs-CZ" sz="900" dirty="0"/>
              <a:t>28.4.2013   18.49</a:t>
            </a:r>
          </a:p>
          <a:p>
            <a:r>
              <a:rPr lang="cs-CZ" sz="900" dirty="0">
                <a:hlinkClick r:id="rId3"/>
              </a:rPr>
              <a:t>http://cs.wikipedia.org/wiki/Finsko</a:t>
            </a:r>
            <a:endParaRPr lang="cs-CZ" sz="900" dirty="0"/>
          </a:p>
          <a:p>
            <a:r>
              <a:rPr lang="cs-CZ" sz="900" dirty="0"/>
              <a:t>28.4.2013   </a:t>
            </a:r>
            <a:r>
              <a:rPr lang="cs-CZ" sz="900" dirty="0" smtClean="0"/>
              <a:t>19.26</a:t>
            </a:r>
          </a:p>
          <a:p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cs.wikipedia.org/wiki/Island</a:t>
            </a:r>
            <a:endParaRPr lang="cs-CZ" sz="900" dirty="0" smtClean="0"/>
          </a:p>
          <a:p>
            <a:r>
              <a:rPr lang="cs-CZ" sz="900" dirty="0" smtClean="0"/>
              <a:t>28.4.2013   20.08</a:t>
            </a:r>
          </a:p>
          <a:p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cs.wikipedia.org/wiki/Norsko</a:t>
            </a:r>
            <a:endParaRPr lang="cs-CZ" sz="900" dirty="0" smtClean="0"/>
          </a:p>
          <a:p>
            <a:r>
              <a:rPr lang="cs-CZ" sz="900" dirty="0" smtClean="0"/>
              <a:t>28.4.2013    20.31</a:t>
            </a:r>
          </a:p>
          <a:p>
            <a:r>
              <a:rPr lang="cs-CZ" sz="900" dirty="0">
                <a:hlinkClick r:id="rId6"/>
              </a:rPr>
              <a:t>http://cs.wikipedia.org/wiki/%</a:t>
            </a:r>
            <a:r>
              <a:rPr lang="cs-CZ" sz="900" dirty="0" smtClean="0">
                <a:hlinkClick r:id="rId6"/>
              </a:rPr>
              <a:t>C5%A0v%C3%A9dsko</a:t>
            </a:r>
            <a:endParaRPr lang="cs-CZ" sz="900" dirty="0" smtClean="0"/>
          </a:p>
          <a:p>
            <a:r>
              <a:rPr lang="cs-CZ" sz="900" dirty="0" smtClean="0"/>
              <a:t>28.4.2013  21.11</a:t>
            </a:r>
            <a:endParaRPr lang="cs-CZ" sz="900" dirty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8198950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2196</TotalTime>
  <Words>598</Words>
  <Application>Microsoft Office PowerPoint</Application>
  <PresentationFormat>Předvádění na obrazovce (4:3)</PresentationFormat>
  <Paragraphs>265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Ondřej Hubáček</cp:lastModifiedBy>
  <cp:revision>104</cp:revision>
  <dcterms:created xsi:type="dcterms:W3CDTF">2012-10-04T17:02:39Z</dcterms:created>
  <dcterms:modified xsi:type="dcterms:W3CDTF">2014-08-27T16:42:13Z</dcterms:modified>
</cp:coreProperties>
</file>