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26" autoAdjust="0"/>
    <p:restoredTop sz="94660"/>
  </p:normalViewPr>
  <p:slideViewPr>
    <p:cSldViewPr>
      <p:cViewPr varScale="1">
        <p:scale>
          <a:sx n="113" d="100"/>
          <a:sy n="113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6B933-12EC-4206-9E48-8138697C68D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rANul1ySp0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7276549"/>
              </p:ext>
            </p:extLst>
          </p:nvPr>
        </p:nvGraphicFramePr>
        <p:xfrm>
          <a:off x="0" y="2595723"/>
          <a:ext cx="9144000" cy="42553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2485"/>
                <a:gridCol w="5961515"/>
              </a:tblGrid>
              <a:tr h="485619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Veronika</a:t>
                      </a:r>
                      <a:r>
                        <a:rPr lang="cs-CZ" sz="17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Košťálová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8111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VY_32_INOVACE_7_DEJEPIS_20</a:t>
                      </a:r>
                    </a:p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Normalizační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éra v ČSSR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10800" marT="1080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7429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Dějepis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865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 3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., 4. ročník, Obchodní akademie</a:t>
                      </a:r>
                    </a:p>
                    <a:p>
                      <a:r>
                        <a:rPr lang="cs-CZ" sz="17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2. 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6617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květen 2013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2507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Období reformy a Pražského jara připomenuto v několika shrnujících a chronologických pojmech. Období konsolidace poměrů a normalizace v éře reálného budování socialismu až do listopadové revoluce roku 1989.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6617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Power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pointová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prezentace sloužící k výkladu nového učiva, závěrečná rekapitulace pomocí kontrolních otázek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TextovéPole 5"/>
          <p:cNvSpPr txBox="1">
            <a:spLocks noChangeArrowheads="1"/>
          </p:cNvSpPr>
          <p:nvPr/>
        </p:nvSpPr>
        <p:spPr bwMode="auto">
          <a:xfrm>
            <a:off x="2555875" y="1268413"/>
            <a:ext cx="65881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Obchodní akademie, Střední odborná škola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a Jazyková škola s právem státní jazykové zkoušky,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                                                              Hradec Králové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65088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3528" y="2996952"/>
            <a:ext cx="84249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Normalizační éra v ČSSR  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39552" y="2708920"/>
            <a:ext cx="76328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Ověřte si znalost pojmů souvisejících s obdobím před tzv. NORMALIZACÍ:</a:t>
            </a:r>
          </a:p>
          <a:p>
            <a:r>
              <a:rPr lang="cs-CZ" sz="2400" dirty="0" smtClean="0"/>
              <a:t>„PRAŽSKÉ JARO“</a:t>
            </a:r>
          </a:p>
          <a:p>
            <a:r>
              <a:rPr lang="cs-CZ" sz="2400" dirty="0" smtClean="0"/>
              <a:t>„SOCIALISMUS S LIDSKOU TVÁŘÍ“</a:t>
            </a:r>
          </a:p>
          <a:p>
            <a:r>
              <a:rPr lang="cs-CZ" sz="2400" dirty="0" smtClean="0"/>
              <a:t>AKČNÍ PROGRAM KSČ</a:t>
            </a:r>
          </a:p>
          <a:p>
            <a:r>
              <a:rPr lang="cs-CZ" sz="2400" dirty="0" smtClean="0"/>
              <a:t>VÝZVA „DVA TISÍCE SLOV“</a:t>
            </a:r>
          </a:p>
          <a:p>
            <a:r>
              <a:rPr lang="cs-CZ" sz="2400" dirty="0" smtClean="0"/>
              <a:t>BREŽNĚVOVA DOKTRÍNA</a:t>
            </a:r>
          </a:p>
          <a:p>
            <a:r>
              <a:rPr lang="cs-CZ" sz="2400" dirty="0" smtClean="0"/>
              <a:t>ZVACÍ DOPIS</a:t>
            </a:r>
          </a:p>
          <a:p>
            <a:r>
              <a:rPr lang="cs-CZ" sz="2400" dirty="0" smtClean="0"/>
              <a:t>21. 8. 1968 A „BRATRSKÁ POMOC“</a:t>
            </a:r>
          </a:p>
          <a:p>
            <a:r>
              <a:rPr lang="cs-CZ" sz="2400" dirty="0" smtClean="0"/>
              <a:t>MOSKEVSKÝ PROTOKOL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3068960"/>
            <a:ext cx="8756243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Konsolidace </a:t>
            </a:r>
            <a:r>
              <a:rPr lang="cs-CZ" sz="2400" dirty="0" smtClean="0"/>
              <a:t>– proces  pozvolného  návratu k prosovětskému 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                             </a:t>
            </a:r>
            <a:r>
              <a:rPr lang="cs-CZ" sz="2400" dirty="0" smtClean="0"/>
              <a:t>totalitnímu režimu (podzim 1968–květen 1971)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Normalizace </a:t>
            </a:r>
            <a:r>
              <a:rPr lang="cs-CZ" sz="2400" dirty="0" smtClean="0"/>
              <a:t>– celý proces opět plně totalitního politického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a společenského vývoje (srpen 1968– listopad 1989)</a:t>
            </a:r>
            <a:r>
              <a:rPr lang="cs-CZ" sz="2800" dirty="0" smtClean="0"/>
              <a:t> </a:t>
            </a:r>
          </a:p>
          <a:p>
            <a:endParaRPr lang="cs-CZ" sz="2800" dirty="0" smtClean="0"/>
          </a:p>
          <a:p>
            <a:r>
              <a:rPr lang="cs-CZ" sz="2400" dirty="0" smtClean="0"/>
              <a:t>Postupné umlčování aktivit  širokých vrstev společnosti</a:t>
            </a:r>
          </a:p>
          <a:p>
            <a:r>
              <a:rPr lang="cs-CZ" sz="2400" dirty="0" smtClean="0"/>
              <a:t>Hluboká mravní  a společenská krize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79512" y="2492896"/>
            <a:ext cx="59766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hlinkClick r:id="rId3"/>
              </a:rPr>
              <a:t>http://www.youtube.com/watch?v=brANul1ySp0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2996952"/>
            <a:ext cx="788831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Smlouva o „dočasném pobytu sovětských vojsk“ – zůstaly zde </a:t>
            </a:r>
          </a:p>
          <a:p>
            <a:r>
              <a:rPr lang="cs-CZ" sz="2400" dirty="0" smtClean="0"/>
              <a:t>sovětské posádky  (cca 75 tisíc vojáků)</a:t>
            </a:r>
          </a:p>
          <a:p>
            <a:r>
              <a:rPr lang="cs-CZ" sz="2400" dirty="0" smtClean="0"/>
              <a:t>Velení „střední skupiny sovětských vojsk“ – sídlo v </a:t>
            </a:r>
            <a:r>
              <a:rPr lang="cs-CZ" sz="2400" dirty="0" smtClean="0">
                <a:solidFill>
                  <a:srgbClr val="C00000"/>
                </a:solidFill>
              </a:rPr>
              <a:t>Milovicích</a:t>
            </a:r>
          </a:p>
          <a:p>
            <a:endParaRPr lang="cs-CZ" sz="2400" dirty="0" smtClean="0"/>
          </a:p>
          <a:p>
            <a:r>
              <a:rPr lang="cs-CZ" sz="2400" dirty="0" smtClean="0"/>
              <a:t>Lživé informace o reformní politice: nelegální tiskovina </a:t>
            </a:r>
            <a:r>
              <a:rPr lang="cs-CZ" sz="2400" dirty="0" smtClean="0">
                <a:solidFill>
                  <a:srgbClr val="00B0F0"/>
                </a:solidFill>
              </a:rPr>
              <a:t>Zprávy</a:t>
            </a:r>
          </a:p>
          <a:p>
            <a:r>
              <a:rPr lang="cs-CZ" sz="2400" dirty="0" smtClean="0"/>
              <a:t>                                                                  rozhlasová stanice</a:t>
            </a:r>
            <a:r>
              <a:rPr lang="cs-CZ" sz="2400" dirty="0" smtClean="0">
                <a:solidFill>
                  <a:srgbClr val="00B0F0"/>
                </a:solidFill>
              </a:rPr>
              <a:t> Vltava</a:t>
            </a:r>
          </a:p>
          <a:p>
            <a:endParaRPr lang="cs-CZ" sz="2400" dirty="0" smtClean="0">
              <a:solidFill>
                <a:srgbClr val="00B0F0"/>
              </a:solidFill>
            </a:endParaRPr>
          </a:p>
          <a:p>
            <a:r>
              <a:rPr lang="cs-CZ" sz="2400" dirty="0" smtClean="0"/>
              <a:t>Občasné demonstrace umlčovány zásahy jednotek Veřejné</a:t>
            </a:r>
          </a:p>
          <a:p>
            <a:r>
              <a:rPr lang="cs-CZ" sz="2400" dirty="0" smtClean="0"/>
              <a:t>Bezpečnosti a Lidových milicí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3212976"/>
            <a:ext cx="831811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16. 1. 1969 – tragický protest </a:t>
            </a:r>
            <a:r>
              <a:rPr lang="cs-CZ" sz="2400" dirty="0" smtClean="0">
                <a:solidFill>
                  <a:srgbClr val="C00000"/>
                </a:solidFill>
              </a:rPr>
              <a:t>Jana </a:t>
            </a:r>
            <a:r>
              <a:rPr lang="cs-CZ" sz="2400" dirty="0" err="1" smtClean="0">
                <a:solidFill>
                  <a:srgbClr val="C00000"/>
                </a:solidFill>
              </a:rPr>
              <a:t>Palacha</a:t>
            </a:r>
            <a:r>
              <a:rPr lang="cs-CZ" sz="2400" dirty="0" smtClean="0"/>
              <a:t>, studenta Filozofické </a:t>
            </a:r>
          </a:p>
          <a:p>
            <a:r>
              <a:rPr lang="cs-CZ" sz="2400" dirty="0" smtClean="0"/>
              <a:t>                        fakulty UK</a:t>
            </a:r>
          </a:p>
          <a:p>
            <a:r>
              <a:rPr lang="cs-CZ" sz="2400" dirty="0" smtClean="0"/>
              <a:t>                     </a:t>
            </a:r>
            <a:r>
              <a:rPr lang="cs-CZ" sz="2400" dirty="0"/>
              <a:t>– </a:t>
            </a:r>
            <a:r>
              <a:rPr lang="cs-CZ" sz="2400" dirty="0" smtClean="0"/>
              <a:t>upálil se na Václavském náměstí </a:t>
            </a:r>
          </a:p>
          <a:p>
            <a:r>
              <a:rPr lang="cs-CZ" sz="2400" dirty="0" smtClean="0"/>
              <a:t>                     – chtěl svým činem vyburcovat veřejnost z nečinnosti </a:t>
            </a:r>
          </a:p>
          <a:p>
            <a:r>
              <a:rPr lang="cs-CZ" sz="2400" dirty="0" smtClean="0"/>
              <a:t>                        a rezignace, povzbudit k odporu</a:t>
            </a:r>
          </a:p>
          <a:p>
            <a:r>
              <a:rPr lang="cs-CZ" sz="2400" dirty="0" smtClean="0"/>
              <a:t>                     – jeho pohřeb celonárodní manifestací</a:t>
            </a:r>
          </a:p>
          <a:p>
            <a:endParaRPr lang="cs-CZ" sz="2400" dirty="0" smtClean="0"/>
          </a:p>
          <a:p>
            <a:r>
              <a:rPr lang="cs-CZ" sz="2400" dirty="0" smtClean="0"/>
              <a:t>Následovaly dvě další oběti – </a:t>
            </a:r>
            <a:r>
              <a:rPr lang="cs-CZ" sz="2400" dirty="0" smtClean="0">
                <a:solidFill>
                  <a:srgbClr val="C00000"/>
                </a:solidFill>
              </a:rPr>
              <a:t>Jan Zajíc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C00000"/>
                </a:solidFill>
              </a:rPr>
              <a:t>Evžen </a:t>
            </a:r>
            <a:r>
              <a:rPr lang="cs-CZ" sz="2400" dirty="0" err="1" smtClean="0">
                <a:solidFill>
                  <a:srgbClr val="C00000"/>
                </a:solidFill>
              </a:rPr>
              <a:t>Plocek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/>
              <a:t>Nedokázaly však vyvolat zvrat ve vývoji situace</a:t>
            </a:r>
            <a:endParaRPr lang="cs-CZ" sz="2400" dirty="0"/>
          </a:p>
        </p:txBody>
      </p:sp>
      <p:pic>
        <p:nvPicPr>
          <p:cNvPr id="15362" name="Picture 2" descr="http://image1.findagrave.com/photos250/photos/2011/18/2222_12954678099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0"/>
            <a:ext cx="2448272" cy="3041576"/>
          </a:xfrm>
          <a:prstGeom prst="rect">
            <a:avLst/>
          </a:prstGeom>
          <a:noFill/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6300985" y="3058988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>
                <a:latin typeface="Arial" charset="0"/>
              </a:rPr>
              <a:t>[1]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2866777"/>
            <a:ext cx="8208979" cy="39912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Jaro 1969 </a:t>
            </a:r>
            <a:r>
              <a:rPr lang="cs-CZ" sz="2400" dirty="0" smtClean="0"/>
              <a:t>– </a:t>
            </a:r>
            <a:r>
              <a:rPr lang="cs-CZ" sz="2400" dirty="0" smtClean="0">
                <a:solidFill>
                  <a:srgbClr val="C00000"/>
                </a:solidFill>
              </a:rPr>
              <a:t>DEFINITIVNÍ ZLOM  VE VNITROPOLITICKÉM VÝVOJI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r>
              <a:rPr lang="cs-CZ" sz="2400" dirty="0" smtClean="0"/>
              <a:t>Brežněv rozhoduje o represivních politických opatřeních →</a:t>
            </a:r>
          </a:p>
          <a:p>
            <a:r>
              <a:rPr lang="cs-CZ" sz="2400" dirty="0" smtClean="0"/>
              <a:t>vyžaduje rychlou a jednoznačnou likvidaci reformních komunistů</a:t>
            </a:r>
          </a:p>
          <a:p>
            <a:r>
              <a:rPr lang="cs-CZ" sz="2400" dirty="0" smtClean="0"/>
              <a:t>na všech úrovních</a:t>
            </a:r>
          </a:p>
          <a:p>
            <a:r>
              <a:rPr lang="cs-CZ" sz="2400" dirty="0" smtClean="0"/>
              <a:t>→ </a:t>
            </a:r>
            <a:r>
              <a:rPr lang="cs-CZ" sz="2400" dirty="0" smtClean="0">
                <a:solidFill>
                  <a:srgbClr val="C00000"/>
                </a:solidFill>
              </a:rPr>
              <a:t>prvním tajemníkem ÚV KSČ zvolen </a:t>
            </a:r>
            <a:r>
              <a:rPr lang="cs-CZ" sz="2400" dirty="0" err="1" smtClean="0">
                <a:solidFill>
                  <a:srgbClr val="C00000"/>
                </a:solidFill>
              </a:rPr>
              <a:t>Gustáv</a:t>
            </a:r>
            <a:r>
              <a:rPr lang="cs-CZ" sz="2400" dirty="0" smtClean="0">
                <a:solidFill>
                  <a:srgbClr val="C00000"/>
                </a:solidFill>
              </a:rPr>
              <a:t> Husák (odstupuje 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      Alexander </a:t>
            </a:r>
            <a:r>
              <a:rPr lang="cs-CZ" sz="2400" dirty="0" err="1" smtClean="0">
                <a:solidFill>
                  <a:srgbClr val="C00000"/>
                </a:solidFill>
              </a:rPr>
              <a:t>Dubček</a:t>
            </a:r>
            <a:r>
              <a:rPr lang="cs-CZ" sz="2400" dirty="0" smtClean="0">
                <a:solidFill>
                  <a:srgbClr val="C00000"/>
                </a:solidFill>
              </a:rPr>
              <a:t>)</a:t>
            </a:r>
          </a:p>
          <a:p>
            <a:r>
              <a:rPr lang="cs-CZ" sz="2400" dirty="0" smtClean="0"/>
              <a:t>→ obnovování absolutistické komunistické vlády</a:t>
            </a:r>
          </a:p>
          <a:p>
            <a:r>
              <a:rPr lang="cs-CZ" sz="2400" dirty="0" smtClean="0"/>
              <a:t>→ personální změny = rozhodující místa ve státě zaujali lidé </a:t>
            </a:r>
          </a:p>
          <a:p>
            <a:r>
              <a:rPr lang="cs-CZ" sz="2400" dirty="0" smtClean="0"/>
              <a:t>                                          „věrní Moskvě“</a:t>
            </a:r>
            <a:endParaRPr lang="cs-CZ" sz="2400" dirty="0"/>
          </a:p>
        </p:txBody>
      </p:sp>
      <p:pic>
        <p:nvPicPr>
          <p:cNvPr id="14338" name="Picture 2" descr="http://www.roudnicenl.cz/grafika/obrazky/cestny_dubce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12336" y="116632"/>
            <a:ext cx="1648238" cy="23042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4340" name="Picture 4" descr="http://img.aktuality.sk/stories/NAJNOVSIE_FOTKY/OSOBNOSTI/POLITIKA/ZAHRANICNA/husak_gustav_profil_2010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16632"/>
            <a:ext cx="1678718" cy="230425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8" name="TextovéPole 4"/>
          <p:cNvSpPr txBox="1">
            <a:spLocks noChangeArrowheads="1"/>
          </p:cNvSpPr>
          <p:nvPr/>
        </p:nvSpPr>
        <p:spPr bwMode="auto">
          <a:xfrm>
            <a:off x="5220072" y="2530227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2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  <p:sp>
        <p:nvSpPr>
          <p:cNvPr id="9" name="TextovéPole 4"/>
          <p:cNvSpPr txBox="1">
            <a:spLocks noChangeArrowheads="1"/>
          </p:cNvSpPr>
          <p:nvPr/>
        </p:nvSpPr>
        <p:spPr bwMode="auto">
          <a:xfrm>
            <a:off x="6840537" y="2520454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2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2924944"/>
            <a:ext cx="8670261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Dokument </a:t>
            </a:r>
            <a:r>
              <a:rPr lang="cs-CZ" sz="2400" dirty="0" smtClean="0">
                <a:solidFill>
                  <a:srgbClr val="00B0F0"/>
                </a:solidFill>
              </a:rPr>
              <a:t>„Poučení z krizového vývoje ve straně a společnosti“</a:t>
            </a:r>
          </a:p>
          <a:p>
            <a:r>
              <a:rPr lang="cs-CZ" sz="2400" dirty="0" smtClean="0"/>
              <a:t>= závazný soubor zásad pro výklad a hodnocení nedávných událostí</a:t>
            </a:r>
            <a:endParaRPr lang="cs-CZ" sz="2400" dirty="0" smtClean="0">
              <a:solidFill>
                <a:srgbClr val="00B0F0"/>
              </a:solidFill>
            </a:endParaRPr>
          </a:p>
          <a:p>
            <a:endParaRPr lang="cs-CZ" sz="2400" dirty="0" smtClean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Kádrové čistky </a:t>
            </a:r>
            <a:r>
              <a:rPr lang="cs-CZ" sz="2400" dirty="0" smtClean="0"/>
              <a:t>v několika vlnách a na různých úrovních. Na základě 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stranických prověrek a pohovorů </a:t>
            </a:r>
            <a:r>
              <a:rPr lang="cs-CZ" sz="2400" dirty="0" smtClean="0">
                <a:solidFill>
                  <a:srgbClr val="C00000"/>
                </a:solidFill>
              </a:rPr>
              <a:t>lidé zbavováni členství v KSČ </a:t>
            </a:r>
            <a:r>
              <a:rPr lang="cs-CZ" sz="2400" dirty="0" smtClean="0"/>
              <a:t>+ 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existenční postihy </a:t>
            </a:r>
            <a:r>
              <a:rPr lang="cs-CZ" sz="2400" dirty="0" smtClean="0"/>
              <a:t>(propuštění ze zaměstnání, šikanování…)</a:t>
            </a:r>
          </a:p>
          <a:p>
            <a:endParaRPr lang="cs-CZ" sz="2400" dirty="0" smtClean="0"/>
          </a:p>
          <a:p>
            <a:r>
              <a:rPr lang="cs-CZ" sz="2800" dirty="0" smtClean="0"/>
              <a:t>VEDOUCÍ ÚLOHA KSČ SE OBNOVILA VE VŠECH OBLASTECH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3140968"/>
            <a:ext cx="823109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Program KSČ – </a:t>
            </a:r>
            <a:r>
              <a:rPr lang="cs-CZ" sz="2400" dirty="0" smtClean="0">
                <a:solidFill>
                  <a:srgbClr val="C00000"/>
                </a:solidFill>
              </a:rPr>
              <a:t>„budování reálného socialismu“: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Ekonomika a sociální oblast </a:t>
            </a:r>
            <a:r>
              <a:rPr lang="cs-CZ" sz="2400" dirty="0" smtClean="0"/>
              <a:t>znovu pod kontrolou centrálního</a:t>
            </a:r>
          </a:p>
          <a:p>
            <a:r>
              <a:rPr lang="cs-CZ" sz="2400" dirty="0" smtClean="0"/>
              <a:t>                                                   plánování, nedaří se však zefektivnit</a:t>
            </a:r>
          </a:p>
          <a:p>
            <a:r>
              <a:rPr lang="cs-CZ" sz="2400" dirty="0" smtClean="0"/>
              <a:t>                                                   hospodářství a zrychlit </a:t>
            </a:r>
            <a:r>
              <a:rPr lang="cs-CZ" sz="2400" dirty="0" err="1" smtClean="0"/>
              <a:t>vědeckotech</a:t>
            </a:r>
            <a:r>
              <a:rPr lang="cs-CZ" sz="2400" dirty="0" smtClean="0"/>
              <a:t>-</a:t>
            </a:r>
          </a:p>
          <a:p>
            <a:r>
              <a:rPr lang="cs-CZ" sz="2400" dirty="0" smtClean="0"/>
              <a:t>                                                   </a:t>
            </a:r>
            <a:r>
              <a:rPr lang="cs-CZ" sz="2400" dirty="0" err="1" smtClean="0"/>
              <a:t>nický</a:t>
            </a:r>
            <a:r>
              <a:rPr lang="cs-CZ" sz="2400" dirty="0" smtClean="0"/>
              <a:t> vývoj </a:t>
            </a:r>
          </a:p>
          <a:p>
            <a:endParaRPr lang="cs-CZ" sz="2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2636912"/>
            <a:ext cx="874846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Vizitky režimu:  </a:t>
            </a: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pPr marL="457200" indent="-457200">
              <a:buAutoNum type="arabicParenR"/>
            </a:pPr>
            <a:r>
              <a:rPr lang="cs-CZ" sz="2400" dirty="0" smtClean="0"/>
              <a:t>Velké stavby, rozsáhlé výrobní projekty (jaderné elektrárny – </a:t>
            </a:r>
          </a:p>
          <a:p>
            <a:pPr marL="457200" indent="-457200"/>
            <a:r>
              <a:rPr lang="cs-CZ" sz="2400" dirty="0" smtClean="0"/>
              <a:t>      </a:t>
            </a:r>
            <a:r>
              <a:rPr lang="cs-CZ" sz="2400" dirty="0" err="1" smtClean="0"/>
              <a:t>Jaslovské</a:t>
            </a:r>
            <a:r>
              <a:rPr lang="cs-CZ" sz="2400" dirty="0" smtClean="0"/>
              <a:t> Bohunice, Dukovany), přehrady (Gabčíkovo), metro, </a:t>
            </a:r>
          </a:p>
          <a:p>
            <a:pPr marL="457200" indent="-457200"/>
            <a:r>
              <a:rPr lang="cs-CZ" sz="2400" dirty="0" smtClean="0"/>
              <a:t>      dálnice Praha – Bratislava, plynovod, reprezentační stavby…</a:t>
            </a:r>
          </a:p>
          <a:p>
            <a:pPr marL="457200" indent="-457200"/>
            <a:endParaRPr lang="cs-CZ" sz="2400" dirty="0" smtClean="0"/>
          </a:p>
          <a:p>
            <a:pPr marL="457200" indent="-457200">
              <a:buAutoNum type="arabicParenR" startAt="2"/>
            </a:pPr>
            <a:r>
              <a:rPr lang="cs-CZ" sz="2400" dirty="0" smtClean="0"/>
              <a:t>Řada opatření ve prospěch rodin (přídavky, daňová zvýhodnění,</a:t>
            </a:r>
          </a:p>
          <a:p>
            <a:pPr marL="457200" indent="-457200"/>
            <a:r>
              <a:rPr lang="cs-CZ" sz="2400" dirty="0" smtClean="0"/>
              <a:t>       porodné, placená mateřská dovolená, novomanželské půjčky…)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3)   Bytová výstavba + rekreační chaty a chalupy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                                                                                              </a:t>
            </a:r>
          </a:p>
          <a:p>
            <a:endParaRPr lang="cs-CZ" dirty="0"/>
          </a:p>
        </p:txBody>
      </p:sp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6840537" y="3216276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4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  <p:pic>
        <p:nvPicPr>
          <p:cNvPr id="2050" name="Picture 2" descr="http://upload.wikimedia.org/wikipedia/commons/6/66/Praha%2C_Malostransk%C3%A1%2C_vlak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00" b="19157"/>
          <a:stretch/>
        </p:blipFill>
        <p:spPr bwMode="auto">
          <a:xfrm>
            <a:off x="6012160" y="762176"/>
            <a:ext cx="3012255" cy="244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2708920"/>
            <a:ext cx="835292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 2. poloviny 70. let  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Zpomalení dynamiky hospodářského růstu</a:t>
            </a: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→ nedostatek  zboží</a:t>
            </a:r>
          </a:p>
          <a:p>
            <a:r>
              <a:rPr lang="cs-CZ" sz="2400" dirty="0" smtClean="0"/>
              <a:t>→ </a:t>
            </a:r>
            <a:r>
              <a:rPr lang="cs-CZ" sz="2400" b="1" dirty="0" smtClean="0"/>
              <a:t>trvalé napětí ve společnosti, nespokojenost</a:t>
            </a:r>
          </a:p>
          <a:p>
            <a:r>
              <a:rPr lang="cs-CZ" sz="2400" b="1" dirty="0" smtClean="0"/>
              <a:t>→ nefungující služby</a:t>
            </a:r>
          </a:p>
          <a:p>
            <a:r>
              <a:rPr lang="cs-CZ" sz="2400" b="1" dirty="0" smtClean="0"/>
              <a:t>→ osobní spotřeba obyvatel roste velmi pomalu</a:t>
            </a:r>
          </a:p>
          <a:p>
            <a:r>
              <a:rPr lang="cs-CZ" sz="2400" b="1" dirty="0" smtClean="0"/>
              <a:t>→ kritická ekologická situace</a:t>
            </a:r>
          </a:p>
          <a:p>
            <a:r>
              <a:rPr lang="cs-CZ" sz="2400" b="1" dirty="0" smtClean="0"/>
              <a:t>→ korupce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Obrázek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6" name="TextovéPole 5"/>
          <p:cNvSpPr txBox="1"/>
          <p:nvPr/>
        </p:nvSpPr>
        <p:spPr>
          <a:xfrm>
            <a:off x="251520" y="2780928"/>
            <a:ext cx="8578246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1987 – 1. tajemníkem ÚV KSČ </a:t>
            </a:r>
            <a:r>
              <a:rPr lang="cs-CZ" sz="2400" dirty="0" smtClean="0">
                <a:solidFill>
                  <a:srgbClr val="C00000"/>
                </a:solidFill>
              </a:rPr>
              <a:t>Miloš Jakeš</a:t>
            </a: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Společnost je nadále kontrolována:   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sz="2400" dirty="0" smtClean="0"/>
              <a:t>→ Preventivní dohled Státní bezpečnosti</a:t>
            </a:r>
          </a:p>
          <a:p>
            <a:r>
              <a:rPr lang="cs-CZ" sz="2400" dirty="0" smtClean="0"/>
              <a:t>→Nejrůznější formy perzekučních opatření včetně věznění, nucené </a:t>
            </a:r>
          </a:p>
          <a:p>
            <a:r>
              <a:rPr lang="cs-CZ" sz="2400" dirty="0" smtClean="0"/>
              <a:t>    emigrace i politických procesů</a:t>
            </a:r>
            <a:r>
              <a:rPr lang="cs-CZ" dirty="0" smtClean="0"/>
              <a:t>                                                                       </a:t>
            </a:r>
          </a:p>
          <a:p>
            <a:r>
              <a:rPr lang="cs-CZ" sz="2400" dirty="0" smtClean="0"/>
              <a:t>→ propaganda režimu – tělovýchova a sport</a:t>
            </a:r>
          </a:p>
          <a:p>
            <a:r>
              <a:rPr lang="cs-CZ" sz="2400" dirty="0" smtClean="0"/>
              <a:t>→ kultura, umění, věda a školství ve službách režimu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→ </a:t>
            </a:r>
          </a:p>
        </p:txBody>
      </p:sp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6526303" y="3754414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5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  <p:pic>
        <p:nvPicPr>
          <p:cNvPr id="1026" name="Picture 2" descr="http://upload.wikimedia.org/wikipedia/commons/thumb/7/71/Milous_Jakes.jpg/1280px-Milous_Jakes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58" r="10752"/>
          <a:stretch/>
        </p:blipFill>
        <p:spPr bwMode="auto">
          <a:xfrm>
            <a:off x="7107585" y="1895163"/>
            <a:ext cx="1735666" cy="182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2492896"/>
            <a:ext cx="81369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Opozice:</a:t>
            </a:r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DISENT, DISIDENT </a:t>
            </a:r>
            <a:r>
              <a:rPr lang="cs-CZ" sz="2400" dirty="0" smtClean="0"/>
              <a:t>– označení pro jednotlivce a menší skupiny v totalitních státech, kteří vystupovali proti násilně dosaženému </a:t>
            </a:r>
          </a:p>
          <a:p>
            <a:r>
              <a:rPr lang="cs-CZ" sz="2400" dirty="0" smtClean="0"/>
              <a:t>režimu (politici, novináři, spisovatelé, vědci, umělci – většinou nemohou veřejně působit a vykonávat své povolání)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00B050"/>
                </a:solidFill>
              </a:rPr>
              <a:t>Zaměření : </a:t>
            </a:r>
            <a:r>
              <a:rPr lang="cs-CZ" sz="2400" dirty="0" smtClean="0"/>
              <a:t>vydávání a rozšiřování ilegálních časopisů a knih – 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                     SAMIZDAT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                     </a:t>
            </a:r>
            <a:r>
              <a:rPr lang="cs-CZ" sz="2400" dirty="0" smtClean="0"/>
              <a:t>protesty proti konkrétním případům porušování </a:t>
            </a:r>
          </a:p>
          <a:p>
            <a:r>
              <a:rPr lang="cs-CZ" sz="2400" dirty="0" smtClean="0"/>
              <a:t>                     lidských a občanských práv, přednášky, diskuse</a:t>
            </a:r>
          </a:p>
          <a:p>
            <a:r>
              <a:rPr lang="cs-CZ" sz="2400" dirty="0" smtClean="0"/>
              <a:t>                      (CHARTA 77, VONS…)</a:t>
            </a:r>
          </a:p>
          <a:p>
            <a:r>
              <a:rPr lang="cs-CZ" sz="2400" dirty="0" smtClean="0"/>
              <a:t>               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2924944"/>
            <a:ext cx="75608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1988"/>
            </a:pPr>
            <a:r>
              <a:rPr lang="cs-CZ" sz="2400" dirty="0" smtClean="0"/>
              <a:t>– 1989 množí se protesty, vzpomínkové  demonstrace</a:t>
            </a:r>
          </a:p>
          <a:p>
            <a:pPr marL="342900" indent="-342900">
              <a:buAutoNum type="arabicPlain" startAt="1988"/>
            </a:pPr>
            <a:endParaRPr lang="cs-CZ" sz="2400" dirty="0" smtClean="0"/>
          </a:p>
          <a:p>
            <a:pPr marL="342900" indent="-342900"/>
            <a:r>
              <a:rPr lang="cs-CZ" sz="2400" dirty="0" smtClean="0"/>
              <a:t>Manifest „</a:t>
            </a:r>
            <a:r>
              <a:rPr lang="cs-CZ" sz="2400" dirty="0" smtClean="0">
                <a:solidFill>
                  <a:srgbClr val="C00000"/>
                </a:solidFill>
              </a:rPr>
              <a:t>Několik vět“ </a:t>
            </a:r>
            <a:r>
              <a:rPr lang="cs-CZ" sz="2400" dirty="0" smtClean="0"/>
              <a:t>– žádá svobodu a demokracii</a:t>
            </a:r>
          </a:p>
          <a:p>
            <a:pPr marL="342900" indent="-342900"/>
            <a:r>
              <a:rPr lang="cs-CZ" sz="2400" dirty="0" smtClean="0"/>
              <a:t>                                          – podepsalo asi 40 tisíc občanů</a:t>
            </a:r>
          </a:p>
          <a:p>
            <a:pPr marL="342900" indent="-342900"/>
            <a:endParaRPr lang="cs-CZ" sz="2400" dirty="0" smtClean="0"/>
          </a:p>
          <a:p>
            <a:pPr marL="342900" indent="-342900"/>
            <a:r>
              <a:rPr lang="cs-CZ" sz="2400" dirty="0" smtClean="0"/>
              <a:t>Vlna protestních akcí přerostla ve </a:t>
            </a:r>
            <a:r>
              <a:rPr lang="cs-CZ" sz="2800" dirty="0" smtClean="0">
                <a:solidFill>
                  <a:srgbClr val="C00000"/>
                </a:solidFill>
              </a:rPr>
              <a:t>státní převrat </a:t>
            </a:r>
            <a:r>
              <a:rPr lang="cs-CZ" sz="2400" dirty="0" smtClean="0"/>
              <a:t>– </a:t>
            </a:r>
          </a:p>
          <a:p>
            <a:pPr marL="342900" indent="-342900"/>
            <a:r>
              <a:rPr lang="cs-CZ" sz="2400" dirty="0" smtClean="0"/>
              <a:t>„</a:t>
            </a:r>
            <a:r>
              <a:rPr lang="cs-CZ" sz="2400" dirty="0" smtClean="0">
                <a:solidFill>
                  <a:srgbClr val="C00000"/>
                </a:solidFill>
              </a:rPr>
              <a:t>Sametová revoluce“ </a:t>
            </a:r>
            <a:r>
              <a:rPr lang="cs-CZ" sz="2400" dirty="0" smtClean="0"/>
              <a:t>v listopadu 1989 </a:t>
            </a:r>
          </a:p>
          <a:p>
            <a:pPr marL="342900" indent="-342900"/>
            <a:endParaRPr lang="cs-CZ" sz="2400" dirty="0" smtClean="0">
              <a:solidFill>
                <a:srgbClr val="00B050"/>
              </a:solidFill>
            </a:endParaRPr>
          </a:p>
          <a:p>
            <a:pPr marL="342900" indent="-342900"/>
            <a:r>
              <a:rPr lang="cs-CZ" sz="2400" dirty="0" smtClean="0">
                <a:solidFill>
                  <a:srgbClr val="00B050"/>
                </a:solidFill>
              </a:rPr>
              <a:t>POLITICKÝ A MOCENSKÝ MONOPOL KSČ BYL ZLOMEN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Obrázek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251519" y="2852936"/>
            <a:ext cx="8892481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Kontrolní otázky:</a:t>
            </a:r>
          </a:p>
          <a:p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Co charakterizovalo politickou moc v období normalizace?</a:t>
            </a:r>
          </a:p>
          <a:p>
            <a:pPr marL="457200" indent="-457200"/>
            <a:r>
              <a:rPr lang="cs-CZ" sz="2400" dirty="0" smtClean="0"/>
              <a:t>        Jaké formy perzekuce volila?</a:t>
            </a:r>
          </a:p>
          <a:p>
            <a:pPr marL="457200" indent="-457200">
              <a:buAutoNum type="arabicPeriod" startAt="2"/>
            </a:pPr>
            <a:r>
              <a:rPr lang="cs-CZ" sz="2400" dirty="0" smtClean="0"/>
              <a:t>Jaké cíle mělo hnutí Charta 77?   </a:t>
            </a:r>
          </a:p>
          <a:p>
            <a:pPr marL="457200" indent="-457200">
              <a:buAutoNum type="arabicPeriod" startAt="2"/>
            </a:pPr>
            <a:r>
              <a:rPr lang="cs-CZ" sz="2400" dirty="0" smtClean="0"/>
              <a:t>Kdo šířil pravdivé informace do „normalizovaného“ Československa?</a:t>
            </a:r>
          </a:p>
          <a:p>
            <a:pPr marL="457200" indent="-457200">
              <a:buAutoNum type="arabicPeriod" startAt="2"/>
            </a:pPr>
            <a:r>
              <a:rPr lang="cs-CZ" sz="2400" dirty="0" smtClean="0"/>
              <a:t>Vysvětli pojmy: konsolidace, samizdat, disident, charta, manifest.                                                                                                                   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667"/>
            <a:ext cx="9144000" cy="6858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51520" y="3164681"/>
            <a:ext cx="835292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</a:t>
            </a:r>
            <a:r>
              <a:rPr lang="en-US" dirty="0" smtClean="0"/>
              <a:t>[1]</a:t>
            </a:r>
            <a:endParaRPr lang="cs-CZ" dirty="0" smtClean="0"/>
          </a:p>
          <a:p>
            <a:r>
              <a:rPr lang="cs-CZ" dirty="0" smtClean="0"/>
              <a:t>http://image1.findagrave.com/photos250/photos/2011/18/2222_129546780990.jpg</a:t>
            </a:r>
          </a:p>
          <a:p>
            <a:r>
              <a:rPr lang="cs-CZ" dirty="0"/>
              <a:t>Obr. </a:t>
            </a: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/>
              <a:t>http://cs.wikipedia.org/wiki/Gust%C3%A1v_Hus%C3%A1k#mediaviewer/Soubor:Gust%C3%A1v_Hus%C3%A1k_-_</a:t>
            </a:r>
            <a:r>
              <a:rPr lang="cs-CZ" dirty="0" smtClean="0"/>
              <a:t>o%C5%99%C3%ADznuto.JPG</a:t>
            </a:r>
          </a:p>
          <a:p>
            <a:r>
              <a:rPr lang="cs-CZ" dirty="0"/>
              <a:t>Obr. </a:t>
            </a:r>
            <a:r>
              <a:rPr lang="en-US" dirty="0"/>
              <a:t>[</a:t>
            </a:r>
            <a:r>
              <a:rPr lang="cs-CZ" dirty="0"/>
              <a:t>3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roudnicenl.cz</a:t>
            </a:r>
            <a:r>
              <a:rPr lang="cs-CZ" dirty="0" smtClean="0"/>
              <a:t>/grafika/</a:t>
            </a:r>
            <a:r>
              <a:rPr lang="cs-CZ" dirty="0" err="1" smtClean="0"/>
              <a:t>obrazky</a:t>
            </a:r>
            <a:r>
              <a:rPr lang="cs-CZ" dirty="0" smtClean="0"/>
              <a:t>/</a:t>
            </a:r>
            <a:r>
              <a:rPr lang="cs-CZ" dirty="0" err="1" smtClean="0"/>
              <a:t>cestny</a:t>
            </a:r>
            <a:r>
              <a:rPr lang="cs-CZ" dirty="0" smtClean="0"/>
              <a:t>_</a:t>
            </a:r>
            <a:r>
              <a:rPr lang="cs-CZ" dirty="0" err="1" smtClean="0"/>
              <a:t>dubcek.jpg</a:t>
            </a:r>
            <a:endParaRPr lang="cs-CZ" dirty="0" smtClean="0"/>
          </a:p>
          <a:p>
            <a:r>
              <a:rPr lang="cs-CZ" dirty="0"/>
              <a:t>Obr. </a:t>
            </a:r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/>
              <a:t>http://upload.wikimedia.org/wikipedia/commons/6/66/Praha%2C_Malostransk%C3%A1%2C_vlak.jpg</a:t>
            </a:r>
            <a:endParaRPr lang="cs-CZ" dirty="0" smtClean="0"/>
          </a:p>
          <a:p>
            <a:r>
              <a:rPr lang="cs-CZ" dirty="0" smtClean="0"/>
              <a:t>Obr</a:t>
            </a:r>
            <a:r>
              <a:rPr lang="cs-CZ" dirty="0"/>
              <a:t>. </a:t>
            </a:r>
            <a:r>
              <a:rPr lang="en-US" dirty="0" smtClean="0"/>
              <a:t>[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/>
              <a:t>http://cs.wikipedia.org/wiki/Milo%C5%A1_Jake%C5%A1#mediaviewer/Soubor:Milous_Jakes.jpg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636912"/>
            <a:ext cx="6300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Seznam použitého obrazového materiálu: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2703016"/>
            <a:ext cx="77048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Autorská práva a citace</a:t>
            </a:r>
          </a:p>
          <a:p>
            <a:endParaRPr lang="cs-CZ" sz="2400" b="1" dirty="0" smtClean="0"/>
          </a:p>
          <a:p>
            <a:r>
              <a:rPr lang="cs-CZ" sz="2400" dirty="0" smtClean="0"/>
              <a:t>Autor: Veronika Košťálová</a:t>
            </a:r>
          </a:p>
          <a:p>
            <a:r>
              <a:rPr lang="cs-CZ" sz="2400" dirty="0" smtClean="0"/>
              <a:t>Název díla: Normalizační éra v ČSSR</a:t>
            </a:r>
          </a:p>
          <a:p>
            <a:r>
              <a:rPr lang="cs-CZ" sz="2400" dirty="0" smtClean="0"/>
              <a:t>Datum vzniku: květen 2013</a:t>
            </a:r>
          </a:p>
          <a:p>
            <a:endParaRPr lang="cs-CZ" sz="2400" dirty="0" smtClean="0"/>
          </a:p>
          <a:p>
            <a:r>
              <a:rPr lang="cs-CZ" sz="2400" dirty="0" smtClean="0"/>
              <a:t>Materiály jsou určeny pro bezplatné používání pro potřeby výuky a vzdělávání na všech typech škol a školských zařízení. Jakékoliv další využití podléhá autorskému zákonu. Tato prezentace je autorským dílem.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555875" y="1268413"/>
            <a:ext cx="65881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Obchodní akademie, Střední odborná škola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a Jazyková škola s právem státní jazykové zkoušky,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                                                              Hradec Králové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65088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938</Words>
  <Application>Microsoft Office PowerPoint</Application>
  <PresentationFormat>Předvádění na obrazovce (4:3)</PresentationFormat>
  <Paragraphs>186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kostal</dc:creator>
  <cp:lastModifiedBy>Mamka</cp:lastModifiedBy>
  <cp:revision>12</cp:revision>
  <dcterms:created xsi:type="dcterms:W3CDTF">2013-05-25T20:16:29Z</dcterms:created>
  <dcterms:modified xsi:type="dcterms:W3CDTF">2014-08-27T17:15:30Z</dcterms:modified>
</cp:coreProperties>
</file>