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72" r:id="rId4"/>
    <p:sldId id="270" r:id="rId5"/>
    <p:sldId id="258" r:id="rId6"/>
    <p:sldId id="266" r:id="rId7"/>
    <p:sldId id="259" r:id="rId8"/>
    <p:sldId id="268" r:id="rId9"/>
    <p:sldId id="274" r:id="rId10"/>
    <p:sldId id="260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0066"/>
    <a:srgbClr val="00FF00"/>
    <a:srgbClr val="800680"/>
    <a:srgbClr val="0E12B2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80" d="100"/>
          <a:sy n="80" d="100"/>
        </p:scale>
        <p:origin x="-1086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F32F6-39F9-4522-BF63-B9C7C0533BB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4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4/44/%C5%A0umperk%2C_Hlavn%C3%AD_t%C5%99%C3%ADda.JPG" TargetMode="External"/><Relationship Id="rId3" Type="http://schemas.openxmlformats.org/officeDocument/2006/relationships/hyperlink" Target="http://upload.wikimedia.org/wikipedia/commons/e/e7/Centrum_m%C4%9Bsta.jpg" TargetMode="External"/><Relationship Id="rId7" Type="http://schemas.openxmlformats.org/officeDocument/2006/relationships/hyperlink" Target="http://upload.wikimedia.org/wikipedia/commons/thumb/5/57/Novy_jicin_central_square.jpg/1024px-Novy_jicin_central_square.jpg" TargetMode="External"/><Relationship Id="rId12" Type="http://schemas.openxmlformats.org/officeDocument/2006/relationships/hyperlink" Target="http://upload.wikimedia.org/wikipedia/commons/4/47/Muzeum_-_skanzen_%28Ro%C5%BEnov_pod_Radho%C5%A1t%C4%9Bm%29_-_D%C5%99ev%C4%9Bn%C3%A9_m%C4%9Bste%C4%8Dko_05.JPG" TargetMode="External"/><Relationship Id="rId2" Type="http://schemas.openxmlformats.org/officeDocument/2006/relationships/hyperlink" Target="http://upload.wikimedia.org/wikipedia/commons/2/2d/Ostrava%2C_pohled_z_Nov%C3%A9_radnice_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Krnov#mediaviewer/Soubor:Krnov_townhall_1.jpg" TargetMode="External"/><Relationship Id="rId11" Type="http://schemas.openxmlformats.org/officeDocument/2006/relationships/hyperlink" Target="http://upload.wikimedia.org/wikipedia/commons/d/d0/Radnice_v_%C4%8Cesk%C3%A9m_T%C4%9B%C5%A1%C3%ADn%C4%9B.jpg" TargetMode="External"/><Relationship Id="rId5" Type="http://schemas.openxmlformats.org/officeDocument/2006/relationships/hyperlink" Target="http://upload.wikimedia.org/wikipedia/commons/b/bd/N%C3%A1m%C4%9Bst%C3%AD_T._G._Masaryka_v_Bohum%C3%ADn%C4%9B.jpg" TargetMode="External"/><Relationship Id="rId10" Type="http://schemas.openxmlformats.org/officeDocument/2006/relationships/hyperlink" Target="http://upload.wikimedia.org/wikipedia/commons/9/9a/Olomouc-Horn%C3%AD_n%C3%A1m%C4%9Bst%C3%AD.JPG" TargetMode="External"/><Relationship Id="rId4" Type="http://schemas.openxmlformats.org/officeDocument/2006/relationships/hyperlink" Target="http://upload.wikimedia.org/wikipedia/commons/thumb/0/03/Brunt%C3%A1l_%28Freudenthal%29_-_market_square.jpg/1920px-Brunt%C3%A1l_%28Freudenthal%29_-_market_square.jpg" TargetMode="External"/><Relationship Id="rId9" Type="http://schemas.openxmlformats.org/officeDocument/2006/relationships/hyperlink" Target="http://upload.wikimedia.org/wikipedia/commons/6/65/N%C3%A1m%C4%9Bst%C3%AD_ve_Vala%C5%A1sk%C3%A9m_Mezi%C5%99%C3%AD%C4%8D%C3%AD_2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f/f8/Radho%C5%A1%C5%A5%2C_kaple.jpg/640px-Radho%C5%A1%C5%A5%2C_kaple.jpg" TargetMode="External"/><Relationship Id="rId2" Type="http://schemas.openxmlformats.org/officeDocument/2006/relationships/hyperlink" Target="http://upload.wikimedia.org/wikipedia/commons/thumb/0/04/P%C5%99erov%2C_Horn%C3%AD_n%C3%A1m%C4%9Bst%C3%AD.jpg/800px-P%C5%99erov%2C_Horn%C3%AD_n%C3%A1m%C4%9Bst%C3%AD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Pr%C5%AFmysl_v_%C4%8Cesku#Hutnick.C3.BD_pr.C5.AFmysl" TargetMode="External"/><Relationship Id="rId4" Type="http://schemas.openxmlformats.org/officeDocument/2006/relationships/hyperlink" Target="http://upload.wikimedia.org/wikipedia/commons/thumb/c/c8/Bouzov%2C_hrad_%2803%29.jpg/800px-Bouzov%2C_hrad_%2803%2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056165"/>
              </p:ext>
            </p:extLst>
          </p:nvPr>
        </p:nvGraphicFramePr>
        <p:xfrm>
          <a:off x="539552" y="153388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a 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VY_12_INOVACE_345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Vlastivěda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Severní</a:t>
                      </a:r>
                      <a:r>
                        <a:rPr lang="cs-CZ" sz="1400" baseline="0" dirty="0" smtClean="0"/>
                        <a:t> Morava – města, památky a průmysl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Seznámí žáků se základními údaji o </a:t>
                      </a:r>
                      <a:r>
                        <a:rPr lang="cs-CZ" sz="1400" b="1" dirty="0" smtClean="0"/>
                        <a:t>severní Moravě</a:t>
                      </a:r>
                      <a:r>
                        <a:rPr lang="cs-CZ" sz="1400" b="0" dirty="0" smtClean="0"/>
                        <a:t>,</a:t>
                      </a:r>
                      <a:r>
                        <a:rPr lang="cs-CZ" sz="1400" b="0" baseline="0" dirty="0" smtClean="0"/>
                        <a:t> jejich významných městech a historických památkách a významném průmyslu, součástí je také práce s mapou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7.4.2013</a:t>
                      </a:r>
                      <a:endParaRPr lang="cs-CZ" sz="1400" dirty="0"/>
                    </a:p>
                  </a:txBody>
                  <a:tcPr/>
                </a:tc>
              </a:tr>
              <a:tr h="1469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15.4.2013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491872" y="260648"/>
            <a:ext cx="168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MĚSTA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696689" y="867866"/>
            <a:ext cx="57166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Ostrava             Opava</a:t>
            </a:r>
            <a:endParaRPr lang="cs-CZ" sz="4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12886" y="1693393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Největší město severní Moravy a Slezska je Ostrava </a:t>
            </a:r>
          </a:p>
          <a:p>
            <a:r>
              <a:rPr lang="cs-CZ" sz="2400" dirty="0" smtClean="0"/>
              <a:t>s bohatými nalezišti černého uhlí. Střediskem Českého Slezska je město Opava.</a:t>
            </a:r>
            <a:endParaRPr lang="cs-CZ" sz="2400" dirty="0"/>
          </a:p>
        </p:txBody>
      </p:sp>
      <p:pic>
        <p:nvPicPr>
          <p:cNvPr id="1026" name="Picture 2" descr="Soubor:Ostrava, pohled z Nové radnice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70" y="3212976"/>
            <a:ext cx="4221336" cy="2823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Centrum měs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910" y="3205969"/>
            <a:ext cx="3791578" cy="283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404664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Zkus vyhledat na mapě další města severní Moravy</a:t>
            </a:r>
            <a:endParaRPr lang="cs-CZ" sz="2400" dirty="0"/>
          </a:p>
        </p:txBody>
      </p:sp>
      <p:pic>
        <p:nvPicPr>
          <p:cNvPr id="2054" name="Picture 6" descr="Soubor:Náměstí T. G. Masaryka v Bohumíně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717032"/>
            <a:ext cx="3312368" cy="248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3789040"/>
            <a:ext cx="1744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Bruntál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87824" y="638132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Bohumín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60232" y="371703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Frýdek - Místek</a:t>
            </a:r>
            <a:endParaRPr lang="cs-CZ" dirty="0"/>
          </a:p>
        </p:txBody>
      </p:sp>
      <p:pic>
        <p:nvPicPr>
          <p:cNvPr id="1026" name="Picture 2" descr="http://upload.wikimedia.org/wikipedia/commons/thumb/0/03/Brunt%C3%A1l_%28Freudenthal%29_-_market_square.jpg/1920px-Brunt%C3%A1l_%28Freudenthal%29_-_market_squa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57" y="1121144"/>
            <a:ext cx="5047827" cy="1768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thumb/5/58/M%C3%ADstek%2C_N%C3%A1m%C4%9Bst%C3%AD_Svobody%2C_sever.jpg/800px-M%C3%ADstek%2C_N%C3%A1m%C4%9Bst%C3%AD_Svobody%2C_sev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667" y="1340768"/>
            <a:ext cx="2804997" cy="210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03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99695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Karviná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300192" y="284361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Kopřivnice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80112" y="529181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Krnov</a:t>
            </a:r>
            <a:endParaRPr lang="cs-CZ" dirty="0"/>
          </a:p>
        </p:txBody>
      </p:sp>
      <p:pic>
        <p:nvPicPr>
          <p:cNvPr id="2050" name="Picture 2" descr="http://upload.wikimedia.org/wikipedia/commons/thumb/a/ac/Masarykovo_n%C3%A1m%C4%9Bst%C3%AD_v_Karvin%C3%A9.jpg/1024px-Masarykovo_n%C3%A1m%C4%9Bst%C3%AD_v_Karvin%C3%A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79139"/>
            <a:ext cx="3768419" cy="239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pload.wikimedia.org/wikipedia/commons/thumb/d/d8/Jaro_nad_Kop%C5%99ivnic%C3%AD.jpg/1024px-Jaro_nad_Kop%C5%99ivnic%C3%A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722" y="260648"/>
            <a:ext cx="3528392" cy="212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upload.wikimedia.org/wikipedia/commons/thumb/c/cb/Krnov_townhall_1.jpg/1024px-Krnov_townhall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779618"/>
            <a:ext cx="4174417" cy="278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9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oubor:Šumperk, Hlavní tří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2473"/>
            <a:ext cx="2642418" cy="3525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0521" y="3343305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Nový Jičín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386104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Šumperk</a:t>
            </a:r>
            <a:endParaRPr lang="cs-CZ" dirty="0"/>
          </a:p>
        </p:txBody>
      </p:sp>
      <p:pic>
        <p:nvPicPr>
          <p:cNvPr id="2054" name="Picture 6" descr="Soubor:Náměstí ve Valašském Meziříčí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228" y="3936523"/>
            <a:ext cx="3534892" cy="237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411760" y="630932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Valašské Meziříčí</a:t>
            </a:r>
            <a:endParaRPr lang="cs-CZ" dirty="0"/>
          </a:p>
        </p:txBody>
      </p:sp>
      <p:pic>
        <p:nvPicPr>
          <p:cNvPr id="3074" name="Picture 2" descr="http://upload.wikimedia.org/wikipedia/commons/thumb/5/57/Novy_jicin_central_square.jpg/1024px-Novy_jicin_central_squar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44" y="808494"/>
            <a:ext cx="3560326" cy="236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Olomouc-Horní náměst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60648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Přerov, Horní náměstí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44674"/>
            <a:ext cx="3312368" cy="248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299695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Olomouc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236296" y="299695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Přerov</a:t>
            </a:r>
            <a:endParaRPr lang="cs-CZ" dirty="0"/>
          </a:p>
        </p:txBody>
      </p:sp>
      <p:pic>
        <p:nvPicPr>
          <p:cNvPr id="3078" name="Picture 6" descr="Soubor:Radnice v Českém Těšíně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32" y="3181618"/>
            <a:ext cx="3786226" cy="283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63888" y="616530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Český Těšín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741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67544" y="479715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047306" y="184284"/>
            <a:ext cx="23615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PAMÁTKY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00497" y="897765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FF00"/>
                </a:solidFill>
              </a:rPr>
              <a:t>Valašské muzeum v přírodě</a:t>
            </a:r>
          </a:p>
          <a:p>
            <a:r>
              <a:rPr lang="cs-CZ" dirty="0" smtClean="0">
                <a:solidFill>
                  <a:srgbClr val="00FF00"/>
                </a:solidFill>
              </a:rPr>
              <a:t>Rožnov pod Radhoštěm</a:t>
            </a:r>
          </a:p>
          <a:p>
            <a:r>
              <a:rPr lang="cs-CZ" dirty="0"/>
              <a:t>- </a:t>
            </a:r>
            <a:r>
              <a:rPr lang="cs-CZ" dirty="0" smtClean="0"/>
              <a:t>největší </a:t>
            </a:r>
            <a:r>
              <a:rPr lang="cs-CZ" dirty="0"/>
              <a:t>a nejstarší skanzen ve střední Evropě</a:t>
            </a:r>
            <a:r>
              <a:rPr lang="cs-CZ" b="1" dirty="0"/>
              <a:t> 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72708" y="566504"/>
            <a:ext cx="36724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FF00"/>
                </a:solidFill>
              </a:rPr>
              <a:t>Radhošť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hora v Beskydech</a:t>
            </a:r>
          </a:p>
          <a:p>
            <a:pPr marL="285750" indent="-285750"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odle </a:t>
            </a:r>
            <a:r>
              <a:rPr lang="cs-CZ" dirty="0"/>
              <a:t>pověstí měl na Radhošti od pradávna sídlo </a:t>
            </a:r>
            <a:r>
              <a:rPr lang="cs-CZ" dirty="0" smtClean="0"/>
              <a:t>slovanský bůh </a:t>
            </a:r>
            <a:r>
              <a:rPr lang="cs-CZ" dirty="0"/>
              <a:t>Radegast - Bůh slunce, války a vítězství</a:t>
            </a:r>
          </a:p>
        </p:txBody>
      </p:sp>
      <p:pic>
        <p:nvPicPr>
          <p:cNvPr id="4098" name="Picture 2" descr="http://upload.wikimedia.org/wikipedia/commons/4/47/Muzeum_-_skanzen_%28Ro%C5%BEnov_pod_Radho%C5%A1t%C4%9Bm%29_-_D%C5%99ev%C4%9Bn%C3%A9_m%C4%9Bste%C4%8Dko_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2852936"/>
            <a:ext cx="3982950" cy="2638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upload.wikimedia.org/wikipedia/commons/thumb/f/f8/Radho%C5%A1%C5%A5%2C_kaple.jpg/640px-Radho%C5%A1%C5%A5%2C_kap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85425"/>
            <a:ext cx="4005199" cy="362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51262" y="41717"/>
            <a:ext cx="31178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FF00"/>
                </a:solidFill>
              </a:rPr>
              <a:t>Hrad Bouzov</a:t>
            </a:r>
          </a:p>
          <a:p>
            <a:r>
              <a:rPr lang="cs-CZ" dirty="0" smtClean="0"/>
              <a:t>- romanticky </a:t>
            </a:r>
            <a:r>
              <a:rPr lang="cs-CZ" dirty="0"/>
              <a:t>přestavěný hrad patří mezi nejkrásnější a nejnavštěvovanější hrady u nás.</a:t>
            </a:r>
            <a:endParaRPr lang="cs-CZ" dirty="0">
              <a:solidFill>
                <a:srgbClr val="00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00997" y="121474"/>
            <a:ext cx="2203251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00FF00"/>
                </a:solidFill>
              </a:rPr>
              <a:t>Hrad Štramberk </a:t>
            </a:r>
            <a:r>
              <a:rPr lang="cs-CZ" dirty="0"/>
              <a:t>(NKP) - zřícenina </a:t>
            </a:r>
            <a:r>
              <a:rPr lang="cs-CZ" dirty="0" smtClean="0"/>
              <a:t>hradu</a:t>
            </a:r>
          </a:p>
          <a:p>
            <a:r>
              <a:rPr lang="cs-CZ" sz="1100" dirty="0" smtClean="0"/>
              <a:t>-</a:t>
            </a:r>
            <a:r>
              <a:rPr lang="cs-CZ" sz="1400" dirty="0" smtClean="0"/>
              <a:t>zde najdeme vyhlášené </a:t>
            </a:r>
            <a:r>
              <a:rPr lang="cs-CZ" sz="1400" dirty="0"/>
              <a:t>Štramberské uši, což jsou perníkové kornouty plněné nejrůznějšími náplněmi. 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7398" y="3612497"/>
            <a:ext cx="52420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00FF00"/>
                </a:solidFill>
              </a:rPr>
              <a:t>Lázně </a:t>
            </a:r>
            <a:r>
              <a:rPr lang="cs-CZ" b="1" dirty="0" smtClean="0">
                <a:solidFill>
                  <a:srgbClr val="00FF00"/>
                </a:solidFill>
              </a:rPr>
              <a:t>Jeseník</a:t>
            </a:r>
            <a:r>
              <a:rPr lang="cs-CZ" dirty="0">
                <a:solidFill>
                  <a:srgbClr val="00FF00"/>
                </a:solidFill>
              </a:rPr>
              <a:t> </a:t>
            </a:r>
            <a:r>
              <a:rPr lang="cs-CZ" dirty="0" smtClean="0">
                <a:solidFill>
                  <a:srgbClr val="00FF00"/>
                </a:solidFill>
              </a:rPr>
              <a:t>- ( </a:t>
            </a:r>
            <a:r>
              <a:rPr lang="cs-CZ" b="1" dirty="0" err="1" smtClean="0">
                <a:solidFill>
                  <a:srgbClr val="00FF00"/>
                </a:solidFill>
              </a:rPr>
              <a:t>Priessnitzovy</a:t>
            </a:r>
            <a:r>
              <a:rPr lang="cs-CZ" b="1" dirty="0" smtClean="0">
                <a:solidFill>
                  <a:srgbClr val="00FF00"/>
                </a:solidFill>
              </a:rPr>
              <a:t> </a:t>
            </a:r>
            <a:r>
              <a:rPr lang="cs-CZ" b="1" dirty="0">
                <a:solidFill>
                  <a:srgbClr val="00FF00"/>
                </a:solidFill>
              </a:rPr>
              <a:t>léčebné </a:t>
            </a:r>
            <a:r>
              <a:rPr lang="cs-CZ" b="1" dirty="0" smtClean="0">
                <a:solidFill>
                  <a:srgbClr val="00FF00"/>
                </a:solidFill>
              </a:rPr>
              <a:t>lázně )</a:t>
            </a:r>
          </a:p>
          <a:p>
            <a:r>
              <a:rPr lang="cs-CZ" dirty="0"/>
              <a:t> </a:t>
            </a:r>
            <a:r>
              <a:rPr lang="cs-CZ" dirty="0" smtClean="0"/>
              <a:t>- zde </a:t>
            </a:r>
            <a:r>
              <a:rPr lang="cs-CZ" dirty="0"/>
              <a:t>praktikuje </a:t>
            </a:r>
            <a:r>
              <a:rPr lang="cs-CZ" dirty="0" smtClean="0"/>
              <a:t>vodoléčba</a:t>
            </a:r>
            <a:r>
              <a:rPr lang="cs-CZ" dirty="0"/>
              <a:t> </a:t>
            </a:r>
            <a:endParaRPr lang="cs-CZ" dirty="0">
              <a:solidFill>
                <a:srgbClr val="00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22279" y="4118771"/>
            <a:ext cx="28357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FF00"/>
                </a:solidFill>
              </a:rPr>
              <a:t>Velké Losiny</a:t>
            </a:r>
          </a:p>
          <a:p>
            <a:r>
              <a:rPr lang="cs-CZ" dirty="0" smtClean="0"/>
              <a:t>- nalezneme zde renesanční zámek a továrnu na ruční papír</a:t>
            </a:r>
            <a:endParaRPr lang="cs-CZ" dirty="0"/>
          </a:p>
        </p:txBody>
      </p:sp>
      <p:pic>
        <p:nvPicPr>
          <p:cNvPr id="5122" name="Picture 2" descr="http://upload.wikimedia.org/wikipedia/commons/thumb/c/c8/Bouzov%2C_hrad_%2803%29.jpg/800px-Bouzov%2C_hrad_%2803%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76" y="1514509"/>
            <a:ext cx="2818656" cy="211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upload.wikimedia.org/wikipedia/commons/thumb/7/78/%C5%A0tramberk_%28CZE%29_-_general_view_of_the_town.jpg/800px-%C5%A0tramberk_%28CZE%29_-_general_view_of_the_tow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431" y="2111493"/>
            <a:ext cx="2619697" cy="1964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upload.wikimedia.org/wikipedia/commons/4/4b/Bad_Gr%C3%A4fenberg_%28L%C3%A1zn%C4%9B_Jesen%C3%ADk%29%2C_hotel_Priessnitz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791" y="4258828"/>
            <a:ext cx="2070488" cy="2599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upload.wikimedia.org/wikipedia/commons/thumb/1/14/Pap%C3%ADrna%2C_V._Losiny.JPG/800px-Pap%C3%ADrna%2C_V._Losin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229200"/>
            <a:ext cx="1997174" cy="150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upload.wikimedia.org/wikipedia/commons/0/0c/Z%C3%A1mek%2C_V._Losin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73" y="4441760"/>
            <a:ext cx="1673399" cy="223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197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75856" y="86112"/>
            <a:ext cx="19992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Průmysl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620688"/>
            <a:ext cx="849694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b="1" u="sng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Strojírenský průmysl</a:t>
            </a:r>
          </a:p>
          <a:p>
            <a:pPr marL="285750" indent="-285750">
              <a:buFontTx/>
              <a:buChar char="-"/>
            </a:pPr>
            <a:r>
              <a:rPr lang="cs-CZ" b="1" u="sng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Hutní průmysl</a:t>
            </a:r>
          </a:p>
          <a:p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00FF00"/>
                </a:solidFill>
              </a:rPr>
              <a:t>( </a:t>
            </a:r>
            <a:r>
              <a:rPr lang="cs-CZ" dirty="0" err="1" smtClean="0">
                <a:solidFill>
                  <a:srgbClr val="00FF00"/>
                </a:solidFill>
              </a:rPr>
              <a:t>ArcelorMittal</a:t>
            </a:r>
            <a:r>
              <a:rPr lang="cs-CZ" dirty="0" smtClean="0">
                <a:solidFill>
                  <a:srgbClr val="00FF00"/>
                </a:solidFill>
              </a:rPr>
              <a:t> Ostrava, Třinecké železárny</a:t>
            </a:r>
            <a:r>
              <a:rPr lang="cs-CZ" dirty="0">
                <a:solidFill>
                  <a:srgbClr val="00FF00"/>
                </a:solidFill>
              </a:rPr>
              <a:t>,</a:t>
            </a:r>
            <a:r>
              <a:rPr lang="cs-CZ" dirty="0" smtClean="0">
                <a:solidFill>
                  <a:srgbClr val="00FF00"/>
                </a:solidFill>
              </a:rPr>
              <a:t> </a:t>
            </a:r>
            <a:r>
              <a:rPr lang="cs-CZ" dirty="0" err="1" smtClean="0">
                <a:solidFill>
                  <a:srgbClr val="00FF00"/>
                </a:solidFill>
              </a:rPr>
              <a:t>Evraz</a:t>
            </a:r>
            <a:r>
              <a:rPr lang="cs-CZ" dirty="0" smtClean="0">
                <a:solidFill>
                  <a:srgbClr val="00FF00"/>
                </a:solidFill>
              </a:rPr>
              <a:t> </a:t>
            </a:r>
            <a:r>
              <a:rPr lang="cs-CZ" dirty="0">
                <a:solidFill>
                  <a:srgbClr val="00FF00"/>
                </a:solidFill>
              </a:rPr>
              <a:t>Vítkovice </a:t>
            </a:r>
            <a:r>
              <a:rPr lang="cs-CZ" dirty="0" smtClean="0">
                <a:solidFill>
                  <a:srgbClr val="00FF00"/>
                </a:solidFill>
              </a:rPr>
              <a:t>Steel )</a:t>
            </a:r>
          </a:p>
          <a:p>
            <a:endParaRPr lang="cs-CZ" dirty="0" smtClean="0">
              <a:solidFill>
                <a:srgbClr val="00FF00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b="1" u="sng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Chemický průmysl 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    ( </a:t>
            </a:r>
            <a:r>
              <a:rPr lang="cs-CZ" dirty="0" err="1" smtClean="0">
                <a:solidFill>
                  <a:srgbClr val="FF0066"/>
                </a:solidFill>
              </a:rPr>
              <a:t>Teva</a:t>
            </a:r>
            <a:r>
              <a:rPr lang="cs-CZ" dirty="0" smtClean="0">
                <a:solidFill>
                  <a:srgbClr val="FF0066"/>
                </a:solidFill>
              </a:rPr>
              <a:t> Opava - léčiva, DEZA Valašské Meziříčí – produkty z dehtu a benzolu )</a:t>
            </a:r>
          </a:p>
          <a:p>
            <a:endParaRPr lang="cs-CZ" dirty="0" smtClean="0">
              <a:solidFill>
                <a:srgbClr val="FF0066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Energetický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    </a:t>
            </a:r>
            <a:r>
              <a:rPr lang="cs-CZ" dirty="0" smtClean="0"/>
              <a:t> </a:t>
            </a:r>
            <a:r>
              <a:rPr lang="cs-CZ" dirty="0">
                <a:solidFill>
                  <a:srgbClr val="FFFF00"/>
                </a:solidFill>
              </a:rPr>
              <a:t>těžba černého uhlí </a:t>
            </a:r>
            <a:r>
              <a:rPr lang="cs-CZ" dirty="0" smtClean="0">
                <a:solidFill>
                  <a:srgbClr val="FFFF00"/>
                </a:solidFill>
              </a:rPr>
              <a:t>probíhá </a:t>
            </a:r>
            <a:r>
              <a:rPr lang="cs-CZ" dirty="0">
                <a:solidFill>
                  <a:srgbClr val="FFFF00"/>
                </a:solidFill>
              </a:rPr>
              <a:t>pouze na </a:t>
            </a:r>
            <a:r>
              <a:rPr lang="cs-CZ" dirty="0" smtClean="0">
                <a:solidFill>
                  <a:srgbClr val="FFFF00"/>
                </a:solidFill>
              </a:rPr>
              <a:t>Ostravsko-karvinském revíru</a:t>
            </a:r>
            <a:r>
              <a:rPr lang="cs-CZ" dirty="0"/>
              <a:t> </a:t>
            </a:r>
            <a:endParaRPr lang="cs-CZ" dirty="0" smtClean="0"/>
          </a:p>
          <a:p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Potravinářský průmysl</a:t>
            </a:r>
          </a:p>
          <a:p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na </a:t>
            </a:r>
            <a:r>
              <a:rPr lang="cs-CZ" dirty="0">
                <a:solidFill>
                  <a:srgbClr val="FF0000"/>
                </a:solidFill>
              </a:rPr>
              <a:t>Hané, </a:t>
            </a:r>
            <a:r>
              <a:rPr lang="cs-CZ" dirty="0" smtClean="0">
                <a:solidFill>
                  <a:srgbClr val="FF0000"/>
                </a:solidFill>
              </a:rPr>
              <a:t>ve </a:t>
            </a:r>
            <a:r>
              <a:rPr lang="cs-CZ" dirty="0">
                <a:solidFill>
                  <a:srgbClr val="FF0000"/>
                </a:solidFill>
              </a:rPr>
              <a:t>velkých </a:t>
            </a:r>
            <a:r>
              <a:rPr lang="cs-CZ" dirty="0" smtClean="0">
                <a:solidFill>
                  <a:srgbClr val="FF0000"/>
                </a:solidFill>
              </a:rPr>
              <a:t>městech-Ostravě, </a:t>
            </a:r>
            <a:r>
              <a:rPr lang="cs-CZ" dirty="0">
                <a:solidFill>
                  <a:srgbClr val="FF0000"/>
                </a:solidFill>
              </a:rPr>
              <a:t>Opavě. T</a:t>
            </a:r>
            <a:r>
              <a:rPr lang="cs-CZ" dirty="0" smtClean="0">
                <a:solidFill>
                  <a:srgbClr val="FF0000"/>
                </a:solidFill>
              </a:rPr>
              <a:t>radiční potravinářská výroba -      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olomoucké </a:t>
            </a:r>
            <a:r>
              <a:rPr lang="cs-CZ" dirty="0">
                <a:solidFill>
                  <a:srgbClr val="FF0000"/>
                </a:solidFill>
              </a:rPr>
              <a:t>tvarůžky, štramberské uši apod</a:t>
            </a:r>
            <a:r>
              <a:rPr lang="cs-CZ" dirty="0" smtClean="0">
                <a:solidFill>
                  <a:srgbClr val="FF0000"/>
                </a:solidFill>
              </a:rPr>
              <a:t>., </a:t>
            </a:r>
            <a:r>
              <a:rPr lang="cs-CZ" dirty="0">
                <a:solidFill>
                  <a:srgbClr val="FF0000"/>
                </a:solidFill>
              </a:rPr>
              <a:t>Mlékárna </a:t>
            </a:r>
            <a:r>
              <a:rPr lang="cs-CZ" dirty="0" smtClean="0">
                <a:solidFill>
                  <a:srgbClr val="FF0000"/>
                </a:solidFill>
              </a:rPr>
              <a:t>Kunín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Automobilový průmysl 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    ( automobilka Tatra a jihokorejská </a:t>
            </a:r>
            <a:r>
              <a:rPr lang="cs-CZ" dirty="0" err="1" smtClean="0">
                <a:solidFill>
                  <a:srgbClr val="FFC000"/>
                </a:solidFill>
              </a:rPr>
              <a:t>Huyndai</a:t>
            </a:r>
            <a:r>
              <a:rPr lang="cs-CZ" dirty="0" smtClean="0">
                <a:solidFill>
                  <a:srgbClr val="FFC000"/>
                </a:solidFill>
              </a:rPr>
              <a:t> )</a:t>
            </a:r>
          </a:p>
          <a:p>
            <a:endParaRPr lang="cs-CZ" dirty="0" smtClean="0">
              <a:solidFill>
                <a:srgbClr val="FFC000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Stavební průmysl</a:t>
            </a:r>
          </a:p>
          <a:p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smtClean="0">
                <a:solidFill>
                  <a:srgbClr val="00B0F0"/>
                </a:solidFill>
              </a:rPr>
              <a:t>( BETA</a:t>
            </a:r>
            <a:r>
              <a:rPr lang="cs-CZ" dirty="0">
                <a:solidFill>
                  <a:srgbClr val="00B0F0"/>
                </a:solidFill>
              </a:rPr>
              <a:t> </a:t>
            </a:r>
            <a:r>
              <a:rPr lang="cs-CZ" dirty="0" smtClean="0">
                <a:solidFill>
                  <a:srgbClr val="00B0F0"/>
                </a:solidFill>
              </a:rPr>
              <a:t>Olomouc )</a:t>
            </a:r>
          </a:p>
          <a:p>
            <a:endParaRPr lang="cs-CZ" dirty="0" smtClean="0">
              <a:solidFill>
                <a:srgbClr val="00B0F0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b="1" u="sng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 průmysl </a:t>
            </a:r>
          </a:p>
          <a:p>
            <a:r>
              <a:rPr lang="cs-CZ" dirty="0">
                <a:solidFill>
                  <a:srgbClr val="CC6600"/>
                </a:solidFill>
              </a:rPr>
              <a:t> </a:t>
            </a:r>
            <a:r>
              <a:rPr lang="cs-CZ" dirty="0" smtClean="0">
                <a:solidFill>
                  <a:srgbClr val="CC6600"/>
                </a:solidFill>
              </a:rPr>
              <a:t>    ( v okolí Hornomoravského úvalu 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434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260648"/>
            <a:ext cx="8712968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Citace 2013-04-07           Obrazový </a:t>
            </a:r>
            <a:r>
              <a:rPr lang="cs-CZ" sz="900" dirty="0"/>
              <a:t>materiál dostupný na</a:t>
            </a:r>
            <a:r>
              <a:rPr lang="cs-CZ" sz="900" dirty="0" smtClean="0"/>
              <a:t>:</a:t>
            </a:r>
          </a:p>
          <a:p>
            <a:r>
              <a:rPr lang="cs-CZ" sz="900" dirty="0" smtClean="0"/>
              <a:t> </a:t>
            </a:r>
            <a:endParaRPr lang="cs-CZ" sz="900" dirty="0"/>
          </a:p>
          <a:p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upload.wikimedia.org/wikipedia/commons/2/2d/Ostrava%2C_pohled_z_Nov%C3%A9_radnice_2.jpg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14.54</a:t>
            </a:r>
          </a:p>
          <a:p>
            <a:endParaRPr lang="cs-CZ" sz="900" dirty="0"/>
          </a:p>
          <a:p>
            <a:r>
              <a:rPr lang="cs-CZ" sz="900" dirty="0">
                <a:hlinkClick r:id="rId3"/>
              </a:rPr>
              <a:t>http://</a:t>
            </a:r>
            <a:r>
              <a:rPr lang="cs-CZ" sz="900" dirty="0" smtClean="0">
                <a:hlinkClick r:id="rId3"/>
              </a:rPr>
              <a:t>upload.wikimedia.org/wikipedia/commons/e/e7/Centrum_m%C4%9Bsta.jpg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14.57</a:t>
            </a:r>
          </a:p>
          <a:p>
            <a:endParaRPr lang="cs-CZ" sz="900" dirty="0"/>
          </a:p>
          <a:p>
            <a:r>
              <a:rPr lang="cs-CZ" sz="900" dirty="0">
                <a:hlinkClick r:id="rId4"/>
              </a:rPr>
              <a:t>http://upload.wikimedia.org/wikipedia/commons/thumb/0/03/Brunt%C3%A1l_%28Freudenthal%29_-_market_square.jpg/1920px-Brunt%C3%A1l_%28Freudenthal%29_-_</a:t>
            </a:r>
            <a:r>
              <a:rPr lang="cs-CZ" sz="900" dirty="0" smtClean="0">
                <a:hlinkClick r:id="rId4"/>
              </a:rPr>
              <a:t>market_square.jpg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15.01</a:t>
            </a:r>
          </a:p>
          <a:p>
            <a:endParaRPr lang="cs-CZ" sz="900" dirty="0"/>
          </a:p>
          <a:p>
            <a:r>
              <a:rPr lang="cs-CZ" sz="900" dirty="0"/>
              <a:t>http://upload.wikimedia.org/wikipedia/commons/thumb/5/58/M%C3%ADstek%2C_N%C3%A1m%C4%9Bst%C3%AD_Svobody%2C_sever.jpg/800px-M%C3%ADstek%2C_N%C3%A1m%C4%9Bst%C3%AD_Svobody%2C_sever.jpg</a:t>
            </a:r>
            <a:endParaRPr lang="cs-CZ" sz="900" dirty="0" smtClean="0"/>
          </a:p>
          <a:p>
            <a:r>
              <a:rPr lang="cs-CZ" sz="900" dirty="0" smtClean="0"/>
              <a:t>7.4.2013   15.02</a:t>
            </a:r>
          </a:p>
          <a:p>
            <a:endParaRPr lang="cs-CZ" sz="900" dirty="0"/>
          </a:p>
          <a:p>
            <a:r>
              <a:rPr lang="cs-CZ" sz="900" dirty="0">
                <a:hlinkClick r:id="rId5"/>
              </a:rPr>
              <a:t>http://upload.wikimedia.org/wikipedia/commons/b/bd/N%C3%A1m%C4%9Bst%C3%AD_T._G._</a:t>
            </a:r>
            <a:r>
              <a:rPr lang="cs-CZ" sz="900" dirty="0" smtClean="0">
                <a:hlinkClick r:id="rId5"/>
              </a:rPr>
              <a:t>Masaryka_v_Bohum%C3%ADn%C4%9B.jpg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15.05</a:t>
            </a:r>
          </a:p>
          <a:p>
            <a:endParaRPr lang="cs-CZ" sz="900" dirty="0" smtClean="0"/>
          </a:p>
          <a:p>
            <a:r>
              <a:rPr lang="cs-CZ" sz="900" dirty="0"/>
              <a:t>http://cs.wikipedia.org/wiki/Karvin%C3%A1#mediaviewer/Soubor:Masarykovo_n%C3%A1m%C4%9Bst%C3%AD_v_Karvin%C3%A9.jpg</a:t>
            </a:r>
            <a:endParaRPr lang="cs-CZ" sz="900" dirty="0"/>
          </a:p>
          <a:p>
            <a:r>
              <a:rPr lang="cs-CZ" sz="900" dirty="0" smtClean="0"/>
              <a:t>7.4.2013   15.09</a:t>
            </a:r>
          </a:p>
          <a:p>
            <a:endParaRPr lang="cs-CZ" sz="900" dirty="0" smtClean="0"/>
          </a:p>
          <a:p>
            <a:r>
              <a:rPr lang="cs-CZ" sz="900" dirty="0"/>
              <a:t>http://cs.wikipedia.org/wiki/Kop%C5%99ivnice#mediaviewer/Soubor:Jaro_nad_Kop%C5%99ivnic%C3%AD.jpg</a:t>
            </a:r>
            <a:endParaRPr lang="cs-CZ" sz="900" dirty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16.21</a:t>
            </a:r>
          </a:p>
          <a:p>
            <a:endParaRPr lang="cs-CZ" sz="900" dirty="0"/>
          </a:p>
          <a:p>
            <a:r>
              <a:rPr lang="cs-CZ" sz="900" dirty="0">
                <a:hlinkClick r:id="rId6"/>
              </a:rPr>
              <a:t>http://</a:t>
            </a:r>
            <a:r>
              <a:rPr lang="cs-CZ" sz="900" dirty="0" smtClean="0">
                <a:hlinkClick r:id="rId6"/>
              </a:rPr>
              <a:t>cs.wikipedia.org/wiki/Krnov#mediaviewer/Soubor:Krnov_townhall_1.jpg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16.24</a:t>
            </a:r>
          </a:p>
          <a:p>
            <a:endParaRPr lang="cs-CZ" sz="900" dirty="0"/>
          </a:p>
          <a:p>
            <a:r>
              <a:rPr lang="cs-CZ" sz="900" dirty="0">
                <a:hlinkClick r:id="rId7"/>
              </a:rPr>
              <a:t>http://</a:t>
            </a:r>
            <a:r>
              <a:rPr lang="cs-CZ" sz="900" dirty="0" smtClean="0">
                <a:hlinkClick r:id="rId7"/>
              </a:rPr>
              <a:t>upload.wikimedia.org/wikipedia/commons/thumb/5/57/Novy_jicin_central_square.jpg/1024px-Novy_jicin_central_square.jpg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16.30</a:t>
            </a:r>
          </a:p>
          <a:p>
            <a:endParaRPr lang="cs-CZ" sz="900" dirty="0"/>
          </a:p>
          <a:p>
            <a:r>
              <a:rPr lang="cs-CZ" sz="900" dirty="0">
                <a:hlinkClick r:id="rId8"/>
              </a:rPr>
              <a:t>http://upload.wikimedia.org/wikipedia/commons/4/44/%</a:t>
            </a:r>
            <a:r>
              <a:rPr lang="cs-CZ" sz="900" dirty="0" smtClean="0">
                <a:hlinkClick r:id="rId8"/>
              </a:rPr>
              <a:t>C5%A0umperk%2C_Hlavn%C3%AD_t%C5%99%C3%ADda.JPG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16.33</a:t>
            </a:r>
          </a:p>
          <a:p>
            <a:endParaRPr lang="cs-CZ" sz="900" dirty="0"/>
          </a:p>
          <a:p>
            <a:r>
              <a:rPr lang="cs-CZ" sz="900" dirty="0" smtClean="0">
                <a:hlinkClick r:id="rId9"/>
              </a:rPr>
              <a:t>http</a:t>
            </a:r>
            <a:r>
              <a:rPr lang="cs-CZ" sz="900" dirty="0">
                <a:hlinkClick r:id="rId9"/>
              </a:rPr>
              <a:t>://</a:t>
            </a:r>
            <a:r>
              <a:rPr lang="cs-CZ" sz="900" dirty="0" smtClean="0">
                <a:hlinkClick r:id="rId9"/>
              </a:rPr>
              <a:t>upload.wikimedia.org/wikipedia/commons/6/65/N%C3%A1m%C4%9Bst%C3%AD_ve_Vala%C5%A1sk%C3%A9m_Mezi%C5%99%C3%AD%C4%8D%C3%AD_2.jpg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16.36</a:t>
            </a:r>
          </a:p>
          <a:p>
            <a:endParaRPr lang="cs-CZ" sz="900" dirty="0"/>
          </a:p>
          <a:p>
            <a:r>
              <a:rPr lang="cs-CZ" sz="900" dirty="0">
                <a:hlinkClick r:id="rId10"/>
              </a:rPr>
              <a:t>http://</a:t>
            </a:r>
            <a:r>
              <a:rPr lang="cs-CZ" sz="900" dirty="0" smtClean="0">
                <a:hlinkClick r:id="rId10"/>
              </a:rPr>
              <a:t>upload.wikimedia.org/wikipedia/commons/9/9a/Olomouc-Horn%C3%AD_n%C3%A1m%C4%9Bst%C3%AD.JPG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16.43</a:t>
            </a:r>
          </a:p>
          <a:p>
            <a:endParaRPr lang="cs-CZ" sz="900" dirty="0" smtClean="0"/>
          </a:p>
          <a:p>
            <a:r>
              <a:rPr lang="cs-CZ" sz="900" dirty="0">
                <a:hlinkClick r:id="rId11"/>
              </a:rPr>
              <a:t>http://upload.wikimedia.org/wikipedia/commons/d/d0/Radnice_v_%</a:t>
            </a:r>
            <a:r>
              <a:rPr lang="cs-CZ" sz="900" dirty="0" smtClean="0">
                <a:hlinkClick r:id="rId11"/>
              </a:rPr>
              <a:t>C4%8Cesk%C3%A9m_T%C4%9B%C5%A1%C3%ADn%C4%9B.jpg</a:t>
            </a:r>
            <a:endParaRPr lang="cs-CZ" sz="900" dirty="0" smtClean="0"/>
          </a:p>
          <a:p>
            <a:r>
              <a:rPr lang="cs-CZ" sz="900" dirty="0" smtClean="0"/>
              <a:t>7.4.201   </a:t>
            </a:r>
            <a:r>
              <a:rPr lang="cs-CZ" sz="900" dirty="0"/>
              <a:t>16.53</a:t>
            </a:r>
          </a:p>
          <a:p>
            <a:endParaRPr lang="cs-CZ" sz="900" dirty="0"/>
          </a:p>
          <a:p>
            <a:r>
              <a:rPr lang="cs-CZ" sz="900" dirty="0">
                <a:hlinkClick r:id="rId12"/>
              </a:rPr>
              <a:t>http://upload.wikimedia.org/wikipedia/commons/4/47/Muzeum_-_skanzen_%28Ro%C5%BEnov_pod_Radho%C5%A1t%C4%9Bm%29_-_</a:t>
            </a:r>
            <a:r>
              <a:rPr lang="cs-CZ" sz="900" dirty="0" smtClean="0">
                <a:hlinkClick r:id="rId12"/>
              </a:rPr>
              <a:t>D%C5%99ev%C4%9Bn%C3%A9_m%C4%9Bste%C4%8Dko_05.JPG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/>
              <a:t>16.59</a:t>
            </a:r>
          </a:p>
          <a:p>
            <a:endParaRPr lang="cs-CZ" sz="900" dirty="0"/>
          </a:p>
          <a:p>
            <a:endParaRPr lang="cs-CZ" sz="900" dirty="0" smtClean="0"/>
          </a:p>
          <a:p>
            <a:endParaRPr lang="cs-CZ" sz="900" dirty="0" smtClean="0"/>
          </a:p>
          <a:p>
            <a:endParaRPr lang="cs-CZ" sz="900" dirty="0"/>
          </a:p>
          <a:p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23528" y="1124744"/>
            <a:ext cx="856895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upload.wikimedia.org/wikipedia/commons/thumb/0/04/P%C5%99erov%2C_Horn%C3%AD_n%C3%A1m%C4%9Bst%C3%AD.jpg/800px-P%C5%99erov%2C_Horn%C3%AD_n%C3%A1m%C4%9Bst%C3%AD.jpg</a:t>
            </a:r>
            <a:endParaRPr lang="cs-CZ" sz="900" dirty="0" smtClean="0"/>
          </a:p>
          <a:p>
            <a:r>
              <a:rPr lang="cs-CZ" sz="900" dirty="0" smtClean="0"/>
              <a:t>7.4.2013    17.08</a:t>
            </a:r>
          </a:p>
          <a:p>
            <a:endParaRPr lang="cs-CZ" sz="900" dirty="0"/>
          </a:p>
          <a:p>
            <a:r>
              <a:rPr lang="cs-CZ" sz="900" dirty="0">
                <a:hlinkClick r:id="rId3"/>
              </a:rPr>
              <a:t>http://</a:t>
            </a:r>
            <a:r>
              <a:rPr lang="cs-CZ" sz="900" dirty="0" smtClean="0">
                <a:hlinkClick r:id="rId3"/>
              </a:rPr>
              <a:t>upload.wikimedia.org/wikipedia/commons/thumb/f/f8/Radho%C5%A1%C5%A5%2C_kaple.jpg/640px-Radho%C5%A1%C5%A5%2C_kaple.jpg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17.09</a:t>
            </a:r>
          </a:p>
          <a:p>
            <a:endParaRPr lang="cs-CZ" sz="900" dirty="0" smtClean="0"/>
          </a:p>
          <a:p>
            <a:r>
              <a:rPr lang="cs-CZ" sz="900" dirty="0">
                <a:hlinkClick r:id="rId4"/>
              </a:rPr>
              <a:t>http://upload.wikimedia.org/wikipedia/commons/thumb/c/c8/Bouzov%2C_hrad_%2803%29.jpg/800px-Bouzov%2C_hrad_%</a:t>
            </a:r>
            <a:r>
              <a:rPr lang="cs-CZ" sz="900" dirty="0" smtClean="0">
                <a:hlinkClick r:id="rId4"/>
              </a:rPr>
              <a:t>2803%29.jpg</a:t>
            </a:r>
            <a:endParaRPr lang="cs-CZ" sz="900" dirty="0" smtClean="0"/>
          </a:p>
          <a:p>
            <a:r>
              <a:rPr lang="cs-CZ" sz="900" dirty="0" smtClean="0"/>
              <a:t>7.4.2013   </a:t>
            </a:r>
            <a:r>
              <a:rPr lang="cs-CZ" sz="900" dirty="0" smtClean="0"/>
              <a:t>17.14</a:t>
            </a:r>
          </a:p>
          <a:p>
            <a:endParaRPr lang="cs-CZ" sz="900" dirty="0"/>
          </a:p>
          <a:p>
            <a:r>
              <a:rPr lang="cs-CZ" sz="900" dirty="0"/>
              <a:t>http://cs.wikipedia.org/wiki/%C5%A0tramberk#mediaviewer/Soubor:%C5%A0tramberk_(CZE)_-_general_view_of_the_town.jpg</a:t>
            </a:r>
            <a:endParaRPr lang="cs-CZ" sz="900" dirty="0" smtClean="0"/>
          </a:p>
          <a:p>
            <a:r>
              <a:rPr lang="cs-CZ" sz="900" dirty="0" smtClean="0"/>
              <a:t>7.4.2013   17.30</a:t>
            </a:r>
          </a:p>
          <a:p>
            <a:endParaRPr lang="cs-CZ" sz="900" dirty="0"/>
          </a:p>
          <a:p>
            <a:r>
              <a:rPr lang="cs-CZ" sz="900" dirty="0"/>
              <a:t>http://upload.wikimedia.org/wikipedia/commons/4/4b/Bad_Gr%C3%A4fenberg_%28L%C3%A1zn%C4%9B_Jesen%C3%ADk%29%2C_hotel_Priessnitz.jpg</a:t>
            </a:r>
            <a:endParaRPr lang="cs-CZ" sz="900" dirty="0" smtClean="0"/>
          </a:p>
          <a:p>
            <a:r>
              <a:rPr lang="cs-CZ" sz="900" dirty="0" smtClean="0"/>
              <a:t>7.4.2013   17.41</a:t>
            </a:r>
          </a:p>
          <a:p>
            <a:endParaRPr lang="cs-CZ" sz="900" dirty="0"/>
          </a:p>
          <a:p>
            <a:r>
              <a:rPr lang="cs-CZ" sz="900" dirty="0"/>
              <a:t>http://upload.wikimedia.org/wikipedia/commons/thumb/1/14/Pap%C3%ADrna%2C_V._Losiny.JPG/800px-Pap%C3%ADrna%2C_V._Losiny.JPG</a:t>
            </a:r>
            <a:endParaRPr lang="cs-CZ" sz="900" dirty="0" smtClean="0"/>
          </a:p>
          <a:p>
            <a:r>
              <a:rPr lang="cs-CZ" sz="900" dirty="0" smtClean="0"/>
              <a:t>7.4.2013   17.47</a:t>
            </a:r>
          </a:p>
          <a:p>
            <a:endParaRPr lang="cs-CZ" sz="900" dirty="0"/>
          </a:p>
          <a:p>
            <a:r>
              <a:rPr lang="cs-CZ" sz="900" dirty="0"/>
              <a:t>http://upload.wikimedia.org/wikipedia/commons/0/0c/Z%C3%A1mek%2C_V._Losiny.JPG</a:t>
            </a:r>
            <a:endParaRPr lang="cs-CZ" sz="900" dirty="0" smtClean="0"/>
          </a:p>
          <a:p>
            <a:r>
              <a:rPr lang="cs-CZ" sz="900" dirty="0" smtClean="0"/>
              <a:t>7.4.2013   17.54</a:t>
            </a:r>
          </a:p>
          <a:p>
            <a:endParaRPr lang="cs-CZ" sz="900" dirty="0"/>
          </a:p>
          <a:p>
            <a:endParaRPr lang="cs-CZ" sz="900" dirty="0"/>
          </a:p>
          <a:p>
            <a:endParaRPr lang="cs-CZ" sz="900" dirty="0"/>
          </a:p>
          <a:p>
            <a:endParaRPr lang="cs-CZ" sz="900" dirty="0" smtClean="0"/>
          </a:p>
          <a:p>
            <a:endParaRPr lang="cs-CZ" sz="900" dirty="0" smtClean="0"/>
          </a:p>
          <a:p>
            <a:endParaRPr lang="cs-CZ" sz="900" dirty="0"/>
          </a:p>
          <a:p>
            <a:endParaRPr lang="cs-CZ" sz="900" dirty="0" smtClean="0"/>
          </a:p>
          <a:p>
            <a:r>
              <a:rPr lang="cs-CZ" sz="900" dirty="0" smtClean="0"/>
              <a:t>Textový materiál dostupný na:</a:t>
            </a:r>
          </a:p>
          <a:p>
            <a:r>
              <a:rPr lang="cs-CZ" sz="900" dirty="0">
                <a:hlinkClick r:id="rId5"/>
              </a:rPr>
              <a:t>http://cs.wikipedia.org/wiki/Pr%C5%AFmysl_v_%</a:t>
            </a:r>
            <a:r>
              <a:rPr lang="cs-CZ" sz="900" dirty="0" smtClean="0">
                <a:hlinkClick r:id="rId5"/>
              </a:rPr>
              <a:t>C4%8Cesku#Hutnick.C3.BD_pr.C5.AFmysl</a:t>
            </a:r>
            <a:endParaRPr lang="cs-CZ" sz="900" dirty="0" smtClean="0"/>
          </a:p>
          <a:p>
            <a:r>
              <a:rPr lang="cs-CZ" sz="900" dirty="0" smtClean="0"/>
              <a:t>7.4.2013   18.23</a:t>
            </a:r>
          </a:p>
          <a:p>
            <a:endParaRPr lang="cs-CZ" sz="1050" dirty="0" smtClean="0"/>
          </a:p>
          <a:p>
            <a:r>
              <a:rPr lang="cs-CZ" sz="1050" dirty="0"/>
              <a:t> </a:t>
            </a:r>
            <a:r>
              <a:rPr lang="cs-CZ" sz="1050" dirty="0" smtClean="0"/>
              <a:t> 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133234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653</TotalTime>
  <Words>439</Words>
  <Application>Microsoft Office PowerPoint</Application>
  <PresentationFormat>Předvádění na obrazovce (4:3)</PresentationFormat>
  <Paragraphs>161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62</cp:revision>
  <dcterms:created xsi:type="dcterms:W3CDTF">2012-10-04T17:02:39Z</dcterms:created>
  <dcterms:modified xsi:type="dcterms:W3CDTF">2014-08-27T17:27:15Z</dcterms:modified>
</cp:coreProperties>
</file>