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6" r:id="rId7"/>
    <p:sldId id="272" r:id="rId8"/>
    <p:sldId id="267" r:id="rId9"/>
    <p:sldId id="273" r:id="rId10"/>
    <p:sldId id="274" r:id="rId11"/>
    <p:sldId id="276" r:id="rId12"/>
    <p:sldId id="26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139" autoAdjust="0"/>
  </p:normalViewPr>
  <p:slideViewPr>
    <p:cSldViewPr>
      <p:cViewPr>
        <p:scale>
          <a:sx n="90" d="100"/>
          <a:sy n="90" d="100"/>
        </p:scale>
        <p:origin x="-510" y="-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70A87-5A5B-4552-A5EE-51FC4ED5F67D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F32F6-39F9-4522-BF63-B9C7C0533B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218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6F32F6-39F9-4522-BF63-B9C7C0533BB4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904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29614129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Člověk a jeho svět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VY_12_INOVACE_356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2.třída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Prvouka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 učiva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Andrea Hamplová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aseline="0" smtClean="0"/>
                        <a:t>Na </a:t>
                      </a:r>
                      <a:r>
                        <a:rPr lang="cs-CZ" sz="1400" baseline="0" dirty="0" smtClean="0"/>
                        <a:t>poli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Seznámení</a:t>
                      </a:r>
                      <a:r>
                        <a:rPr lang="cs-CZ" sz="1400" baseline="0" dirty="0" smtClean="0"/>
                        <a:t> s funkcí a významem pole, s </a:t>
                      </a:r>
                      <a:r>
                        <a:rPr lang="cs-CZ" sz="1400" baseline="0" dirty="0" smtClean="0"/>
                        <a:t>jeho obyvateli</a:t>
                      </a:r>
                      <a:r>
                        <a:rPr lang="cs-CZ" sz="1400" baseline="0" dirty="0" smtClean="0"/>
                        <a:t>, plody</a:t>
                      </a:r>
                      <a:endParaRPr lang="cs-CZ" sz="1400" dirty="0" smtClean="0"/>
                    </a:p>
                    <a:p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24.4.2013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23.5.2013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0081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4400" b="1" dirty="0" smtClean="0"/>
          </a:p>
          <a:p>
            <a:pPr marL="0" indent="0">
              <a:buNone/>
            </a:pPr>
            <a:endParaRPr lang="cs-CZ" sz="28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3052000" y="188640"/>
            <a:ext cx="2690160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na poli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" name="Picture 2" descr="\\psf\Home\Downloads\Pole_pszenicy_w_Czerteż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8604068" cy="483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6953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647131" y="-171400"/>
            <a:ext cx="184973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72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Pole</a:t>
            </a:r>
            <a:endParaRPr lang="cs-CZ" sz="7200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1268760"/>
            <a:ext cx="8496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- část</a:t>
            </a:r>
            <a:r>
              <a:rPr lang="cs-CZ" sz="2800" dirty="0"/>
              <a:t> </a:t>
            </a:r>
            <a:r>
              <a:rPr lang="cs-CZ" sz="2800" dirty="0" smtClean="0"/>
              <a:t>půdy, která je</a:t>
            </a:r>
            <a:r>
              <a:rPr lang="cs-CZ" sz="2800" dirty="0"/>
              <a:t> </a:t>
            </a:r>
            <a:r>
              <a:rPr lang="cs-CZ" sz="2800" dirty="0" smtClean="0"/>
              <a:t>určena </a:t>
            </a:r>
            <a:r>
              <a:rPr lang="cs-CZ" sz="2800" dirty="0"/>
              <a:t>k pěstování jednoho typu rostliny –  nejčastěji </a:t>
            </a:r>
            <a:r>
              <a:rPr lang="cs-CZ" sz="2800" dirty="0">
                <a:solidFill>
                  <a:srgbClr val="FF0000"/>
                </a:solidFill>
              </a:rPr>
              <a:t>obilovin</a:t>
            </a:r>
            <a:r>
              <a:rPr lang="cs-CZ" sz="2800" dirty="0"/>
              <a:t>, </a:t>
            </a:r>
            <a:r>
              <a:rPr lang="cs-CZ" sz="2800" dirty="0">
                <a:solidFill>
                  <a:srgbClr val="FF0000"/>
                </a:solidFill>
              </a:rPr>
              <a:t>olejnin</a:t>
            </a:r>
            <a:r>
              <a:rPr lang="cs-CZ" sz="2800" dirty="0"/>
              <a:t>, </a:t>
            </a:r>
            <a:r>
              <a:rPr lang="cs-CZ" sz="2800" dirty="0" smtClean="0">
                <a:solidFill>
                  <a:srgbClr val="FF0000"/>
                </a:solidFill>
              </a:rPr>
              <a:t>okopanin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\\psf\Home\Downloads\cereals-155044_6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96008" y="2348880"/>
            <a:ext cx="5890360" cy="441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4884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345678" y="19943"/>
            <a:ext cx="214616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Obilniny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3528" y="404663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ječmen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812360" y="280700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oves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\\psf\Home\Downloads\barley-field-8230_6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3256" y="1143000"/>
            <a:ext cx="4008106" cy="300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\\psf\Home\Downloads\oats-8946_6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26878" y="1143000"/>
            <a:ext cx="4008107" cy="300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14050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198898" y="56320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pšenice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509792" y="1859632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žito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 descr="\\psf\Home\Downloads\spike-8740_6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647" y="503471"/>
            <a:ext cx="4380759" cy="328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\\psf\Home\Downloads\spike-8758_6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5" y="2339440"/>
            <a:ext cx="4295799" cy="322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6560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635896" y="231010"/>
            <a:ext cx="21333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Olejniny</a:t>
            </a:r>
            <a:endParaRPr lang="cs-CZ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7544" y="1124744"/>
            <a:ext cx="82809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Olejniny</a:t>
            </a:r>
            <a:r>
              <a:rPr lang="cs-CZ" sz="2800" dirty="0"/>
              <a:t> jsou plodiny obsahující větší množství oleje jako svou zásobní látku (v některých částech svého těla, nejčastěji v semenech</a:t>
            </a:r>
            <a:r>
              <a:rPr lang="cs-CZ" sz="2800" dirty="0" smtClean="0"/>
              <a:t>)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11960" y="2587823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Řepka olejka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 descr="\\psf\Home\Downloads\Rapsfeld_bei_Wilsdruff-Grumba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049488"/>
            <a:ext cx="4716016" cy="3537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5284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6444208" y="58874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067944" y="991528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Slunečnice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 descr="\\psf\Home\Downloads\sunflowers-17860_6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41595"/>
            <a:ext cx="7579152" cy="4938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483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2865618" y="42799"/>
            <a:ext cx="27072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Okopaniny</a:t>
            </a:r>
            <a:endParaRPr lang="cs-CZ" sz="4400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95536" y="980728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400" dirty="0" smtClean="0"/>
              <a:t>jsou </a:t>
            </a:r>
            <a:r>
              <a:rPr lang="cs-CZ" sz="2400"/>
              <a:t>polní </a:t>
            </a:r>
            <a:r>
              <a:rPr lang="cs-CZ" sz="2400" smtClean="0"/>
              <a:t>plodiny</a:t>
            </a:r>
            <a:endParaRPr lang="cs-CZ" sz="2400" dirty="0" smtClean="0"/>
          </a:p>
          <a:p>
            <a:pPr marL="342900" indent="-342900">
              <a:buFontTx/>
              <a:buChar char="-"/>
            </a:pPr>
            <a:r>
              <a:rPr lang="cs-CZ" sz="2400" dirty="0"/>
              <a:t>m</a:t>
            </a:r>
            <a:r>
              <a:rPr lang="cs-CZ" sz="2400" dirty="0" smtClean="0"/>
              <a:t>ezi </a:t>
            </a:r>
            <a:r>
              <a:rPr lang="cs-CZ" sz="2400" dirty="0"/>
              <a:t>okopaniny se řadí </a:t>
            </a:r>
            <a:r>
              <a:rPr lang="cs-CZ" sz="2400" dirty="0">
                <a:solidFill>
                  <a:srgbClr val="FF0000"/>
                </a:solidFill>
              </a:rPr>
              <a:t>cukrová </a:t>
            </a:r>
            <a:r>
              <a:rPr lang="cs-CZ" sz="2400" dirty="0" smtClean="0">
                <a:solidFill>
                  <a:srgbClr val="FF0000"/>
                </a:solidFill>
              </a:rPr>
              <a:t>řepa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FF0000"/>
                </a:solidFill>
              </a:rPr>
              <a:t>brambor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98486" y="2261614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Brambor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\\psf\Home\Downloads\potatoes-5797_6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4597" y="2753502"/>
            <a:ext cx="2774876" cy="369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71312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1144848" y="5204073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Cukrová řepa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 descr="\\psf\Home\Downloads\Beta_vulgaris_20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1051" y="-76738"/>
            <a:ext cx="3975906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\\psf\Home\Downloads\677px-SugarBe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060847"/>
            <a:ext cx="3111869" cy="470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1063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739269" y="42799"/>
            <a:ext cx="295997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Polní škůdci</a:t>
            </a:r>
            <a:endParaRPr lang="cs-CZ" sz="4400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02130" y="3374165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plž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5314" y="427519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hraboš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730676" y="427519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myš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\\psf\Home\Downloads\Microtus_nivali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028" y="950739"/>
            <a:ext cx="2912852" cy="2387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\\psf\Home\Downloads\House_mous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2256" y="950739"/>
            <a:ext cx="3444724" cy="238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\\psf\Home\Downloads\Arion_vulgaris_eatin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028" y="4077072"/>
            <a:ext cx="2976331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14985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32656"/>
            <a:ext cx="86409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Otázky: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Co nejčastěji na poli pěstujeme 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Přiřaď k obrázku správný název:      </a:t>
            </a:r>
          </a:p>
          <a:p>
            <a:pPr marL="457200" indent="-457200">
              <a:buAutoNum type="arabicPeriod"/>
            </a:pPr>
            <a:endParaRPr lang="cs-CZ" sz="2000" dirty="0"/>
          </a:p>
          <a:p>
            <a:pPr marL="457200" indent="-457200">
              <a:buAutoNum type="arabicPeriod"/>
            </a:pPr>
            <a:endParaRPr lang="cs-CZ" sz="2000" dirty="0" smtClean="0"/>
          </a:p>
          <a:p>
            <a:pPr marL="457200" indent="-457200">
              <a:buAutoNum type="arabicPeriod"/>
            </a:pPr>
            <a:endParaRPr lang="cs-CZ" sz="2000" dirty="0"/>
          </a:p>
          <a:p>
            <a:pPr marL="457200" indent="-457200">
              <a:buAutoNum type="arabicPeriod"/>
            </a:pPr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                </a:t>
            </a:r>
            <a:r>
              <a:rPr lang="cs-CZ" sz="2000" i="1" dirty="0" smtClean="0"/>
              <a:t>pšenice  žito    oves   ječmen</a:t>
            </a:r>
          </a:p>
          <a:p>
            <a:pPr marL="457200" indent="-457200">
              <a:buAutoNum type="arabicPeriod"/>
            </a:pPr>
            <a:endParaRPr lang="cs-CZ" sz="2000" i="1" dirty="0"/>
          </a:p>
          <a:p>
            <a:r>
              <a:rPr lang="cs-CZ" sz="2000" dirty="0" smtClean="0"/>
              <a:t>3.     Co patří mezi olejniny ?</a:t>
            </a:r>
          </a:p>
          <a:p>
            <a:pPr marL="457200" indent="-457200">
              <a:buAutoNum type="arabicPeriod" startAt="4"/>
            </a:pPr>
            <a:r>
              <a:rPr lang="cs-CZ" sz="2000" dirty="0" smtClean="0"/>
              <a:t>Brambory řadíme mezi ………</a:t>
            </a:r>
          </a:p>
          <a:p>
            <a:pPr marL="457200" indent="-457200">
              <a:buAutoNum type="arabicPeriod" startAt="4"/>
            </a:pPr>
            <a:r>
              <a:rPr lang="cs-CZ" sz="2000" dirty="0" smtClean="0"/>
              <a:t>Jaké zvířata patří mezi polní škůdce ?</a:t>
            </a:r>
          </a:p>
          <a:p>
            <a:endParaRPr lang="cs-CZ" sz="2000" dirty="0" smtClean="0"/>
          </a:p>
          <a:p>
            <a:pPr marL="457200" indent="-457200">
              <a:buAutoNum type="arabicPeriod"/>
            </a:pPr>
            <a:endParaRPr lang="cs-CZ" sz="2000" dirty="0"/>
          </a:p>
        </p:txBody>
      </p:sp>
      <p:pic>
        <p:nvPicPr>
          <p:cNvPr id="9" name="Picture 2" descr="\\psf\Home\Downloads\barley-field-8230_6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3256" y="1412776"/>
            <a:ext cx="2004053" cy="150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\\psf\Home\Downloads\oats-8946_6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12776"/>
            <a:ext cx="2004054" cy="150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\\psf\Home\Downloads\spike-8740_6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9331" y="1412776"/>
            <a:ext cx="2004053" cy="150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\\psf\Home\Downloads\spike-8758_6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9946" y="1412776"/>
            <a:ext cx="2004053" cy="150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797955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260648"/>
            <a:ext cx="10871248" cy="7709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Cit. 2013-04-24      </a:t>
            </a:r>
            <a:r>
              <a:rPr lang="cs-CZ" sz="1100" dirty="0"/>
              <a:t>Obrazový materiál dostupný na</a:t>
            </a:r>
            <a:r>
              <a:rPr lang="cs-CZ" sz="1100" dirty="0" smtClean="0"/>
              <a:t>:</a:t>
            </a:r>
          </a:p>
          <a:p>
            <a:endParaRPr lang="cs-CZ" sz="1100" dirty="0"/>
          </a:p>
          <a:p>
            <a:r>
              <a:rPr lang="cs-CZ" sz="1100" dirty="0"/>
              <a:t>http://upload.wikimedia.org/wikipedia/commons/4/41/Pole_pszenicy_w_Czerteżu.JPG</a:t>
            </a:r>
          </a:p>
          <a:p>
            <a:r>
              <a:rPr lang="cs-CZ" sz="1100" dirty="0" smtClean="0"/>
              <a:t>24.4.2013   16.04</a:t>
            </a:r>
          </a:p>
          <a:p>
            <a:r>
              <a:rPr lang="cs-CZ" sz="1100" dirty="0"/>
              <a:t>http://pixabay.com/static/uploads/photo/2013/07/12/20/08/cereals-155044_640.jpg</a:t>
            </a:r>
          </a:p>
          <a:p>
            <a:r>
              <a:rPr lang="cs-CZ" sz="1100" dirty="0" smtClean="0"/>
              <a:t>24.4.2013   16.06</a:t>
            </a:r>
          </a:p>
          <a:p>
            <a:r>
              <a:rPr lang="cs-CZ" sz="1100" dirty="0"/>
              <a:t>http://pixabay.com/static/uploads/photo/2011/08/18/02/23/oats-8946_640.jpg</a:t>
            </a:r>
          </a:p>
          <a:p>
            <a:r>
              <a:rPr lang="cs-CZ" sz="1100" dirty="0" smtClean="0"/>
              <a:t>24.4.2013   16.11</a:t>
            </a:r>
          </a:p>
          <a:p>
            <a:r>
              <a:rPr lang="cs-CZ" sz="1100" dirty="0"/>
              <a:t>http://pixabay.com/static/uploads/photo/2011/06/29/16/08/barley-field-8230_640.jpg</a:t>
            </a:r>
            <a:endParaRPr lang="cs-CZ" sz="1100" dirty="0" smtClean="0"/>
          </a:p>
          <a:p>
            <a:r>
              <a:rPr lang="cs-CZ" sz="1100" dirty="0" smtClean="0"/>
              <a:t>24.4.2013   16.33</a:t>
            </a:r>
          </a:p>
          <a:p>
            <a:r>
              <a:rPr lang="cs-CZ" sz="1100" dirty="0"/>
              <a:t>http://pixabay.com/static/uploads/photo/2011/08/17/12/29/spike-8740_640.jpg</a:t>
            </a:r>
          </a:p>
          <a:p>
            <a:r>
              <a:rPr lang="cs-CZ" sz="1100" dirty="0" smtClean="0"/>
              <a:t>24.42013   16.13</a:t>
            </a:r>
          </a:p>
          <a:p>
            <a:r>
              <a:rPr lang="cs-CZ" sz="1100" dirty="0"/>
              <a:t>http://upload.wikimedia.org/wikipedia/commons/9/93/Rapsfeld_bei_Wilsdruff-Grumbach.JPG</a:t>
            </a:r>
          </a:p>
          <a:p>
            <a:r>
              <a:rPr lang="cs-CZ" sz="1100" dirty="0" smtClean="0"/>
              <a:t>24.4.2013   16.23</a:t>
            </a:r>
            <a:endParaRPr lang="cs-CZ" sz="1100" dirty="0"/>
          </a:p>
          <a:p>
            <a:r>
              <a:rPr lang="cs-CZ" sz="1100" dirty="0"/>
              <a:t>http://pixabay.com/static/uploads/photo/2012/02/28/00/50/sunflowers-17860_640.jpg</a:t>
            </a:r>
          </a:p>
          <a:p>
            <a:r>
              <a:rPr lang="cs-CZ" sz="1100" dirty="0" smtClean="0"/>
              <a:t>24.4.2013   16.26</a:t>
            </a:r>
          </a:p>
          <a:p>
            <a:r>
              <a:rPr lang="cs-CZ" sz="1100" dirty="0"/>
              <a:t>http://pixabay.com/static/uploads/photo/2011/03/24/11/08/potatoes-5797_640.jpg</a:t>
            </a:r>
          </a:p>
          <a:p>
            <a:r>
              <a:rPr lang="cs-CZ" sz="1100" dirty="0" smtClean="0"/>
              <a:t>24.4.2013   16.27</a:t>
            </a:r>
          </a:p>
          <a:p>
            <a:r>
              <a:rPr lang="cs-CZ" sz="1100" dirty="0"/>
              <a:t>http://upload.wikimedia.org/wikipedia/commons/4/47/Beta_vulgaris_2010.JPG</a:t>
            </a:r>
          </a:p>
          <a:p>
            <a:r>
              <a:rPr lang="cs-CZ" sz="1100" dirty="0" smtClean="0"/>
              <a:t>24.4.2013   16.31</a:t>
            </a:r>
          </a:p>
          <a:p>
            <a:r>
              <a:rPr lang="cs-CZ" sz="1100" dirty="0"/>
              <a:t>http://upload.wikimedia.org/wikipedia/commons/thumb/8/83/SugarBeet.jpg/677px-SugarBeet.jpg</a:t>
            </a:r>
          </a:p>
          <a:p>
            <a:r>
              <a:rPr lang="cs-CZ" sz="1100" dirty="0" smtClean="0"/>
              <a:t>24.42013   16.35</a:t>
            </a:r>
          </a:p>
          <a:p>
            <a:r>
              <a:rPr lang="cs-CZ" sz="1100" dirty="0"/>
              <a:t>http://upload.wikimedia.org/wikipedia/commons/a/ab/House_mouse.jpg</a:t>
            </a:r>
          </a:p>
          <a:p>
            <a:r>
              <a:rPr lang="cs-CZ" sz="1100" dirty="0" smtClean="0"/>
              <a:t>24.4.2013   16.38</a:t>
            </a:r>
          </a:p>
          <a:p>
            <a:r>
              <a:rPr lang="cs-CZ" sz="1100" dirty="0"/>
              <a:t>http://upload.wikimedia.org/wikipedia/commons/3/31/Microtus_nivalis.jpg</a:t>
            </a:r>
            <a:endParaRPr lang="cs-CZ" sz="1100" dirty="0" smtClean="0"/>
          </a:p>
          <a:p>
            <a:r>
              <a:rPr lang="cs-CZ" sz="1100" dirty="0" smtClean="0"/>
              <a:t>24.42013   16.39</a:t>
            </a:r>
          </a:p>
          <a:p>
            <a:r>
              <a:rPr lang="cs-CZ" sz="1100" dirty="0"/>
              <a:t>http://upload.wikimedia.org/wikipedia/commons/3/39/Arion_vulgaris_eating.jpg</a:t>
            </a:r>
          </a:p>
          <a:p>
            <a:r>
              <a:rPr lang="cs-CZ" sz="1100" dirty="0" smtClean="0"/>
              <a:t>24.4.2013   16.40</a:t>
            </a:r>
          </a:p>
          <a:p>
            <a:endParaRPr lang="cs-CZ" sz="1100" dirty="0"/>
          </a:p>
          <a:p>
            <a:endParaRPr lang="cs-CZ" sz="1100" dirty="0" smtClean="0"/>
          </a:p>
          <a:p>
            <a:endParaRPr lang="cs-CZ" sz="1100" dirty="0"/>
          </a:p>
          <a:p>
            <a:endParaRPr lang="cs-CZ" sz="1100" dirty="0" smtClean="0"/>
          </a:p>
          <a:p>
            <a:endParaRPr lang="cs-CZ" sz="1100" dirty="0"/>
          </a:p>
          <a:p>
            <a:endParaRPr lang="cs-CZ" sz="1100" dirty="0" smtClean="0"/>
          </a:p>
          <a:p>
            <a:endParaRPr lang="cs-CZ" sz="1100" dirty="0"/>
          </a:p>
          <a:p>
            <a:endParaRPr lang="cs-CZ" sz="1100" dirty="0" smtClean="0"/>
          </a:p>
          <a:p>
            <a:endParaRPr lang="cs-CZ" sz="1100" dirty="0"/>
          </a:p>
          <a:p>
            <a:endParaRPr lang="cs-CZ" sz="1100" dirty="0" smtClean="0"/>
          </a:p>
          <a:p>
            <a:endParaRPr lang="cs-CZ" sz="1100" dirty="0"/>
          </a:p>
          <a:p>
            <a:endParaRPr lang="cs-CZ" sz="1100" dirty="0" smtClean="0"/>
          </a:p>
          <a:p>
            <a:endParaRPr lang="cs-CZ" sz="1100" dirty="0"/>
          </a:p>
          <a:p>
            <a:endParaRPr lang="cs-CZ" sz="1100" dirty="0" smtClean="0"/>
          </a:p>
          <a:p>
            <a:endParaRPr lang="cs-CZ" sz="1100" dirty="0"/>
          </a:p>
          <a:p>
            <a:endParaRPr lang="cs-CZ" sz="1100" dirty="0" smtClean="0"/>
          </a:p>
          <a:p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xmlns="" val="806616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814</TotalTime>
  <Words>235</Words>
  <Application>Microsoft Office PowerPoint</Application>
  <PresentationFormat>Předvádění na obrazovce (4:3)</PresentationFormat>
  <Paragraphs>108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74</cp:revision>
  <dcterms:created xsi:type="dcterms:W3CDTF">2012-10-04T17:02:39Z</dcterms:created>
  <dcterms:modified xsi:type="dcterms:W3CDTF">2014-08-27T18:10:53Z</dcterms:modified>
</cp:coreProperties>
</file>