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66"/>
    <a:srgbClr val="996600"/>
    <a:srgbClr val="0000CC"/>
    <a:srgbClr val="FF00FF"/>
    <a:srgbClr val="00CC00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139" autoAdjust="0"/>
  </p:normalViewPr>
  <p:slideViewPr>
    <p:cSldViewPr>
      <p:cViewPr>
        <p:scale>
          <a:sx n="100" d="100"/>
          <a:sy n="100" d="100"/>
        </p:scale>
        <p:origin x="354" y="12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B53D475-B760-4945-84E3-E779D3063DBC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C3F0E73-67A3-44FB-A6A4-850441736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7B0F27-C644-4C2F-AD7D-5737969DFD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10CDA-AA89-4787-AC56-2FB1176E87FD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4A02C-CCF6-4A3A-A9B1-BDFBF777E7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4B94D-2926-42A3-98DA-98E855E8DF8D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47107-4017-4913-B500-448FA15EF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0B7C0-9F84-4CE9-AEE3-ED516CB15524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93C7EB-F02C-4731-BE37-6784C4470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B3110-C552-4ED9-8C89-3E9A0E9D4D65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9307-4465-4EDC-8C25-7D4778B7C5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898F7-A9A3-4734-AE1D-3FA7B92632F0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5AB65-A15D-4959-9027-565DD39FA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ECB53-9221-4C85-AAAE-58D613133DFA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640C3-7530-449D-A48C-4CD666F48E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DCEBDD-8CA1-4833-A664-FA9C9A672C2B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C05E-3879-4F7F-8CF8-347FF5E6D6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0BAED-1EC6-46D6-A9EA-5C5410342812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E3837-532A-40D6-9455-831CF1609A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8AF6D-4B18-4ADA-885E-45A1CC733FA7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98483C-A2E1-453C-8391-4B1D13295A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DB017-9554-460A-B41E-0456BC3BC5CE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98A06-1341-473E-AC20-F75D8AFC2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2D4E9-9E7E-4C3A-99E6-A6DE9237FDCC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AFEA4-DCD2-4EEA-9085-D82FB2E3D6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22F24B6-431A-4CD6-B359-A89C14413718}" type="datetimeFigureOut">
              <a:rPr lang="cs-CZ"/>
              <a:pPr>
                <a:defRPr/>
              </a:pPr>
              <a:t>27.8.2014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B5F06EB-F8A0-4467-A85F-1BCCDE73C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wmf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28.jpeg"/><Relationship Id="rId5" Type="http://schemas.openxmlformats.org/officeDocument/2006/relationships/image" Target="../media/image22.png"/><Relationship Id="rId10" Type="http://schemas.openxmlformats.org/officeDocument/2006/relationships/image" Target="../media/image27.jpeg"/><Relationship Id="rId4" Type="http://schemas.openxmlformats.org/officeDocument/2006/relationships/image" Target="../media/image21.wmf"/><Relationship Id="rId9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image" Target="../media/image36.jpeg"/><Relationship Id="rId3" Type="http://schemas.openxmlformats.org/officeDocument/2006/relationships/image" Target="../media/image6.wmf"/><Relationship Id="rId7" Type="http://schemas.openxmlformats.org/officeDocument/2006/relationships/image" Target="../media/image31.jpeg"/><Relationship Id="rId12" Type="http://schemas.openxmlformats.org/officeDocument/2006/relationships/image" Target="../media/image35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11" Type="http://schemas.openxmlformats.org/officeDocument/2006/relationships/image" Target="../media/image34.jpeg"/><Relationship Id="rId5" Type="http://schemas.openxmlformats.org/officeDocument/2006/relationships/image" Target="../media/image21.wmf"/><Relationship Id="rId10" Type="http://schemas.openxmlformats.org/officeDocument/2006/relationships/image" Target="../media/image33.jpeg"/><Relationship Id="rId4" Type="http://schemas.openxmlformats.org/officeDocument/2006/relationships/image" Target="../media/image29.jpeg"/><Relationship Id="rId9" Type="http://schemas.openxmlformats.org/officeDocument/2006/relationships/image" Target="../media/image3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lim%C3%A1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VY_12_INOVACE_352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2.třída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Na</a:t>
                      </a:r>
                      <a:r>
                        <a:rPr lang="cs-CZ" sz="1400" baseline="0" dirty="0" smtClean="0"/>
                        <a:t> louce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se společenstvím – louka, poznají rostliny, léčivé byliny,</a:t>
                      </a:r>
                      <a:r>
                        <a:rPr lang="cs-CZ" sz="1400" baseline="0" dirty="0"/>
                        <a:t> </a:t>
                      </a:r>
                      <a:r>
                        <a:rPr lang="cs-CZ" sz="1400" baseline="0" dirty="0" smtClean="0"/>
                        <a:t>živočichy žijící na louce. Budou znát její význam pro člověka, utvrdí si znalosti doplňováním vět a poznávacím testem </a:t>
                      </a:r>
                      <a:r>
                        <a:rPr lang="cs-CZ" sz="1400" baseline="0" smtClean="0"/>
                        <a:t>na závěr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16.4.2013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16.5.2013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100806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sz="4400" b="1" smtClean="0"/>
          </a:p>
          <a:p>
            <a:pPr marL="0" indent="0">
              <a:buFont typeface="Arial" charset="0"/>
              <a:buNone/>
            </a:pPr>
            <a:endParaRPr lang="cs-CZ" sz="2800" smtClean="0"/>
          </a:p>
        </p:txBody>
      </p:sp>
      <p:pic>
        <p:nvPicPr>
          <p:cNvPr id="15362" name="Picture 2" descr="C:\Users\uživatel\AppData\Local\Microsoft\Windows\Temporary Internet Files\Content.IE5\61020E3Z\MP90044247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3338"/>
            <a:ext cx="9144000" cy="682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1"/>
          <p:cNvSpPr txBox="1">
            <a:spLocks noChangeArrowheads="1"/>
          </p:cNvSpPr>
          <p:nvPr/>
        </p:nvSpPr>
        <p:spPr bwMode="auto">
          <a:xfrm>
            <a:off x="539750" y="404813"/>
            <a:ext cx="3311525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 b="1">
                <a:solidFill>
                  <a:srgbClr val="FF0000"/>
                </a:solidFill>
                <a:latin typeface="A lodyx"/>
              </a:rPr>
              <a:t>Na louce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57550" y="-153988"/>
            <a:ext cx="2628900" cy="11080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LOUKA</a:t>
            </a:r>
            <a:endParaRPr lang="cs-CZ" sz="66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07950" y="182563"/>
            <a:ext cx="8496300" cy="800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31800" y="836613"/>
            <a:ext cx="8280400" cy="56943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Je přírodní společenství, kde společně žijí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</a:t>
            </a:r>
            <a:r>
              <a:rPr lang="cs-CZ" sz="2800" dirty="0">
                <a:latin typeface="+mn-lt"/>
                <a:cs typeface="+mn-cs"/>
              </a:rPr>
              <a:t>     </a:t>
            </a: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rostliny, keře, stromy, hmyz a drobní živočichové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Na květy usedají včely, čmeláci a motýli, aby je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    opylovali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800" dirty="0">
              <a:latin typeface="+mn-lt"/>
              <a:cs typeface="+mn-cs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Louka je na jaře a v létě krásně barevná díky barvám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    různých rostlin. Mnohé z nich jsou léčivé byliny.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2800" dirty="0">
                <a:latin typeface="+mn-lt"/>
                <a:cs typeface="+mn-cs"/>
              </a:rPr>
              <a:t>Člověk si chodí na louku odpočinout, načerpat sílu,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     nadýchat se čerstvého vzduchu, pozorovat rostliny 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</a:t>
            </a:r>
            <a:r>
              <a:rPr lang="cs-CZ" sz="2800" dirty="0">
                <a:latin typeface="+mn-lt"/>
                <a:cs typeface="+mn-cs"/>
              </a:rPr>
              <a:t>     živočichy, sbírat léčivé byliny či různé plody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16388" name="Picture 2" descr="C:\Users\uživatel\AppData\Local\Microsoft\Windows\Temporary Internet Files\Content.IE5\XXDD00DP\MP90043086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2205038"/>
            <a:ext cx="2049462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C:\Users\uživatel\AppData\Local\Microsoft\Windows\Temporary Internet Files\Content.IE5\DMZ2W1VQ\MP90040753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2038" y="2103438"/>
            <a:ext cx="1685925" cy="216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28938" y="252413"/>
            <a:ext cx="3286125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</a:t>
            </a: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L</a:t>
            </a: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éčivé byliny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8434" name="Picture 3" descr="C:\Users\uživatel\AppData\Local\Microsoft\Windows\Temporary Internet Files\Content.IE5\Q2YOHSNB\MC90012285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6588" y="969963"/>
            <a:ext cx="2092325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1"/>
          <p:cNvSpPr txBox="1">
            <a:spLocks noChangeArrowheads="1"/>
          </p:cNvSpPr>
          <p:nvPr/>
        </p:nvSpPr>
        <p:spPr bwMode="auto">
          <a:xfrm>
            <a:off x="5602288" y="873125"/>
            <a:ext cx="16637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hluchavka</a:t>
            </a:r>
          </a:p>
        </p:txBody>
      </p:sp>
      <p:sp>
        <p:nvSpPr>
          <p:cNvPr id="18436" name="TextovéPole 2"/>
          <p:cNvSpPr txBox="1">
            <a:spLocks noChangeArrowheads="1"/>
          </p:cNvSpPr>
          <p:nvPr/>
        </p:nvSpPr>
        <p:spPr bwMode="auto">
          <a:xfrm>
            <a:off x="279400" y="619125"/>
            <a:ext cx="18462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kopřiva</a:t>
            </a:r>
          </a:p>
        </p:txBody>
      </p:sp>
      <p:sp>
        <p:nvSpPr>
          <p:cNvPr id="18437" name="TextovéPole 4"/>
          <p:cNvSpPr txBox="1">
            <a:spLocks noChangeArrowheads="1"/>
          </p:cNvSpPr>
          <p:nvPr/>
        </p:nvSpPr>
        <p:spPr bwMode="auto">
          <a:xfrm>
            <a:off x="531813" y="4011613"/>
            <a:ext cx="1304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podběl</a:t>
            </a:r>
          </a:p>
        </p:txBody>
      </p:sp>
      <p:sp>
        <p:nvSpPr>
          <p:cNvPr id="18438" name="TextovéPole 5"/>
          <p:cNvSpPr txBox="1">
            <a:spLocks noChangeArrowheads="1"/>
          </p:cNvSpPr>
          <p:nvPr/>
        </p:nvSpPr>
        <p:spPr bwMode="auto">
          <a:xfrm>
            <a:off x="3155950" y="3711575"/>
            <a:ext cx="1347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divizna</a:t>
            </a:r>
          </a:p>
        </p:txBody>
      </p:sp>
      <p:sp>
        <p:nvSpPr>
          <p:cNvPr id="18439" name="TextovéPole 6"/>
          <p:cNvSpPr txBox="1">
            <a:spLocks noChangeArrowheads="1"/>
          </p:cNvSpPr>
          <p:nvPr/>
        </p:nvSpPr>
        <p:spPr bwMode="auto">
          <a:xfrm>
            <a:off x="7524750" y="434975"/>
            <a:ext cx="14493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pampeliška</a:t>
            </a:r>
          </a:p>
        </p:txBody>
      </p:sp>
      <p:sp>
        <p:nvSpPr>
          <p:cNvPr id="18440" name="TextovéPole 7"/>
          <p:cNvSpPr txBox="1">
            <a:spLocks noChangeArrowheads="1"/>
          </p:cNvSpPr>
          <p:nvPr/>
        </p:nvSpPr>
        <p:spPr bwMode="auto">
          <a:xfrm flipH="1">
            <a:off x="4859338" y="3821113"/>
            <a:ext cx="1574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heřmánek</a:t>
            </a:r>
          </a:p>
        </p:txBody>
      </p:sp>
      <p:pic>
        <p:nvPicPr>
          <p:cNvPr id="18441" name="Picture 2" descr="http://upload.wikimedia.org/wikipedia/commons/thumb/d/da/Brennnessel.jpg/640px-Brennnesse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9538" y="1030288"/>
            <a:ext cx="2149475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4" descr="http://upload.wikimedia.org/wikipedia/commons/3/39/Verbascum_chaixii_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7950" y="873125"/>
            <a:ext cx="19240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6" descr="http://upload.wikimedia.org/wikipedia/commons/a/ae/Lamium_album_vitpliste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10150" y="1195388"/>
            <a:ext cx="1538288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8" descr="http://upload.wikimedia.org/wikipedia/commons/thumb/1/1a/Matricaria_recutita_Prague_2011_1.jpg/640px-Matricaria_recutita_Prague_2011_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40275" y="4230688"/>
            <a:ext cx="2949575" cy="251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10" descr="http://upload.wikimedia.org/wikipedia/commons/thumb/7/7f/Coltsfoot.jpg/800px-Coltsfoot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98475" y="4576763"/>
            <a:ext cx="2325688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486150" y="252413"/>
            <a:ext cx="2171700" cy="7683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Rostliny 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9458" name="Picture 9" descr="C:\Users\uživatel\AppData\Local\Microsoft\Windows\Temporary Internet Files\Content.IE5\M7JQ4TWA\MP9004254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54338" y="4000500"/>
            <a:ext cx="2428875" cy="243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12" descr="C:\Users\uživatel\AppData\Local\Microsoft\Windows\Temporary Internet Files\Content.IE5\M7JQ4TWA\MC900436872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02325" y="2101850"/>
            <a:ext cx="2082800" cy="208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3" descr="C:\Users\uživatel\AppData\Local\Microsoft\Windows\Temporary Internet Files\Content.IE5\XXDD00DP\MP90043052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51513" y="4184650"/>
            <a:ext cx="3248025" cy="257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"/>
          <p:cNvSpPr txBox="1">
            <a:spLocks noChangeArrowheads="1"/>
          </p:cNvSpPr>
          <p:nvPr/>
        </p:nvSpPr>
        <p:spPr bwMode="auto">
          <a:xfrm>
            <a:off x="1116013" y="3130550"/>
            <a:ext cx="1439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jetel</a:t>
            </a:r>
          </a:p>
        </p:txBody>
      </p:sp>
      <p:sp>
        <p:nvSpPr>
          <p:cNvPr id="19462" name="TextovéPole 2"/>
          <p:cNvSpPr txBox="1">
            <a:spLocks noChangeArrowheads="1"/>
          </p:cNvSpPr>
          <p:nvPr/>
        </p:nvSpPr>
        <p:spPr bwMode="auto">
          <a:xfrm>
            <a:off x="2954338" y="1020763"/>
            <a:ext cx="24288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pomněnka</a:t>
            </a:r>
          </a:p>
        </p:txBody>
      </p:sp>
      <p:sp>
        <p:nvSpPr>
          <p:cNvPr id="19463" name="TextovéPole 4"/>
          <p:cNvSpPr txBox="1">
            <a:spLocks noChangeArrowheads="1"/>
          </p:cNvSpPr>
          <p:nvPr/>
        </p:nvSpPr>
        <p:spPr bwMode="auto">
          <a:xfrm>
            <a:off x="2954338" y="4000500"/>
            <a:ext cx="1762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chrpa</a:t>
            </a:r>
          </a:p>
        </p:txBody>
      </p:sp>
      <p:sp>
        <p:nvSpPr>
          <p:cNvPr id="19464" name="TextovéPole 5"/>
          <p:cNvSpPr txBox="1">
            <a:spLocks noChangeArrowheads="1"/>
          </p:cNvSpPr>
          <p:nvPr/>
        </p:nvSpPr>
        <p:spPr bwMode="auto">
          <a:xfrm>
            <a:off x="142875" y="6092825"/>
            <a:ext cx="2584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zvonek</a:t>
            </a:r>
          </a:p>
        </p:txBody>
      </p:sp>
      <p:sp>
        <p:nvSpPr>
          <p:cNvPr id="19465" name="TextovéPole 6"/>
          <p:cNvSpPr txBox="1">
            <a:spLocks noChangeArrowheads="1"/>
          </p:cNvSpPr>
          <p:nvPr/>
        </p:nvSpPr>
        <p:spPr bwMode="auto">
          <a:xfrm>
            <a:off x="6624638" y="4375150"/>
            <a:ext cx="151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Vlčí mák</a:t>
            </a:r>
          </a:p>
        </p:txBody>
      </p:sp>
      <p:sp>
        <p:nvSpPr>
          <p:cNvPr id="19466" name="TextovéPole 7"/>
          <p:cNvSpPr txBox="1">
            <a:spLocks noChangeArrowheads="1"/>
          </p:cNvSpPr>
          <p:nvPr/>
        </p:nvSpPr>
        <p:spPr bwMode="auto">
          <a:xfrm>
            <a:off x="7740650" y="2492375"/>
            <a:ext cx="14033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kopretina</a:t>
            </a:r>
          </a:p>
        </p:txBody>
      </p:sp>
      <p:sp>
        <p:nvSpPr>
          <p:cNvPr id="19467" name="TextovéPole 8"/>
          <p:cNvSpPr txBox="1">
            <a:spLocks noChangeArrowheads="1"/>
          </p:cNvSpPr>
          <p:nvPr/>
        </p:nvSpPr>
        <p:spPr bwMode="auto">
          <a:xfrm>
            <a:off x="6156325" y="0"/>
            <a:ext cx="228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sedmikráska</a:t>
            </a:r>
          </a:p>
        </p:txBody>
      </p:sp>
      <p:pic>
        <p:nvPicPr>
          <p:cNvPr id="19468" name="Picture 2" descr="http://upload.wikimedia.org/wikipedia/commons/8/83/Glockenblume-Bl%C3%BCte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5" y="4000500"/>
            <a:ext cx="2032000" cy="203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3" descr="C:\Users\uživatel\AppData\Local\Microsoft\Windows\Temporary Internet Files\Content.IE5\N01ZFM3U\MC90035868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1584325"/>
            <a:ext cx="1871662" cy="218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6" descr="http://upload.wikimedia.org/wikipedia/commons/thumb/8/8c/Bellis_perennis_dsc00906.jpg/800px-Bellis_perennis_dsc00906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69013" y="500063"/>
            <a:ext cx="1916112" cy="167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8" descr="http://upload.wikimedia.org/wikipedia/commons/thumb/6/6d/Trifolium_pratense_0522.jpg/640px-Trifolium_pratense_052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15925" y="200025"/>
            <a:ext cx="2038350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49438" y="138113"/>
            <a:ext cx="5146675" cy="7699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Živočichové na louce</a:t>
            </a: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0482" name="Picture 7" descr="http://nd01.jxs.cz/732/386/d2dbc7a31f_389379_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53163" y="1404938"/>
            <a:ext cx="2692400" cy="167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12" descr="C:\Users\uživatel\AppData\Local\Microsoft\Windows\Temporary Internet Files\Content.IE5\72MPZSQH\MC90034691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76600" y="3429000"/>
            <a:ext cx="1830388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3" descr="C:\Users\uživatel\AppData\Local\Microsoft\Windows\Temporary Internet Files\Content.IE5\XXDD00DP\MC90034689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2163" y="120650"/>
            <a:ext cx="183515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7" descr="C:\Users\uživatel\AppData\Local\Microsoft\Windows\Temporary Internet Files\Content.IE5\Q2YOHSNB\MC900438019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01913" y="4354513"/>
            <a:ext cx="2505075" cy="2503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8" descr="C:\Users\uživatel\AppData\Local\Microsoft\Windows\Temporary Internet Files\Content.IE5\M7JQ4TWA\MC900438018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51575" y="2971800"/>
            <a:ext cx="1663700" cy="166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250825" y="476250"/>
            <a:ext cx="17287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motýl</a:t>
            </a:r>
          </a:p>
        </p:txBody>
      </p:sp>
      <p:sp>
        <p:nvSpPr>
          <p:cNvPr id="20488" name="TextovéPole 3"/>
          <p:cNvSpPr txBox="1">
            <a:spLocks noChangeArrowheads="1"/>
          </p:cNvSpPr>
          <p:nvPr/>
        </p:nvSpPr>
        <p:spPr bwMode="auto">
          <a:xfrm>
            <a:off x="395288" y="4354513"/>
            <a:ext cx="11445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hlemýžď</a:t>
            </a:r>
          </a:p>
        </p:txBody>
      </p:sp>
      <p:sp>
        <p:nvSpPr>
          <p:cNvPr id="20489" name="TextovéPole 5"/>
          <p:cNvSpPr txBox="1">
            <a:spLocks noChangeArrowheads="1"/>
          </p:cNvSpPr>
          <p:nvPr/>
        </p:nvSpPr>
        <p:spPr bwMode="auto">
          <a:xfrm>
            <a:off x="4422775" y="294322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ještěrka</a:t>
            </a:r>
          </a:p>
        </p:txBody>
      </p:sp>
      <p:sp>
        <p:nvSpPr>
          <p:cNvPr id="20490" name="TextovéPole 6"/>
          <p:cNvSpPr txBox="1">
            <a:spLocks noChangeArrowheads="1"/>
          </p:cNvSpPr>
          <p:nvPr/>
        </p:nvSpPr>
        <p:spPr bwMode="auto">
          <a:xfrm>
            <a:off x="6253163" y="1404938"/>
            <a:ext cx="1346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žížala</a:t>
            </a:r>
          </a:p>
        </p:txBody>
      </p:sp>
      <p:sp>
        <p:nvSpPr>
          <p:cNvPr id="20491" name="TextovéPole 7"/>
          <p:cNvSpPr txBox="1">
            <a:spLocks noChangeArrowheads="1"/>
          </p:cNvSpPr>
          <p:nvPr/>
        </p:nvSpPr>
        <p:spPr bwMode="auto">
          <a:xfrm>
            <a:off x="7342188" y="846138"/>
            <a:ext cx="1603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mravenec</a:t>
            </a:r>
          </a:p>
        </p:txBody>
      </p:sp>
      <p:sp>
        <p:nvSpPr>
          <p:cNvPr id="20492" name="TextovéPole 8"/>
          <p:cNvSpPr txBox="1">
            <a:spLocks noChangeArrowheads="1"/>
          </p:cNvSpPr>
          <p:nvPr/>
        </p:nvSpPr>
        <p:spPr bwMode="auto">
          <a:xfrm>
            <a:off x="3708400" y="4538663"/>
            <a:ext cx="18002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moucha</a:t>
            </a:r>
          </a:p>
        </p:txBody>
      </p:sp>
      <p:sp>
        <p:nvSpPr>
          <p:cNvPr id="20493" name="TextovéPole 9"/>
          <p:cNvSpPr txBox="1">
            <a:spLocks noChangeArrowheads="1"/>
          </p:cNvSpPr>
          <p:nvPr/>
        </p:nvSpPr>
        <p:spPr bwMode="auto">
          <a:xfrm>
            <a:off x="7915275" y="3716338"/>
            <a:ext cx="12287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včela</a:t>
            </a:r>
          </a:p>
        </p:txBody>
      </p:sp>
      <p:sp>
        <p:nvSpPr>
          <p:cNvPr id="20494" name="TextovéPole 10"/>
          <p:cNvSpPr txBox="1">
            <a:spLocks noChangeArrowheads="1"/>
          </p:cNvSpPr>
          <p:nvPr/>
        </p:nvSpPr>
        <p:spPr bwMode="auto">
          <a:xfrm>
            <a:off x="4932363" y="5859463"/>
            <a:ext cx="1079500" cy="37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vosa</a:t>
            </a:r>
          </a:p>
        </p:txBody>
      </p:sp>
      <p:sp>
        <p:nvSpPr>
          <p:cNvPr id="20495" name="TextovéPole 11"/>
          <p:cNvSpPr txBox="1">
            <a:spLocks noChangeArrowheads="1"/>
          </p:cNvSpPr>
          <p:nvPr/>
        </p:nvSpPr>
        <p:spPr bwMode="auto">
          <a:xfrm>
            <a:off x="6516688" y="6237288"/>
            <a:ext cx="1543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slimák</a:t>
            </a:r>
          </a:p>
        </p:txBody>
      </p:sp>
      <p:sp>
        <p:nvSpPr>
          <p:cNvPr id="20496" name="TextovéPole 12"/>
          <p:cNvSpPr txBox="1">
            <a:spLocks noChangeArrowheads="1"/>
          </p:cNvSpPr>
          <p:nvPr/>
        </p:nvSpPr>
        <p:spPr bwMode="auto">
          <a:xfrm>
            <a:off x="1866900" y="4979988"/>
            <a:ext cx="11445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čmelák</a:t>
            </a:r>
          </a:p>
        </p:txBody>
      </p:sp>
      <p:pic>
        <p:nvPicPr>
          <p:cNvPr id="20497" name="Picture 2" descr="http://upload.wikimedia.org/wikipedia/commons/thumb/4/4a/Bombus_pratorum-02_%28xndr%29.jpg/640px-Bombus_pratorum-02_%28xndr%29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9875" y="4979988"/>
            <a:ext cx="1609725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8" name="Picture 4" descr="http://upload.wikimedia.org/wikipedia/commons/6/64/JesterkaZelena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276600" y="941388"/>
            <a:ext cx="2668588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9" name="Picture 5" descr="C:\Users\uživatel\AppData\Local\Microsoft\Windows\Temporary Internet Files\Content.IE5\61020E3Z\MP900444861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4313" y="941388"/>
            <a:ext cx="1879600" cy="145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0" name="Picture 7" descr="http://upload.wikimedia.org/wikipedia/commons/thumb/d/da/Tigerschnegel1.jpg/1024px-Tigerschnegel1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945188" y="4370388"/>
            <a:ext cx="2659062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1" name="Picture 9" descr="http://upload.wikimedia.org/wikipedia/commons/thumb/3/36/Helix_pomatia_%28Dourbes%29.jpg/800px-Helix_pomatia_%28Dourbes%29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46063" y="2620963"/>
            <a:ext cx="2355850" cy="176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4500" y="138113"/>
            <a:ext cx="2876550" cy="14462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Doplň věty: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4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1506" name="TextovéPole 4"/>
          <p:cNvSpPr txBox="1">
            <a:spLocks noChangeArrowheads="1"/>
          </p:cNvSpPr>
          <p:nvPr/>
        </p:nvSpPr>
        <p:spPr bwMode="auto">
          <a:xfrm>
            <a:off x="395288" y="981075"/>
            <a:ext cx="8424862" cy="556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A lodyx"/>
              </a:rPr>
              <a:t>Na  louce  rostou ___________________________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Na  louce  poletují  __________________________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Na  louce  žijí  tito  živočichové : 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________________________________________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Louka  nám  slouží  k  _______________________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Vyjmenuj   3  léčivé   byliny  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________________________________________</a:t>
            </a:r>
          </a:p>
          <a:p>
            <a:endParaRPr lang="cs-CZ" sz="2400" b="1">
              <a:latin typeface="A lodyx"/>
            </a:endParaRPr>
          </a:p>
          <a:p>
            <a:r>
              <a:rPr lang="cs-CZ" sz="2400" b="1">
                <a:latin typeface="A lodyx"/>
              </a:rPr>
              <a:t>Napiš   3 luční  rostliny  ______________________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93838" y="138113"/>
            <a:ext cx="5856287" cy="5842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CC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Poznej a napiš pod obrázek název</a:t>
            </a:r>
            <a:endParaRPr lang="cs-CZ" sz="3200" b="1" dirty="0">
              <a:solidFill>
                <a:srgbClr val="00CC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2530" name="Picture 17" descr="C:\Users\uživatel\AppData\Local\Microsoft\Windows\Temporary Internet Files\Content.IE5\Q2YOHSNB\MC900438019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6750" y="430213"/>
            <a:ext cx="18621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1" name="Picture 3" descr="C:\Users\uživatel\AppData\Local\Microsoft\Windows\Temporary Internet Files\Content.IE5\Q2YOHSNB\MC90012285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77088" y="2965450"/>
            <a:ext cx="1541462" cy="175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13" descr="C:\Users\uživatel\AppData\Local\Microsoft\Windows\Temporary Internet Files\Content.IE5\XXDD00DP\MP90043052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5" y="3552825"/>
            <a:ext cx="1625600" cy="128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13" descr="C:\Users\uživatel\AppData\Local\Microsoft\Windows\Temporary Internet Files\Content.IE5\XXDD00DP\MC9003468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31038" y="5260975"/>
            <a:ext cx="1835150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Picture 2" descr="http://upload.wikimedia.org/wikipedia/commons/thumb/4/4a/Bombus_pratorum-02_%28xndr%29.jpg/640px-Bombus_pratorum-02_%28xndr%29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858000" y="722313"/>
            <a:ext cx="1651000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Picture 4" descr="http://upload.wikimedia.org/wikipedia/commons/6/64/JesterkaZelena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86013" y="4627563"/>
            <a:ext cx="1800225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Picture 6" descr="http://upload.wikimedia.org/wikipedia/commons/8/83/Glockenblume-Bl%C3%BCte2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36750" y="2125663"/>
            <a:ext cx="2073275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Picture 8" descr="http://upload.wikimedia.org/wikipedia/commons/thumb/d/da/Brennnessel.jpg/640px-Brennnessel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73588" y="658813"/>
            <a:ext cx="1851025" cy="238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Picture 10" descr="http://upload.wikimedia.org/wikipedia/commons/thumb/7/7f/Coltsfoot.jpg/800px-Coltsfoot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554538" y="4903788"/>
            <a:ext cx="2303462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Picture 12" descr="http://upload.wikimedia.org/wikipedia/commons/thumb/8/8c/Bellis_perennis_dsc00906.jpg/800px-Bellis_perennis_dsc00906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42875" y="5302250"/>
            <a:ext cx="16510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14" descr="http://upload.wikimedia.org/wikipedia/commons/thumb/6/6d/Trifolium_pratense_0522.jpg/640px-Trifolium_pratense_0522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4613" y="658813"/>
            <a:ext cx="1693862" cy="2220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16" descr="http://upload.wikimedia.org/wikipedia/commons/thumb/d/da/Tigerschnegel1.jpg/1024px-Tigerschnegel1.jp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443413" y="3235325"/>
            <a:ext cx="2111375" cy="140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9900" y="430213"/>
            <a:ext cx="8229600" cy="6167437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http://upload.wikimedia.org/wikipedia/commons/thumb/d/da/Brennnessel.jpg/640px-Brennnessel.jpg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16.4.2013   19.25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http://upload.wikimedia.org/wikipedia/commons/3/39/Verbascum_chaixii_1.jpg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16.4.2013    19.28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http://upload.wikimedia.org/wikipedia/commons/a/ae/Lamium_album_vitplister.jpg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16.4.2013   19.31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http://cs.wikipedia.org/wiki/Podb%C4%9Bl_l%C3%A9ka%C5%99sk%C3%BD#mediaviewer/Soubor:Coltsfoot.jpg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16.4.2013   19.33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http://cs.wikipedia.org/wiki/Sedmikr%C3%A1ska#mediaviewer/Soubor:Bellis_perennis_dsc00906.jpg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16.4.2013   19.36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http://cs.wikipedia.org/wiki/Jetel_lu%C4%8Dn%C3%AD#mediaviewer/Soubor:Trifolium_pratense_0522.jpg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16.4.2013   19.52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http://upload.wikimedia.org/wikipedia/commons/8/83/Glockenblume-Bl%C3%BCte2.jpg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16.4.2013   19.55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>
                <a:hlinkClick r:id="rId2"/>
              </a:rPr>
              <a:t>http://cs.wikipedia.org/wiki/Slim%C3%A1k#mediaviewer/Soubor:Tigerschnegel1.jpg</a:t>
            </a: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16.4.2013    19.56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http://cs.wikipedia.org/wiki/Hlem%C3%BD%C5%BE%C4%8F_zahradn%C3%AD#mediaviewer/Soubor:Helix_pomatia_(Dourbes).jpg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16.4.2013   19.59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http://upload.wikimedia.org/wikipedia/commons/6/64/JesterkaZelena.jpg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16.4.2013   20.01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16.4.2013   20.05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16.4.2013   20.10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http://cs.wikipedia.org/wiki/%C4%8Cmel%C3%A1k_lu%C4%8Dn%C3%AD#mediaviewer/Soubor:Bombus_pratorum-02_(xndr).jpg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16.4.2013    20.11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Klipart – www.office.microsoft.com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sz="1000" smtClean="0"/>
              <a:t>16.4.2013   19.29  – 19.51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  <a:p>
            <a:pPr marL="0" indent="0">
              <a:lnSpc>
                <a:spcPct val="90000"/>
              </a:lnSpc>
            </a:pPr>
            <a:r>
              <a:rPr lang="cs-CZ" sz="1000" smtClean="0"/>
              <a:t>Textová dokumentace dostupná na:</a:t>
            </a:r>
          </a:p>
          <a:p>
            <a:pPr marL="0" indent="0">
              <a:lnSpc>
                <a:spcPct val="90000"/>
              </a:lnSpc>
            </a:pPr>
            <a:r>
              <a:rPr lang="cs-CZ" sz="1000" smtClean="0"/>
              <a:t>PaedDr. Hana Mühlhauserová, PaedDr. Jaromíra Svobodová, PRVOUKA 2, učebnice pro základní školy, Nová škola, 2011 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sz="1000" smtClean="0"/>
          </a:p>
        </p:txBody>
      </p:sp>
      <p:sp>
        <p:nvSpPr>
          <p:cNvPr id="23555" name="TextovéPole 3"/>
          <p:cNvSpPr txBox="1">
            <a:spLocks noChangeArrowheads="1"/>
          </p:cNvSpPr>
          <p:nvPr/>
        </p:nvSpPr>
        <p:spPr bwMode="auto">
          <a:xfrm>
            <a:off x="539750" y="188913"/>
            <a:ext cx="36004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Calibri" pitchFamily="34" charset="0"/>
              </a:rPr>
              <a:t>Cit. 2013-04-16     Obrazový materiál dostupný na: </a:t>
            </a: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810</TotalTime>
  <Words>303</Words>
  <Application>Microsoft Office PowerPoint</Application>
  <PresentationFormat>On-screen Show (4:3)</PresentationFormat>
  <Paragraphs>125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A lodyx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85</cp:revision>
  <dcterms:created xsi:type="dcterms:W3CDTF">2012-10-04T17:02:39Z</dcterms:created>
  <dcterms:modified xsi:type="dcterms:W3CDTF">2014-08-27T18:37:55Z</dcterms:modified>
</cp:coreProperties>
</file>