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72" r:id="rId4"/>
    <p:sldId id="270" r:id="rId5"/>
    <p:sldId id="273" r:id="rId6"/>
    <p:sldId id="278" r:id="rId7"/>
    <p:sldId id="274" r:id="rId8"/>
    <p:sldId id="276" r:id="rId9"/>
    <p:sldId id="275" r:id="rId10"/>
    <p:sldId id="277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FF00"/>
    <a:srgbClr val="CC0000"/>
    <a:srgbClr val="CC6600"/>
    <a:srgbClr val="FF0066"/>
    <a:srgbClr val="800680"/>
    <a:srgbClr val="0E12B2"/>
    <a:srgbClr val="6600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100" d="100"/>
          <a:sy n="100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794C523-D0B2-4E67-8A4A-8B8F1F17E3A7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BCD5904-3D8A-41DF-BFC7-1DF0BCFCD9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7"/>
          <p:cNvSpPr txBox="1"/>
          <p:nvPr/>
        </p:nvSpPr>
        <p:spPr>
          <a:xfrm>
            <a:off x="1828800" y="3159125"/>
            <a:ext cx="457200" cy="1035050"/>
          </a:xfrm>
          <a:prstGeom prst="rect">
            <a:avLst/>
          </a:prstGeom>
          <a:noFill/>
        </p:spPr>
        <p:txBody>
          <a:bodyPr lIns="0" tIns="9144" rIns="0" bIns="9144" anchor="ctr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8E40B1-874B-4C91-9F0D-8AD3E0FEF617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7DC9B-B70D-45E4-A801-EA040F223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C8879-5510-4108-98C3-BB9979816892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A8031-D5FA-4FD6-B4AC-8546A1327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7"/>
          <p:cNvSpPr txBox="1"/>
          <p:nvPr/>
        </p:nvSpPr>
        <p:spPr>
          <a:xfrm>
            <a:off x="4267200" y="4075113"/>
            <a:ext cx="457200" cy="1014412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9DDB5-575C-440C-8633-201E48805AE2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7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EEE60-B885-4E5F-AAB7-B753F43C6C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B3218-F375-433A-BA4F-2FCC59BD0850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75877-1B4A-410C-B049-DC298E979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12"/>
          <p:cNvSpPr txBox="1"/>
          <p:nvPr/>
        </p:nvSpPr>
        <p:spPr>
          <a:xfrm>
            <a:off x="1057275" y="520700"/>
            <a:ext cx="457200" cy="92233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8" name="TextBox 17"/>
          <p:cNvSpPr txBox="1"/>
          <p:nvPr/>
        </p:nvSpPr>
        <p:spPr>
          <a:xfrm>
            <a:off x="4779963" y="520700"/>
            <a:ext cx="457200" cy="92233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1A602-FFA4-472C-B0FC-46638513318F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10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5128D-F616-4011-B489-D70647896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5105A-29A4-4630-97B7-22AD66D027B9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DC6C0-01F7-4683-8A9C-B7BD01F26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4C377-FC8A-4A1F-A605-E03A894C007F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5F6B8-8934-433F-831F-EF8AF83A04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/>
          <p:cNvSpPr txBox="1"/>
          <p:nvPr/>
        </p:nvSpPr>
        <p:spPr>
          <a:xfrm>
            <a:off x="5329238" y="1774825"/>
            <a:ext cx="457200" cy="1230313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0276C-4A49-4247-85EE-58FFC8F4F528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7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CD488-04C0-4FA8-98A4-6EC7EB694D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/>
          <p:cNvSpPr txBox="1"/>
          <p:nvPr/>
        </p:nvSpPr>
        <p:spPr>
          <a:xfrm>
            <a:off x="2435225" y="3332163"/>
            <a:ext cx="457200" cy="92233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6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45EA3-E69D-4975-A167-0C5108B52422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7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CCA39-5EA7-47B6-944C-166A2121ED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9D0D1-5B99-468B-B593-17F2BB9F4FF7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391D4-CA47-4E27-AB62-725279ED10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BAC04-F7AA-466F-B017-2125F7CA90D1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481D0-6FD7-4482-A2F4-05DC8C3B3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875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0"/>
            <a:ext cx="6096000" cy="365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chemeClr val="tx1">
                    <a:alpha val="60000"/>
                  </a:schemeClr>
                </a:solidFill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61888978-5B07-4698-AA5E-82C2BC52A1DF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325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1">
                    <a:alpha val="60000"/>
                  </a:schemeClr>
                </a:solidFill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325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600" smtClean="0">
                <a:solidFill>
                  <a:schemeClr val="tx1">
                    <a:alpha val="60000"/>
                  </a:schemeClr>
                </a:solidFill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E3D61B77-8243-4D37-8FED-A428260F90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76" r:id="rId9"/>
    <p:sldLayoutId id="2147483667" r:id="rId10"/>
    <p:sldLayoutId id="214748366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39763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4888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4650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Ostrov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7053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VY_12_INOVACE_353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Evropa</a:t>
                      </a:r>
                      <a:r>
                        <a:rPr lang="cs-CZ" sz="1400" baseline="0" dirty="0" smtClean="0"/>
                        <a:t> – poloha na Zemi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</a:t>
                      </a:r>
                      <a:r>
                        <a:rPr lang="cs-CZ" sz="1400" baseline="0" dirty="0" smtClean="0"/>
                        <a:t> se seznámí s kontinentem Evropa-její polohou,  hranicemi, poloostrovy </a:t>
                      </a:r>
                      <a:r>
                        <a:rPr lang="cs-CZ" sz="1400" baseline="0" smtClean="0"/>
                        <a:t>a ostrovy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17.4.2013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6.5.2013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2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35546"/>
            <a:ext cx="3124446" cy="923330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evropa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  <a:cs typeface="+mn-cs"/>
            </a:endParaRPr>
          </a:p>
        </p:txBody>
      </p:sp>
      <p:pic>
        <p:nvPicPr>
          <p:cNvPr id="15362" name="Picture 2" descr="\\psf\Home\Downloads\Europe_countries_map_en_2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1262063"/>
            <a:ext cx="6880225" cy="559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\\psf\Home\Downloads\world-map-151576_640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2636838"/>
            <a:ext cx="7135812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Šipka doprava 6"/>
          <p:cNvSpPr/>
          <p:nvPr/>
        </p:nvSpPr>
        <p:spPr>
          <a:xfrm rot="3149839">
            <a:off x="2687638" y="1765300"/>
            <a:ext cx="2541587" cy="576263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7" name="TextovéPole 7"/>
          <p:cNvSpPr txBox="1">
            <a:spLocks noChangeArrowheads="1"/>
          </p:cNvSpPr>
          <p:nvPr/>
        </p:nvSpPr>
        <p:spPr bwMode="auto">
          <a:xfrm>
            <a:off x="509588" y="260350"/>
            <a:ext cx="294798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 b="1">
                <a:solidFill>
                  <a:srgbClr val="00FF00"/>
                </a:solidFill>
                <a:latin typeface="Palatino Linotype" pitchFamily="18" charset="0"/>
              </a:rPr>
              <a:t>Evropa</a:t>
            </a:r>
          </a:p>
          <a:p>
            <a:r>
              <a:rPr lang="cs-CZ" sz="2000" b="1">
                <a:solidFill>
                  <a:srgbClr val="00FF00"/>
                </a:solidFill>
                <a:latin typeface="Palatino Linotype" pitchFamily="18" charset="0"/>
              </a:rPr>
              <a:t>( barva  zelená )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6662738" y="1430338"/>
            <a:ext cx="427037" cy="1806575"/>
          </a:xfrm>
          <a:prstGeom prst="straightConnector1">
            <a:avLst/>
          </a:prstGeom>
          <a:ln w="3810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084888" y="476250"/>
            <a:ext cx="2735262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Evropa sousedí na východě s ASIÍ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76888" y="3003550"/>
            <a:ext cx="1298575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Asie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1135063" y="1484313"/>
            <a:ext cx="7343775" cy="440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Palatino Linotype" pitchFamily="18" charset="0"/>
              </a:rPr>
              <a:t>Hranice Evropy s Asií prochází pohořím </a:t>
            </a:r>
            <a:r>
              <a:rPr lang="cs-CZ" sz="2800" b="1">
                <a:solidFill>
                  <a:srgbClr val="FFFF00"/>
                </a:solidFill>
                <a:latin typeface="Palatino Linotype" pitchFamily="18" charset="0"/>
              </a:rPr>
              <a:t>URAL</a:t>
            </a:r>
            <a:r>
              <a:rPr lang="cs-CZ" sz="2800" b="1">
                <a:latin typeface="Palatino Linotype" pitchFamily="18" charset="0"/>
              </a:rPr>
              <a:t>, dále ji tvoří řeka </a:t>
            </a:r>
            <a:r>
              <a:rPr lang="cs-CZ" sz="2800" b="1">
                <a:solidFill>
                  <a:srgbClr val="FFFF00"/>
                </a:solidFill>
                <a:latin typeface="Palatino Linotype" pitchFamily="18" charset="0"/>
              </a:rPr>
              <a:t>EMBA</a:t>
            </a:r>
            <a:r>
              <a:rPr lang="cs-CZ" sz="2800" b="1">
                <a:latin typeface="Palatino Linotype" pitchFamily="18" charset="0"/>
              </a:rPr>
              <a:t>, západní pobřeží </a:t>
            </a:r>
            <a:r>
              <a:rPr lang="cs-CZ" sz="2800" b="1">
                <a:solidFill>
                  <a:srgbClr val="FFFF00"/>
                </a:solidFill>
                <a:latin typeface="Palatino Linotype" pitchFamily="18" charset="0"/>
              </a:rPr>
              <a:t>Kaspického moře</a:t>
            </a:r>
            <a:r>
              <a:rPr lang="cs-CZ" sz="2800" b="1">
                <a:latin typeface="Palatino Linotype" pitchFamily="18" charset="0"/>
              </a:rPr>
              <a:t> a sníženina k </a:t>
            </a:r>
            <a:r>
              <a:rPr lang="cs-CZ" sz="2800" b="1">
                <a:solidFill>
                  <a:srgbClr val="FFFF00"/>
                </a:solidFill>
                <a:latin typeface="Palatino Linotype" pitchFamily="18" charset="0"/>
              </a:rPr>
              <a:t>Černému moři</a:t>
            </a:r>
            <a:r>
              <a:rPr lang="cs-CZ" sz="2800" b="1">
                <a:latin typeface="Palatino Linotype" pitchFamily="18" charset="0"/>
              </a:rPr>
              <a:t>.</a:t>
            </a:r>
          </a:p>
          <a:p>
            <a:r>
              <a:rPr lang="cs-CZ" sz="2800" b="1">
                <a:latin typeface="Palatino Linotype" pitchFamily="18" charset="0"/>
              </a:rPr>
              <a:t>Hranice pokračuje </a:t>
            </a:r>
            <a:r>
              <a:rPr lang="cs-CZ" sz="2800" b="1">
                <a:solidFill>
                  <a:srgbClr val="FFFF00"/>
                </a:solidFill>
                <a:latin typeface="Palatino Linotype" pitchFamily="18" charset="0"/>
              </a:rPr>
              <a:t>Černým mořem </a:t>
            </a:r>
            <a:r>
              <a:rPr lang="cs-CZ" sz="2800" b="1">
                <a:latin typeface="Palatino Linotype" pitchFamily="18" charset="0"/>
              </a:rPr>
              <a:t>do </a:t>
            </a:r>
            <a:r>
              <a:rPr lang="cs-CZ" sz="2800" b="1">
                <a:solidFill>
                  <a:srgbClr val="FFFF00"/>
                </a:solidFill>
                <a:latin typeface="Palatino Linotype" pitchFamily="18" charset="0"/>
              </a:rPr>
              <a:t>Středozemního moře</a:t>
            </a:r>
            <a:r>
              <a:rPr lang="cs-CZ" sz="2800" b="1">
                <a:latin typeface="Palatino Linotype" pitchFamily="18" charset="0"/>
              </a:rPr>
              <a:t>.</a:t>
            </a:r>
          </a:p>
          <a:p>
            <a:r>
              <a:rPr lang="cs-CZ" sz="2800" b="1">
                <a:latin typeface="Palatino Linotype" pitchFamily="18" charset="0"/>
              </a:rPr>
              <a:t>Západní okraj Evropy tvoří pobřeží </a:t>
            </a:r>
            <a:r>
              <a:rPr lang="cs-CZ" sz="2800" b="1">
                <a:solidFill>
                  <a:srgbClr val="FFFF00"/>
                </a:solidFill>
                <a:latin typeface="Palatino Linotype" pitchFamily="18" charset="0"/>
              </a:rPr>
              <a:t>Atlantského oceánu</a:t>
            </a:r>
            <a:r>
              <a:rPr lang="cs-CZ" sz="2800" b="1">
                <a:latin typeface="Palatino Linotype" pitchFamily="18" charset="0"/>
              </a:rPr>
              <a:t>.</a:t>
            </a:r>
          </a:p>
          <a:p>
            <a:r>
              <a:rPr lang="cs-CZ" sz="2800" b="1">
                <a:latin typeface="Palatino Linotype" pitchFamily="18" charset="0"/>
              </a:rPr>
              <a:t>Ze severu oblévá Evropu </a:t>
            </a:r>
            <a:r>
              <a:rPr lang="cs-CZ" sz="2800" b="1">
                <a:solidFill>
                  <a:srgbClr val="FFFF00"/>
                </a:solidFill>
                <a:latin typeface="Palatino Linotype" pitchFamily="18" charset="0"/>
              </a:rPr>
              <a:t>Severní ledový oceán</a:t>
            </a:r>
          </a:p>
        </p:txBody>
      </p:sp>
      <p:sp>
        <p:nvSpPr>
          <p:cNvPr id="3" name="Obdélník 2"/>
          <p:cNvSpPr/>
          <p:nvPr/>
        </p:nvSpPr>
        <p:spPr>
          <a:xfrm>
            <a:off x="2339752" y="260648"/>
            <a:ext cx="449674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Hranice Evropy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\\psf\Home\Downloads\Europe_countries_map_en_2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3825" y="476250"/>
            <a:ext cx="7527925" cy="612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se šipkou 6"/>
          <p:cNvCxnSpPr/>
          <p:nvPr/>
        </p:nvCxnSpPr>
        <p:spPr>
          <a:xfrm flipV="1">
            <a:off x="6731000" y="4365625"/>
            <a:ext cx="712788" cy="1781175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5" name="TextovéPole 7"/>
          <p:cNvSpPr txBox="1">
            <a:spLocks noChangeArrowheads="1"/>
          </p:cNvSpPr>
          <p:nvPr/>
        </p:nvSpPr>
        <p:spPr bwMode="auto">
          <a:xfrm>
            <a:off x="5356225" y="6149975"/>
            <a:ext cx="20875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bg1"/>
                </a:solidFill>
                <a:latin typeface="Comic Sans MS" pitchFamily="66" charset="0"/>
              </a:rPr>
              <a:t>Kaspické moře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3635375" y="4808538"/>
            <a:ext cx="2016125" cy="174148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692275" y="5487988"/>
            <a:ext cx="611188" cy="244475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8" name="TextovéPole 13"/>
          <p:cNvSpPr txBox="1">
            <a:spLocks noChangeArrowheads="1"/>
          </p:cNvSpPr>
          <p:nvPr/>
        </p:nvSpPr>
        <p:spPr bwMode="auto">
          <a:xfrm>
            <a:off x="463550" y="5732463"/>
            <a:ext cx="17716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bg1"/>
                </a:solidFill>
                <a:latin typeface="Comic Sans MS" pitchFamily="66" charset="0"/>
              </a:rPr>
              <a:t>Středozemní moře</a:t>
            </a:r>
          </a:p>
        </p:txBody>
      </p:sp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2173288" y="6149975"/>
            <a:ext cx="16065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bg1"/>
                </a:solidFill>
                <a:latin typeface="Comic Sans MS" pitchFamily="66" charset="0"/>
              </a:rPr>
              <a:t>Černé moře</a:t>
            </a:r>
          </a:p>
        </p:txBody>
      </p:sp>
      <p:sp>
        <p:nvSpPr>
          <p:cNvPr id="18440" name="TextovéPole 8"/>
          <p:cNvSpPr txBox="1">
            <a:spLocks noChangeArrowheads="1"/>
          </p:cNvSpPr>
          <p:nvPr/>
        </p:nvSpPr>
        <p:spPr bwMode="auto">
          <a:xfrm rot="-2081632">
            <a:off x="-198438" y="1898650"/>
            <a:ext cx="27320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bg1"/>
                </a:solidFill>
                <a:latin typeface="Comic Sans MS" pitchFamily="66" charset="0"/>
              </a:rPr>
              <a:t>Atlantský oceán</a:t>
            </a:r>
          </a:p>
        </p:txBody>
      </p:sp>
      <p:sp>
        <p:nvSpPr>
          <p:cNvPr id="18441" name="TextovéPole 10"/>
          <p:cNvSpPr txBox="1">
            <a:spLocks noChangeArrowheads="1"/>
          </p:cNvSpPr>
          <p:nvPr/>
        </p:nvSpPr>
        <p:spPr bwMode="auto">
          <a:xfrm>
            <a:off x="3276600" y="390525"/>
            <a:ext cx="35988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bg1"/>
                </a:solidFill>
                <a:latin typeface="Comic Sans MS" pitchFamily="66" charset="0"/>
              </a:rPr>
              <a:t>Severní ledový oceán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3554" y="188640"/>
            <a:ext cx="8376011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/>
                <a:solidFill>
                  <a:schemeClr val="accent3"/>
                </a:solidFill>
                <a:latin typeface="+mn-lt"/>
                <a:cs typeface="+mn-cs"/>
              </a:rPr>
              <a:t>Územní vymezení Evropy</a:t>
            </a:r>
            <a:endParaRPr lang="cs-CZ" sz="5400" b="1" dirty="0">
              <a:ln/>
              <a:solidFill>
                <a:schemeClr val="accent3"/>
              </a:solidFill>
              <a:latin typeface="+mn-lt"/>
              <a:cs typeface="+mn-cs"/>
            </a:endParaRPr>
          </a:p>
        </p:txBody>
      </p:sp>
      <p:sp>
        <p:nvSpPr>
          <p:cNvPr id="19458" name="TextovéPole 4"/>
          <p:cNvSpPr txBox="1">
            <a:spLocks noChangeArrowheads="1"/>
          </p:cNvSpPr>
          <p:nvPr/>
        </p:nvSpPr>
        <p:spPr bwMode="auto">
          <a:xfrm>
            <a:off x="611188" y="6381750"/>
            <a:ext cx="7620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FF00"/>
                </a:solidFill>
                <a:latin typeface="Palatino Linotype" pitchFamily="18" charset="0"/>
              </a:rPr>
              <a:t>zelená barva – EVROPA                                  </a:t>
            </a:r>
            <a:endParaRPr lang="cs-CZ" sz="2000" b="1">
              <a:solidFill>
                <a:srgbClr val="00B0F0"/>
              </a:solidFill>
              <a:latin typeface="Palatino Linotype" pitchFamily="18" charset="0"/>
            </a:endParaRPr>
          </a:p>
        </p:txBody>
      </p:sp>
      <p:pic>
        <p:nvPicPr>
          <p:cNvPr id="19459" name="Picture 2" descr="\\psf\Home\Downloads\world-map-151576_640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844675"/>
            <a:ext cx="7966075" cy="408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\\psf\Home\Downloads\Europa-bei-nacht_1-1024x76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27188" y="2492375"/>
            <a:ext cx="4881562" cy="366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870137" y="260648"/>
            <a:ext cx="3873176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Poloostrovy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288" y="1052513"/>
            <a:ext cx="8137525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Světadíl Evropa vybíhá částmi pevniny do moří a oceánů.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Tyto výběžky nazýváme </a:t>
            </a:r>
            <a:r>
              <a:rPr lang="cs-CZ" sz="2400" b="1" u="sng" dirty="0">
                <a:solidFill>
                  <a:srgbClr val="FFFF00"/>
                </a:solidFill>
                <a:latin typeface="+mn-lt"/>
                <a:cs typeface="+mn-cs"/>
              </a:rPr>
              <a:t>POLOOSTROVY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FF00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na severu -</a:t>
            </a:r>
            <a:r>
              <a:rPr lang="cs-CZ" sz="2400" dirty="0">
                <a:solidFill>
                  <a:srgbClr val="FFFF00"/>
                </a:solidFill>
                <a:latin typeface="+mn-lt"/>
                <a:cs typeface="+mn-cs"/>
              </a:rPr>
              <a:t>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SKANDINÁVSKÝ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5925" y="5657850"/>
            <a:ext cx="8748713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na jihozápadě           na jihu                   na jihovýchodě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PYRENEJSKÝ         APENINSKÝ       BALKÁNSKÝ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348038" y="2492375"/>
            <a:ext cx="719137" cy="64928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547813" y="4868863"/>
            <a:ext cx="1322387" cy="126365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924300" y="4868863"/>
            <a:ext cx="431800" cy="1233487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4806950" y="4868863"/>
            <a:ext cx="2212975" cy="1233487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\\psf\Home\Downloads\Europe_religion_map_e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36950" y="2284413"/>
            <a:ext cx="5465763" cy="444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536184" y="260648"/>
            <a:ext cx="2541080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ostrovy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  <a:latin typeface="+mn-lt"/>
              <a:cs typeface="+mn-cs"/>
            </a:endParaRPr>
          </a:p>
        </p:txBody>
      </p:sp>
      <p:sp>
        <p:nvSpPr>
          <p:cNvPr id="21507" name="TextovéPole 5"/>
          <p:cNvSpPr txBox="1">
            <a:spLocks noChangeArrowheads="1"/>
          </p:cNvSpPr>
          <p:nvPr/>
        </p:nvSpPr>
        <p:spPr bwMode="auto">
          <a:xfrm>
            <a:off x="179388" y="1052513"/>
            <a:ext cx="8569325" cy="655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- je kus pevniny, menší než kontinent a větší než skála, který leží na vodě</a:t>
            </a:r>
          </a:p>
          <a:p>
            <a:endParaRPr lang="cs-CZ" sz="2800">
              <a:latin typeface="Palatino Linotype" pitchFamily="18" charset="0"/>
            </a:endParaRPr>
          </a:p>
          <a:p>
            <a:r>
              <a:rPr lang="cs-CZ" sz="2800">
                <a:solidFill>
                  <a:srgbClr val="FFFF00"/>
                </a:solidFill>
                <a:latin typeface="Palatino Linotype" pitchFamily="18" charset="0"/>
              </a:rPr>
              <a:t>ISLAND</a:t>
            </a:r>
          </a:p>
          <a:p>
            <a:endParaRPr lang="cs-CZ" sz="2800">
              <a:solidFill>
                <a:srgbClr val="FFFF00"/>
              </a:solidFill>
              <a:latin typeface="Palatino Linotype" pitchFamily="18" charset="0"/>
            </a:endParaRPr>
          </a:p>
          <a:p>
            <a:endParaRPr lang="cs-CZ" sz="2800">
              <a:solidFill>
                <a:srgbClr val="FFFF00"/>
              </a:solidFill>
              <a:latin typeface="Palatino Linotype" pitchFamily="18" charset="0"/>
            </a:endParaRPr>
          </a:p>
          <a:p>
            <a:r>
              <a:rPr lang="cs-CZ" sz="2800">
                <a:solidFill>
                  <a:srgbClr val="FFFF00"/>
                </a:solidFill>
                <a:latin typeface="Palatino Linotype" pitchFamily="18" charset="0"/>
              </a:rPr>
              <a:t>BRITSKÉ OSTROVY</a:t>
            </a:r>
          </a:p>
          <a:p>
            <a:endParaRPr lang="cs-CZ" sz="2800">
              <a:solidFill>
                <a:srgbClr val="FFFF00"/>
              </a:solidFill>
              <a:latin typeface="Palatino Linotype" pitchFamily="18" charset="0"/>
            </a:endParaRPr>
          </a:p>
          <a:p>
            <a:endParaRPr lang="cs-CZ" sz="2800">
              <a:solidFill>
                <a:srgbClr val="FFFF00"/>
              </a:solidFill>
              <a:latin typeface="Palatino Linotype" pitchFamily="18" charset="0"/>
            </a:endParaRPr>
          </a:p>
          <a:p>
            <a:endParaRPr lang="cs-CZ" sz="2800">
              <a:solidFill>
                <a:srgbClr val="FFFF00"/>
              </a:solidFill>
              <a:latin typeface="Palatino Linotype" pitchFamily="18" charset="0"/>
            </a:endParaRPr>
          </a:p>
          <a:p>
            <a:endParaRPr lang="cs-CZ" sz="2800">
              <a:solidFill>
                <a:srgbClr val="FFFF00"/>
              </a:solidFill>
              <a:latin typeface="Palatino Linotype" pitchFamily="18" charset="0"/>
            </a:endParaRPr>
          </a:p>
          <a:p>
            <a:endParaRPr lang="cs-CZ" sz="2800">
              <a:solidFill>
                <a:srgbClr val="FFFF00"/>
              </a:solidFill>
              <a:latin typeface="Palatino Linotype" pitchFamily="18" charset="0"/>
            </a:endParaRPr>
          </a:p>
          <a:p>
            <a:r>
              <a:rPr lang="cs-CZ" sz="2800">
                <a:solidFill>
                  <a:srgbClr val="FFFF00"/>
                </a:solidFill>
                <a:latin typeface="Palatino Linotype" pitchFamily="18" charset="0"/>
              </a:rPr>
              <a:t>SICÍLIE</a:t>
            </a:r>
          </a:p>
          <a:p>
            <a:endParaRPr lang="cs-CZ" sz="2800">
              <a:solidFill>
                <a:srgbClr val="FFFF00"/>
              </a:solidFill>
              <a:latin typeface="Palatino Linotype" pitchFamily="18" charset="0"/>
            </a:endParaRPr>
          </a:p>
          <a:p>
            <a:endParaRPr lang="cs-CZ" sz="2800">
              <a:solidFill>
                <a:srgbClr val="FFFF00"/>
              </a:solidFill>
              <a:latin typeface="Palatino Linotype" pitchFamily="18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835150" y="2565400"/>
            <a:ext cx="2120900" cy="28733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835150" y="6362700"/>
            <a:ext cx="3889375" cy="9048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509963" y="3848100"/>
            <a:ext cx="774700" cy="37306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\\psf\Home\Downloads\Europe_topography_map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2575" y="1349375"/>
            <a:ext cx="6665913" cy="542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6012160" y="300005"/>
            <a:ext cx="285687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Doplň test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282700" y="1011238"/>
            <a:ext cx="1152525" cy="67627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84213" y="2852738"/>
            <a:ext cx="574675" cy="57626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787525" y="6381750"/>
            <a:ext cx="1295400" cy="2159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268538" y="1989138"/>
            <a:ext cx="863600" cy="43180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4284663" y="5122863"/>
            <a:ext cx="792162" cy="574675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3327400" y="5880100"/>
            <a:ext cx="576263" cy="576263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755650" y="4292600"/>
            <a:ext cx="360363" cy="1152525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8" name="TextovéPole 19"/>
          <p:cNvSpPr txBox="1">
            <a:spLocks noChangeArrowheads="1"/>
          </p:cNvSpPr>
          <p:nvPr/>
        </p:nvSpPr>
        <p:spPr bwMode="auto">
          <a:xfrm>
            <a:off x="5867400" y="1989138"/>
            <a:ext cx="33131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>
                <a:solidFill>
                  <a:srgbClr val="FF0000"/>
                </a:solidFill>
                <a:latin typeface="Palatino Linotype" pitchFamily="18" charset="0"/>
              </a:rPr>
              <a:t>Červená – ostrovy</a:t>
            </a:r>
          </a:p>
          <a:p>
            <a:pPr algn="r"/>
            <a:endParaRPr lang="cs-CZ">
              <a:solidFill>
                <a:srgbClr val="FF0000"/>
              </a:solidFill>
              <a:latin typeface="Palatino Linotype" pitchFamily="18" charset="0"/>
            </a:endParaRPr>
          </a:p>
          <a:p>
            <a:pPr algn="r"/>
            <a:r>
              <a:rPr lang="cs-CZ">
                <a:solidFill>
                  <a:srgbClr val="00FF00"/>
                </a:solidFill>
                <a:latin typeface="Palatino Linotype" pitchFamily="18" charset="0"/>
              </a:rPr>
              <a:t>Černá - poloostrovy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333375"/>
            <a:ext cx="8353425" cy="37496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000">
                <a:latin typeface="Palatino Linotype" pitchFamily="18" charset="0"/>
              </a:rPr>
              <a:t>Otázky:</a:t>
            </a:r>
          </a:p>
          <a:p>
            <a:pPr>
              <a:buFontTx/>
              <a:buAutoNum type="arabicPeriod"/>
            </a:pPr>
            <a:r>
              <a:rPr lang="cs-CZ" sz="2000">
                <a:latin typeface="Palatino Linotype" pitchFamily="18" charset="0"/>
              </a:rPr>
              <a:t>S jakým světadílem sousedí Evropa na východě ?</a:t>
            </a:r>
          </a:p>
          <a:p>
            <a:pPr>
              <a:buFontTx/>
              <a:buAutoNum type="arabicPeriod"/>
            </a:pPr>
            <a:r>
              <a:rPr lang="cs-CZ" sz="2000">
                <a:latin typeface="Palatino Linotype" pitchFamily="18" charset="0"/>
              </a:rPr>
              <a:t>Co je to poloostrov ?</a:t>
            </a:r>
          </a:p>
          <a:p>
            <a:pPr>
              <a:buFontTx/>
              <a:buAutoNum type="arabicPeriod"/>
            </a:pPr>
            <a:r>
              <a:rPr lang="cs-CZ" sz="2000">
                <a:latin typeface="Palatino Linotype" pitchFamily="18" charset="0"/>
              </a:rPr>
              <a:t>Vyjmenuj jejich zástupce</a:t>
            </a:r>
          </a:p>
          <a:p>
            <a:pPr>
              <a:buFontTx/>
              <a:buAutoNum type="arabicPeriod"/>
            </a:pPr>
            <a:r>
              <a:rPr lang="cs-CZ" sz="2000">
                <a:latin typeface="Palatino Linotype" pitchFamily="18" charset="0"/>
              </a:rPr>
              <a:t>Co je to ostrov ? Uveď příklady</a:t>
            </a:r>
          </a:p>
          <a:p>
            <a:pPr>
              <a:buFontTx/>
              <a:buAutoNum type="arabicPeriod"/>
            </a:pPr>
            <a:r>
              <a:rPr lang="cs-CZ" sz="2000">
                <a:latin typeface="Palatino Linotype" pitchFamily="18" charset="0"/>
              </a:rPr>
              <a:t>Jaké oceány omývají Evropu ?</a:t>
            </a:r>
          </a:p>
          <a:p>
            <a:pPr>
              <a:buFontTx/>
              <a:buAutoNum type="arabicPeriod"/>
            </a:pPr>
            <a:r>
              <a:rPr lang="cs-CZ" sz="2000">
                <a:latin typeface="Palatino Linotype" pitchFamily="18" charset="0"/>
              </a:rPr>
              <a:t>Víš</a:t>
            </a:r>
            <a:r>
              <a:rPr lang="cs-CZ" sz="2000"/>
              <a:t>,</a:t>
            </a:r>
            <a:r>
              <a:rPr lang="cs-CZ" sz="2000">
                <a:latin typeface="Palatino Linotype" pitchFamily="18" charset="0"/>
              </a:rPr>
              <a:t> jaký stát leží na Pyrenejském poloostrově ?</a:t>
            </a:r>
          </a:p>
          <a:p>
            <a:pPr>
              <a:buFontTx/>
              <a:buAutoNum type="arabicPeriod"/>
            </a:pPr>
            <a:r>
              <a:rPr lang="cs-CZ" sz="2000">
                <a:latin typeface="Palatino Linotype" pitchFamily="18" charset="0"/>
              </a:rPr>
              <a:t>Zkus jednoduše popsat hranice Evropy a ukazuj na mapě</a:t>
            </a:r>
          </a:p>
          <a:p>
            <a:pPr>
              <a:buFontTx/>
              <a:buAutoNum type="arabicPeriod"/>
            </a:pPr>
            <a:r>
              <a:rPr lang="cs-CZ" sz="2000">
                <a:latin typeface="Palatino Linotype" pitchFamily="18" charset="0"/>
              </a:rPr>
              <a:t>Najdi naši ČR na slepé mapě:</a:t>
            </a:r>
          </a:p>
          <a:p>
            <a:endParaRPr lang="cs-CZ" sz="2000">
              <a:latin typeface="Palatino Linotype" pitchFamily="18" charset="0"/>
            </a:endParaRPr>
          </a:p>
          <a:p>
            <a:pPr>
              <a:buFontTx/>
              <a:buAutoNum type="arabicPeriod"/>
            </a:pPr>
            <a:endParaRPr lang="cs-CZ" sz="2000">
              <a:latin typeface="Palatino Linotype" pitchFamily="18" charset="0"/>
            </a:endParaRPr>
          </a:p>
          <a:p>
            <a:pPr>
              <a:buFontTx/>
              <a:buAutoNum type="arabicPeriod"/>
            </a:pPr>
            <a:endParaRPr lang="cs-CZ" sz="2000">
              <a:latin typeface="Palatino Linotype" pitchFamily="18" charset="0"/>
            </a:endParaRPr>
          </a:p>
        </p:txBody>
      </p:sp>
      <p:pic>
        <p:nvPicPr>
          <p:cNvPr id="23554" name="Picture 2" descr="\\psf\Home\Downloads\Europe_topography_map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2835275"/>
            <a:ext cx="4905375" cy="398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3"/>
          <p:cNvSpPr txBox="1">
            <a:spLocks noChangeArrowheads="1"/>
          </p:cNvSpPr>
          <p:nvPr/>
        </p:nvSpPr>
        <p:spPr bwMode="auto">
          <a:xfrm>
            <a:off x="395288" y="260350"/>
            <a:ext cx="8424862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latin typeface="Palatino Linotype" pitchFamily="18" charset="0"/>
              </a:rPr>
              <a:t>Citace 2013-04-17          Obrazový materiál dostupný na:</a:t>
            </a:r>
          </a:p>
          <a:p>
            <a:r>
              <a:rPr lang="cs-CZ" sz="900">
                <a:latin typeface="Palatino Linotype" pitchFamily="18" charset="0"/>
              </a:rPr>
              <a:t> </a:t>
            </a:r>
          </a:p>
          <a:p>
            <a:r>
              <a:rPr lang="cs-CZ" sz="900">
                <a:latin typeface="Palatino Linotype" pitchFamily="18" charset="0"/>
              </a:rPr>
              <a:t>http://upload.wikimedia.org/wikipedia/commons/0/0e/Europe_countries_map_en_2.png</a:t>
            </a:r>
          </a:p>
          <a:p>
            <a:r>
              <a:rPr lang="cs-CZ" sz="900">
                <a:latin typeface="Palatino Linotype" pitchFamily="18" charset="0"/>
              </a:rPr>
              <a:t>17.4.2013   16.00</a:t>
            </a:r>
          </a:p>
          <a:p>
            <a:r>
              <a:rPr lang="cs-CZ" sz="900">
                <a:latin typeface="Palatino Linotype" pitchFamily="18" charset="0"/>
              </a:rPr>
              <a:t>http://pixabay.com/static/uploads/photo/2013/07/12/16/57/world-map-151576_640.png</a:t>
            </a:r>
          </a:p>
          <a:p>
            <a:r>
              <a:rPr lang="cs-CZ" sz="900">
                <a:latin typeface="Palatino Linotype" pitchFamily="18" charset="0"/>
              </a:rPr>
              <a:t>17.4.2013   16.08</a:t>
            </a:r>
          </a:p>
          <a:p>
            <a:r>
              <a:rPr lang="cs-CZ" sz="900">
                <a:latin typeface="Palatino Linotype" pitchFamily="18" charset="0"/>
              </a:rPr>
              <a:t>http://upload.wikimedia.org/wikipedia/commons/4/4b/Europa-bei-nacht_1-1024x768.jpg</a:t>
            </a:r>
          </a:p>
          <a:p>
            <a:r>
              <a:rPr lang="cs-CZ" sz="900">
                <a:latin typeface="Palatino Linotype" pitchFamily="18" charset="0"/>
              </a:rPr>
              <a:t>17.4.2013    16.22</a:t>
            </a:r>
          </a:p>
          <a:p>
            <a:r>
              <a:rPr lang="cs-CZ" sz="900">
                <a:latin typeface="Palatino Linotype" pitchFamily="18" charset="0"/>
              </a:rPr>
              <a:t>http://upload.wikimedia.org/wikipedia/commons/2/23/Europe_religion_map_en.png</a:t>
            </a:r>
          </a:p>
          <a:p>
            <a:r>
              <a:rPr lang="cs-CZ" sz="900">
                <a:latin typeface="Palatino Linotype" pitchFamily="18" charset="0"/>
              </a:rPr>
              <a:t>17.4.2013   20.35</a:t>
            </a:r>
          </a:p>
          <a:p>
            <a:r>
              <a:rPr lang="cs-CZ" sz="900">
                <a:latin typeface="Palatino Linotype" pitchFamily="18" charset="0"/>
              </a:rPr>
              <a:t>http://upload.wikimedia.org/wikipedia/commons/b/b7/Europe_topography_map.png</a:t>
            </a:r>
          </a:p>
          <a:p>
            <a:r>
              <a:rPr lang="cs-CZ" sz="900">
                <a:latin typeface="Palatino Linotype" pitchFamily="18" charset="0"/>
              </a:rPr>
              <a:t>17.4.2013   20.57</a:t>
            </a:r>
          </a:p>
          <a:p>
            <a:endParaRPr lang="cs-CZ" sz="900">
              <a:latin typeface="Palatino Linotype" pitchFamily="18" charset="0"/>
            </a:endParaRPr>
          </a:p>
          <a:p>
            <a:endParaRPr lang="cs-CZ" sz="900">
              <a:latin typeface="Palatino Linotype" pitchFamily="18" charset="0"/>
            </a:endParaRPr>
          </a:p>
          <a:p>
            <a:endParaRPr lang="cs-CZ" sz="900">
              <a:latin typeface="Palatino Linotype" pitchFamily="18" charset="0"/>
            </a:endParaRPr>
          </a:p>
          <a:p>
            <a:endParaRPr lang="cs-CZ" sz="900">
              <a:latin typeface="Palatino Linotype" pitchFamily="18" charset="0"/>
            </a:endParaRPr>
          </a:p>
          <a:p>
            <a:endParaRPr lang="cs-CZ" sz="900">
              <a:latin typeface="Palatino Linotype" pitchFamily="18" charset="0"/>
            </a:endParaRPr>
          </a:p>
          <a:p>
            <a:r>
              <a:rPr lang="cs-CZ" sz="900">
                <a:latin typeface="Palatino Linotype" pitchFamily="18" charset="0"/>
              </a:rPr>
              <a:t>Textový materiál dostupný na:</a:t>
            </a:r>
          </a:p>
          <a:p>
            <a:r>
              <a:rPr lang="cs-CZ" sz="900">
                <a:latin typeface="Palatino Linotype" pitchFamily="18" charset="0"/>
                <a:hlinkClick r:id="rId2"/>
              </a:rPr>
              <a:t>http://cs.wikipedia.org/wiki/Ostrov</a:t>
            </a:r>
            <a:endParaRPr lang="cs-CZ" sz="900">
              <a:latin typeface="Palatino Linotype" pitchFamily="18" charset="0"/>
            </a:endParaRPr>
          </a:p>
          <a:p>
            <a:r>
              <a:rPr lang="cs-CZ" sz="900">
                <a:latin typeface="Palatino Linotype" pitchFamily="18" charset="0"/>
              </a:rPr>
              <a:t>17.4.2013   21.10</a:t>
            </a:r>
          </a:p>
          <a:p>
            <a:endParaRPr lang="cs-CZ" sz="900"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801</TotalTime>
  <Words>267</Words>
  <Application>Microsoft Office PowerPoint</Application>
  <PresentationFormat>On-screen Show (4:3)</PresentationFormat>
  <Paragraphs>94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Palatino Linotype</vt:lpstr>
      <vt:lpstr>Arial</vt:lpstr>
      <vt:lpstr>Wingdings</vt:lpstr>
      <vt:lpstr>Calibri</vt:lpstr>
      <vt:lpstr>Times New Roman</vt:lpstr>
      <vt:lpstr>Comic Sans MS</vt:lpstr>
      <vt:lpstr>Živly</vt:lpstr>
      <vt:lpstr>Živly</vt:lpstr>
      <vt:lpstr>Živly</vt:lpstr>
      <vt:lpstr>Živly</vt:lpstr>
      <vt:lpstr>Živly</vt:lpstr>
      <vt:lpstr>Živly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75</cp:revision>
  <dcterms:created xsi:type="dcterms:W3CDTF">2012-10-04T17:02:39Z</dcterms:created>
  <dcterms:modified xsi:type="dcterms:W3CDTF">2014-08-27T18:54:34Z</dcterms:modified>
</cp:coreProperties>
</file>