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85" r:id="rId2"/>
    <p:sldId id="373" r:id="rId3"/>
    <p:sldId id="308" r:id="rId4"/>
    <p:sldId id="292" r:id="rId5"/>
    <p:sldId id="374" r:id="rId6"/>
    <p:sldId id="293" r:id="rId7"/>
    <p:sldId id="294" r:id="rId8"/>
    <p:sldId id="295" r:id="rId9"/>
    <p:sldId id="296" r:id="rId10"/>
    <p:sldId id="276" r:id="rId11"/>
    <p:sldId id="309" r:id="rId12"/>
    <p:sldId id="310" r:id="rId13"/>
    <p:sldId id="297" r:id="rId14"/>
    <p:sldId id="262" r:id="rId15"/>
    <p:sldId id="312" r:id="rId16"/>
    <p:sldId id="313" r:id="rId17"/>
    <p:sldId id="298" r:id="rId18"/>
    <p:sldId id="307" r:id="rId19"/>
    <p:sldId id="299" r:id="rId20"/>
    <p:sldId id="300" r:id="rId21"/>
    <p:sldId id="372" r:id="rId22"/>
    <p:sldId id="274" r:id="rId23"/>
    <p:sldId id="316" r:id="rId24"/>
    <p:sldId id="332" r:id="rId25"/>
    <p:sldId id="333" r:id="rId26"/>
    <p:sldId id="334" r:id="rId27"/>
    <p:sldId id="368" r:id="rId28"/>
    <p:sldId id="371" r:id="rId29"/>
    <p:sldId id="303" r:id="rId30"/>
    <p:sldId id="311" r:id="rId31"/>
    <p:sldId id="302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24" autoAdjust="0"/>
    <p:restoredTop sz="97133" autoAdjust="0"/>
  </p:normalViewPr>
  <p:slideViewPr>
    <p:cSldViewPr>
      <p:cViewPr varScale="1">
        <p:scale>
          <a:sx n="105" d="100"/>
          <a:sy n="105" d="100"/>
        </p:scale>
        <p:origin x="-1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ACED62-FE50-49A5-B060-0BDBFFCD2C5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CA5342-0427-4FB4-9101-DE3516CF7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0771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CA5342-0427-4FB4-9101-DE3516CF74F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F015E7-5169-409D-960A-83BF601E72C9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81659-69AB-4942-B9F2-DF670DC20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42976" y="2214554"/>
            <a:ext cx="7286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" name="Obrázek 5" descr="Obrázek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464044483"/>
              </p:ext>
            </p:extLst>
          </p:nvPr>
        </p:nvGraphicFramePr>
        <p:xfrm>
          <a:off x="0" y="2446459"/>
          <a:ext cx="9144000" cy="4386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2485"/>
                <a:gridCol w="5961515"/>
              </a:tblGrid>
              <a:tr h="47213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Veronika</a:t>
                      </a:r>
                      <a:r>
                        <a:rPr lang="cs-CZ" sz="17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Košťálová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7398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VY_32_INOVACE_7_DEJEPIS_13</a:t>
                      </a:r>
                    </a:p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Válka</a:t>
                      </a:r>
                      <a:r>
                        <a:rPr lang="cs-CZ" sz="17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Severu proti Jihu – občanská válka v USA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8345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Dějepis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968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 3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ročník, Obchodní akademie </a:t>
                      </a:r>
                    </a:p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 ročník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1709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říjen 2013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1962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Rozšiřování teritoria Spojených států amerických po získání nezávislosti, otázka přistěhovalectví a osídlování země, boj proti otrokářství, který vedl k válce mezi Severem a Jihem USA. Důsledky války.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1962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sloužící k výkladu nového učiva, závěrečná kontrola učiva pomocí kontrolních otázek.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881187" y="1219200"/>
            <a:ext cx="71342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Obchodní akademie, Střední odborná škola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 a Jazyková škola s právem státní jazykové zkoušky,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                                                                Hradec Králové 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54" y="65088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259228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Válka Severu proti Jihu – </a:t>
            </a:r>
          </a:p>
          <a:p>
            <a:pPr algn="ctr">
              <a:buNone/>
            </a:pPr>
            <a:r>
              <a:rPr lang="cs-CZ" sz="3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občanská </a:t>
            </a:r>
            <a:r>
              <a:rPr lang="cs-CZ" sz="36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válka v USA </a:t>
            </a:r>
            <a:endParaRPr lang="cs-CZ" sz="36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 descr="us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4" name="TextovéPole 4"/>
          <p:cNvSpPr txBox="1">
            <a:spLocks noChangeArrowheads="1"/>
          </p:cNvSpPr>
          <p:nvPr/>
        </p:nvSpPr>
        <p:spPr bwMode="auto">
          <a:xfrm>
            <a:off x="4932040" y="6321928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>
                <a:latin typeface="Arial" charset="0"/>
              </a:rPr>
              <a:t>[1]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Zvětšování teritoria USA</a:t>
            </a:r>
            <a:endParaRPr lang="cs-CZ" sz="3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Původně 13 osad na východním pobřeží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1803 odkoupen od Napoleona stát </a:t>
            </a:r>
            <a:r>
              <a:rPr lang="cs-CZ" b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Luisiana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a tím USA zdvojnásobily své území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1846–48 získán </a:t>
            </a: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Texas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Nové Mexiko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Kalifornie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válkou s Mexikem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Florida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zakoupena od Španělska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1867 zakoupena</a:t>
            </a: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Aljaška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od ruského cara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American_Civil_War_Montage_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961996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Přistěhovalectví</a:t>
            </a:r>
            <a:endParaRPr lang="cs-CZ" sz="3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Do oblastí, původně osídlených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Indiány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se po získání nezávislosti USA stěhují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bílí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přistěhovalci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Osidlování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středozápadu trvá až do 90. let 19. století.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Rychlá a tvrdá kolonizace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= zásahy do přírody a života Indiánů</a:t>
            </a:r>
          </a:p>
          <a:p>
            <a:pPr>
              <a:lnSpc>
                <a:spcPct val="120000"/>
              </a:lnSpc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 uvnitř USA docházelo ke stálým přesunům obyvatelstva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spcBef>
                <a:spcPts val="1200"/>
              </a:spcBef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vznik nových států → „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krvácející Kansas“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 mezi osadníky vypukl spor o to, zda na nových území má být zakázáno otroctví či ne</a:t>
            </a:r>
          </a:p>
          <a:p>
            <a:pPr>
              <a:spcBef>
                <a:spcPts val="1200"/>
              </a:spcBef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konflikty mezi zastánci a odpůrci otroctví vedly r. 1854 k přijetí zákona o Kansasu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a Nebrasce → </a:t>
            </a:r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umožnil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jednotlivým státům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samostatně se rozhodnout v otázce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otroctví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941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Zlatá horečka</a:t>
            </a:r>
            <a:endParaRPr lang="cs-CZ" sz="3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485740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12800" dirty="0" smtClean="0">
                <a:latin typeface="Arial" panose="020B0604020202020204" pitchFamily="34" charset="0"/>
                <a:cs typeface="Arial" panose="020B0604020202020204" pitchFamily="34" charset="0"/>
              </a:rPr>
              <a:t>1848 – objeveno </a:t>
            </a:r>
            <a:r>
              <a:rPr lang="cs-CZ" sz="1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zlato v Kalifornii </a:t>
            </a:r>
            <a:r>
              <a:rPr lang="cs-CZ" sz="12800" dirty="0" smtClean="0">
                <a:latin typeface="Arial" panose="020B0604020202020204" pitchFamily="34" charset="0"/>
                <a:cs typeface="Arial" panose="020B0604020202020204" pitchFamily="34" charset="0"/>
              </a:rPr>
              <a:t>→  </a:t>
            </a:r>
          </a:p>
          <a:p>
            <a:pPr>
              <a:lnSpc>
                <a:spcPct val="120000"/>
              </a:lnSpc>
              <a:buNone/>
            </a:pPr>
            <a:r>
              <a:rPr lang="cs-CZ" sz="1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nájezdy zlatokopů, dobrodruhů </a:t>
            </a:r>
          </a:p>
          <a:p>
            <a:pPr>
              <a:lnSpc>
                <a:spcPct val="120000"/>
              </a:lnSpc>
              <a:buNone/>
            </a:pPr>
            <a:r>
              <a:rPr lang="cs-CZ" sz="1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(celkem vytěženo zlato v hodnotě </a:t>
            </a:r>
          </a:p>
          <a:p>
            <a:pPr>
              <a:lnSpc>
                <a:spcPct val="120000"/>
              </a:lnSpc>
              <a:buNone/>
            </a:pPr>
            <a:r>
              <a:rPr lang="cs-CZ" sz="1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více než 50 milionů dolarů)</a:t>
            </a:r>
          </a:p>
          <a:p>
            <a:pPr>
              <a:buNone/>
            </a:pPr>
            <a:r>
              <a:rPr lang="cs-CZ" sz="1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↓</a:t>
            </a:r>
          </a:p>
          <a:p>
            <a:pPr>
              <a:lnSpc>
                <a:spcPct val="120000"/>
              </a:lnSpc>
              <a:buNone/>
            </a:pPr>
            <a:r>
              <a:rPr lang="cs-CZ" sz="12800" dirty="0" smtClean="0">
                <a:latin typeface="Arial" panose="020B0604020202020204" pitchFamily="34" charset="0"/>
                <a:cs typeface="Arial" panose="020B0604020202020204" pitchFamily="34" charset="0"/>
              </a:rPr>
              <a:t>   Osídlování nových oblastí → střety</a:t>
            </a:r>
          </a:p>
          <a:p>
            <a:pPr>
              <a:lnSpc>
                <a:spcPct val="120000"/>
              </a:lnSpc>
              <a:buNone/>
            </a:pPr>
            <a:r>
              <a:rPr lang="cs-CZ" sz="12800" dirty="0" smtClean="0">
                <a:latin typeface="Arial" panose="020B0604020202020204" pitchFamily="34" charset="0"/>
                <a:cs typeface="Arial" panose="020B0604020202020204" pitchFamily="34" charset="0"/>
              </a:rPr>
              <a:t>   s domorodými Indiány → </a:t>
            </a:r>
            <a:r>
              <a:rPr lang="cs-CZ" sz="1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genocida </a:t>
            </a:r>
            <a:r>
              <a:rPr lang="cs-CZ" sz="12800" dirty="0" smtClean="0">
                <a:latin typeface="Arial" panose="020B0604020202020204" pitchFamily="34" charset="0"/>
                <a:cs typeface="Arial" panose="020B0604020202020204" pitchFamily="34" charset="0"/>
              </a:rPr>
              <a:t>(americká vláda vykupovala jejich půdu, násilně přesídlovala Indiány do malých rezervací, platila kovbojům za vybíjení bizonů)</a:t>
            </a:r>
          </a:p>
          <a:p>
            <a:pPr>
              <a:buNone/>
            </a:pPr>
            <a:r>
              <a:rPr lang="cs-CZ" dirty="0" smtClean="0"/>
              <a:t>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California_Clipper_500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0"/>
            <a:ext cx="4355976" cy="2825552"/>
          </a:xfrm>
          <a:prstGeom prst="rect">
            <a:avLst/>
          </a:prstGeom>
        </p:spPr>
      </p:pic>
      <p:pic>
        <p:nvPicPr>
          <p:cNvPr id="5" name="Obrázek 4" descr="gold-suttercreekminers_20130123190321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4788024" cy="4896544"/>
          </a:xfrm>
          <a:prstGeom prst="rect">
            <a:avLst/>
          </a:prstGeom>
        </p:spPr>
      </p:pic>
      <p:pic>
        <p:nvPicPr>
          <p:cNvPr id="7" name="Obrázek 6" descr="6_pribehy_pisni_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11960" y="3167772"/>
            <a:ext cx="4932040" cy="3690227"/>
          </a:xfrm>
          <a:prstGeom prst="rect">
            <a:avLst/>
          </a:prstGeom>
        </p:spPr>
      </p:pic>
      <p:sp>
        <p:nvSpPr>
          <p:cNvPr id="6" name="TextovéPole 4"/>
          <p:cNvSpPr txBox="1">
            <a:spLocks noChangeArrowheads="1"/>
          </p:cNvSpPr>
          <p:nvPr/>
        </p:nvSpPr>
        <p:spPr bwMode="auto">
          <a:xfrm>
            <a:off x="1763688" y="4580825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2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  <p:sp>
        <p:nvSpPr>
          <p:cNvPr id="8" name="TextovéPole 4"/>
          <p:cNvSpPr txBox="1">
            <a:spLocks noChangeArrowheads="1"/>
          </p:cNvSpPr>
          <p:nvPr/>
        </p:nvSpPr>
        <p:spPr bwMode="auto">
          <a:xfrm>
            <a:off x="1877268" y="6517575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4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  <p:sp>
        <p:nvSpPr>
          <p:cNvPr id="9" name="TextovéPole 4"/>
          <p:cNvSpPr txBox="1">
            <a:spLocks noChangeArrowheads="1"/>
          </p:cNvSpPr>
          <p:nvPr/>
        </p:nvSpPr>
        <p:spPr bwMode="auto">
          <a:xfrm>
            <a:off x="6831409" y="2812152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3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6632"/>
            <a:ext cx="8964488" cy="68387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Aft>
                <a:spcPct val="20000"/>
              </a:spcAft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jižanské státy 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sz="3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plantážnické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, otrokářské</a:t>
            </a:r>
          </a:p>
          <a:p>
            <a:pPr marL="252000" lvl="2">
              <a:lnSpc>
                <a:spcPct val="90000"/>
              </a:lnSpc>
              <a:spcAft>
                <a:spcPct val="20000"/>
              </a:spcAft>
              <a:buFontTx/>
              <a:buChar char="-"/>
            </a:pP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potřeba pracovní síly, Indiáni nevyhovující =&gt; černoši</a:t>
            </a:r>
          </a:p>
          <a:p>
            <a:pPr marL="252000" lvl="2">
              <a:lnSpc>
                <a:spcPct val="90000"/>
              </a:lnSpc>
              <a:spcAft>
                <a:spcPct val="20000"/>
              </a:spcAft>
              <a:buFontTx/>
              <a:buChar char="-"/>
            </a:pP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vládní </a:t>
            </a:r>
            <a:r>
              <a:rPr lang="cs-CZ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Demokratická strana 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hájí zájmy jižanských plantážníků</a:t>
            </a:r>
          </a:p>
          <a:p>
            <a:pPr>
              <a:lnSpc>
                <a:spcPct val="90000"/>
              </a:lnSpc>
              <a:spcAft>
                <a:spcPct val="20000"/>
              </a:spcAft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severní státy 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cs-CZ" sz="32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průmyslové</a:t>
            </a:r>
          </a:p>
          <a:p>
            <a:pPr marL="0" lvl="2">
              <a:lnSpc>
                <a:spcPct val="90000"/>
              </a:lnSpc>
              <a:spcAft>
                <a:spcPct val="20000"/>
              </a:spcAft>
            </a:pP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otrokářství jako brzda rozvoje → zrušeno již</a:t>
            </a:r>
          </a:p>
          <a:p>
            <a:pPr marL="0" lvl="2">
              <a:lnSpc>
                <a:spcPct val="90000"/>
              </a:lnSpc>
              <a:spcAft>
                <a:spcPct val="20000"/>
              </a:spcAft>
            </a:pP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r. 1790</a:t>
            </a:r>
          </a:p>
          <a:p>
            <a:pPr marL="252000" lvl="2">
              <a:lnSpc>
                <a:spcPct val="90000"/>
              </a:lnSpc>
              <a:spcAft>
                <a:spcPct val="20000"/>
              </a:spcAft>
              <a:buFontTx/>
              <a:buChar char="-"/>
            </a:pP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r. 1854 vznikla </a:t>
            </a:r>
            <a:r>
              <a:rPr lang="cs-CZ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Republikánská strana</a:t>
            </a:r>
          </a:p>
          <a:p>
            <a:pPr marL="252000" lvl="2">
              <a:lnSpc>
                <a:spcPct val="90000"/>
              </a:lnSpc>
              <a:spcAft>
                <a:spcPct val="20000"/>
              </a:spcAft>
            </a:pP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abolicionistickým programem </a:t>
            </a:r>
          </a:p>
          <a:p>
            <a:pPr marL="252000" lvl="2">
              <a:lnSpc>
                <a:spcPct val="90000"/>
              </a:lnSpc>
              <a:spcAft>
                <a:spcPct val="20000"/>
              </a:spcAft>
            </a:pP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-(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z angl. </a:t>
            </a:r>
            <a:r>
              <a:rPr lang="cs-CZ" sz="3200" dirty="0" err="1">
                <a:latin typeface="Arial" panose="020B0604020202020204" pitchFamily="34" charset="0"/>
                <a:cs typeface="Arial" panose="020B0604020202020204" pitchFamily="34" charset="0"/>
              </a:rPr>
              <a:t>abolition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 = zrušení) zrušení otroctví 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Nejvyšší soud ovšem rozhodl, že Kongres nemá právo zrušit otroctví v žádném státu USA.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536505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R. 1859 se bílý Jižan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Brown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neúspěšně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pokusil vyvolat povstání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černých otroků.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Byl oběšen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ve Virginii. Prosazoval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ozbrojené povstání jako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jedinou cestu k ukončení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otroctví.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Obrázek 5" descr="John_brown_v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1453133"/>
            <a:ext cx="3275856" cy="4536504"/>
          </a:xfrm>
          <a:prstGeom prst="rect">
            <a:avLst/>
          </a:prstGeom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6545212" y="6021287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5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Abraham Lincoln</a:t>
            </a:r>
            <a:br>
              <a:rPr lang="cs-CZ" sz="3200" dirty="0" smtClean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rgbClr val="C00000"/>
                </a:solidFill>
              </a:rPr>
              <a:t>1809–1865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352839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letech 1861–1865 byl 16. americkým prezidentem, prvním z řad Republikánské strany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zásadě odmítavý pohled na otrokářství, ale byl pouze proti šíření otroctví do nových států (S, Z). Nebyl proti jeho zrušení tam, kde již existovalo.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Obrázek 3" descr="alincol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188640"/>
            <a:ext cx="2581275" cy="3028950"/>
          </a:xfrm>
          <a:prstGeom prst="rect">
            <a:avLst/>
          </a:prstGeo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593953" y="3217590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6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435280" cy="6048672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Jižní státy (Jižní Karolína + dalších 10 států) se odtrhly od Unie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(jejich ekonomika byla závislá na otroctví)</a:t>
            </a:r>
          </a:p>
          <a:p>
            <a:pPr>
              <a:spcBef>
                <a:spcPts val="2400"/>
              </a:spcBef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R. 1861 jižní státy vytvořily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Konfederaci amerických států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 prezidentem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Jefferson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Davis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2400"/>
              </a:spcBef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Severní státy to považují za porušení ústavy a rozhodly se pro válku ve snaze zachovat jednotu USA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Obrázek 3" descr="220px-Conf_Navy_Jack_(light_blue)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3501008"/>
            <a:ext cx="2095500" cy="1257300"/>
          </a:xfrm>
          <a:prstGeom prst="rect">
            <a:avLst/>
          </a:prstGeo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380261" y="4759795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7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4536504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Sever</a:t>
            </a:r>
          </a:p>
          <a:p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23 států,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Unie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- 22 milionů obyvatel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hl. m. Washington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- 91 % průmyslu</a:t>
            </a:r>
          </a:p>
          <a:p>
            <a:endParaRPr lang="cs-CZ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Hosp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. charakteristika</a:t>
            </a:r>
          </a:p>
          <a:p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liberální kapitalismus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průmyslová revoluce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industrializace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loďařství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farmářství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obilnářství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hlad po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půdě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60648"/>
            <a:ext cx="4896544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Jih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- 11 států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Konfederace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- 9 milionů obyvatel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hl. m.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Richmond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- 9 % průmyslu</a:t>
            </a:r>
          </a:p>
          <a:p>
            <a:endParaRPr lang="cs-CZ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Hosp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. charakteristika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agrární „feudalismus“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plantáže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otroctví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- pěstování bavlny a tabáku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válka Severu proti Jihu </a:t>
            </a:r>
            <a:b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1861–1865</a:t>
            </a:r>
            <a:endParaRPr lang="cs-CZ" sz="3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– početní i materiální převaha, Lincoln vyhlásil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námořní blokádu Jihu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Získal farmáře prosazením zákona, že po válce získají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65 ha půdy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která se po 5 letech obdělávání stane za malý poplatek  jejich vlastnictvím</a:t>
            </a:r>
          </a:p>
          <a:p>
            <a:pPr>
              <a:lnSpc>
                <a:spcPct val="110000"/>
              </a:lnSpc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Vyhlásil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osvobození černých otroků </a:t>
            </a:r>
          </a:p>
          <a:p>
            <a:pPr>
              <a:lnSpc>
                <a:spcPct val="110000"/>
              </a:lnSpc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x</a:t>
            </a:r>
          </a:p>
          <a:p>
            <a:pPr>
              <a:lnSpc>
                <a:spcPct val="110000"/>
              </a:lnSpc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Velitelé zpočátku nezkušení (Grant,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Sherman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Jih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 silný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morální faktor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 obrana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Pomoc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VB, Francie, Španělska (zájem oslabit Ameriku)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Zkušenější velitelé (generál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x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Hospodářská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zaostalost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Nedostatek surovin → špatné zásobování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247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Průběh války</a:t>
            </a:r>
            <a:endParaRPr lang="cs-CZ" sz="3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Duben 1861 – ostřelování a obsazení unionistické pevnosti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Fort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Sumter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Jižany 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Lincoln povolal 75 tisíc dobrovolníků (přihlásilo se 500 tisíc). </a:t>
            </a:r>
            <a:r>
              <a:rPr lang="cs-CZ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Sám viděl hlavní cíl války v zachování Unie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ne v záchraně či zrušení otroctví.</a:t>
            </a:r>
          </a:p>
          <a:p>
            <a:pPr>
              <a:spcBef>
                <a:spcPts val="2400"/>
              </a:spcBef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Dlouho nerozhodný průběh, velkou roli sehrála námořní střetnutí.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Léto 1863 – </a:t>
            </a:r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jižanský generál </a:t>
            </a:r>
            <a:r>
              <a:rPr lang="cs-CZ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</a:t>
            </a:r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poražen v bitvě u </a:t>
            </a:r>
            <a:r>
              <a:rPr lang="cs-CZ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Gettysburgu</a:t>
            </a:r>
            <a:endParaRPr lang="cs-CZ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ppo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027352" cy="3645024"/>
          </a:xfrm>
        </p:spPr>
      </p:pic>
      <p:pic>
        <p:nvPicPr>
          <p:cNvPr id="5" name="Obrázek 4" descr="gettysburgbattl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3048000"/>
            <a:ext cx="5076056" cy="3810000"/>
          </a:xfrm>
          <a:prstGeom prst="rect">
            <a:avLst/>
          </a:prstGeom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19672" y="3645024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9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06096" y="2636912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10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1864–1865 – generálové Severu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Sherman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a Grant zaznamenávají sérii vítězství 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Duben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1865 –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padl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Richmond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a generál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kapituluje</a:t>
            </a:r>
          </a:p>
          <a:p>
            <a:pPr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generál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Obrázek 3" descr="Robert_Edward_Le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93991" y="2825552"/>
            <a:ext cx="3050009" cy="4032448"/>
          </a:xfrm>
          <a:prstGeom prst="rect">
            <a:avLst/>
          </a:prstGeo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15706" y="2517577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11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2" descr="General-Sherm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823519" cy="6165304"/>
          </a:xfrm>
          <a:prstGeom prst="rect">
            <a:avLst/>
          </a:prstGeom>
        </p:spPr>
      </p:pic>
      <p:pic>
        <p:nvPicPr>
          <p:cNvPr id="4" name="Obrázek 3" descr="generalgra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0"/>
            <a:ext cx="4427984" cy="61653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0667" y="633594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Generál </a:t>
            </a:r>
            <a:r>
              <a:rPr lang="cs-CZ" dirty="0" err="1" smtClean="0"/>
              <a:t>Sherman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41489" y="6421978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generál Grant (18. prezident USA)</a:t>
            </a:r>
            <a:endParaRPr lang="cs-CZ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396931" y="6212636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12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39108" y="6181957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13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css_balti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2780928"/>
            <a:ext cx="6588224" cy="4077072"/>
          </a:xfrm>
          <a:prstGeom prst="rect">
            <a:avLst/>
          </a:prstGeom>
        </p:spPr>
      </p:pic>
      <p:pic>
        <p:nvPicPr>
          <p:cNvPr id="4" name="Obrázek 3" descr="ftsumt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556792"/>
            <a:ext cx="4103440" cy="2948012"/>
          </a:xfrm>
          <a:prstGeom prst="rect">
            <a:avLst/>
          </a:prstGeom>
        </p:spPr>
      </p:pic>
      <p:pic>
        <p:nvPicPr>
          <p:cNvPr id="5" name="Obrázek 4" descr="32282__civil-war-battle-fort-hindman_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1"/>
            <a:ext cx="5292080" cy="263691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48194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pevnost </a:t>
            </a:r>
            <a:r>
              <a:rPr lang="cs-CZ" dirty="0" err="1" smtClean="0"/>
              <a:t>Fort</a:t>
            </a:r>
            <a:r>
              <a:rPr lang="cs-CZ" dirty="0" smtClean="0"/>
              <a:t> </a:t>
            </a:r>
            <a:r>
              <a:rPr lang="cs-CZ" dirty="0" err="1" smtClean="0"/>
              <a:t>Sumter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332656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unionistické obrněné lodě na řece Mississippi ostřelují pozice Jižanů</a:t>
            </a:r>
            <a:endParaRPr lang="cs-CZ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01098" y="6453336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16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90970" y="4511489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14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548457" y="64231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15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 descr="map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39556"/>
            <a:ext cx="9144000" cy="6718444"/>
          </a:xfrm>
          <a:prstGeom prst="rect">
            <a:avLst/>
          </a:prstGeom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444208" y="6520674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17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 descr="en-appomatto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8772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6165304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Appomattox</a:t>
            </a:r>
            <a:r>
              <a:rPr lang="cs-CZ" dirty="0" smtClean="0"/>
              <a:t> </a:t>
            </a:r>
            <a:r>
              <a:rPr lang="cs-CZ" dirty="0" err="1" smtClean="0"/>
              <a:t>Court</a:t>
            </a:r>
            <a:r>
              <a:rPr lang="cs-CZ" dirty="0" smtClean="0"/>
              <a:t> House, 1865  – kapitulace Jihu </a:t>
            </a:r>
            <a:endParaRPr lang="cs-CZ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732240" y="6011316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18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Důsledky války</a:t>
            </a:r>
            <a:endParaRPr lang="cs-CZ" sz="3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Nesmírné </a:t>
            </a: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hospodářské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a</a:t>
            </a: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ekonomické ztráty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+ další </a:t>
            </a: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prohloubení rozdílů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v ekonomikách obou oblastí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620 tisíc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mrtvých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(Sever 360 tis., Jih 260 tis.) = největší ztráty v historii!!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1865 – </a:t>
            </a: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atentát na Lincolna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(zastřelen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v divadle hercem –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– stoupencem Jihu)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OB2d34d2_abraham_lincol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4725144"/>
            <a:ext cx="3162672" cy="1988840"/>
          </a:xfrm>
          <a:prstGeom prst="rect">
            <a:avLst/>
          </a:prstGeom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03848" y="6406009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19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332656"/>
            <a:ext cx="8229600" cy="612068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Bezohledná rekonstrukce Jihu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 vojenská diktatura a vykořisťování radikálů toužících po pomstě Jihu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Zrušení otroctví v obnovené Unii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x </a:t>
            </a:r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práva černochů na Jihu nerespektována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(např. volební právo vázáno na gramotnost a znalost ústavy) – trvá sociální problém = černoši jsou nekvalifikovaní a nevzdělaní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Rasismus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Ku-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klux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klan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Obrázek 4" descr="Ku Klux Kl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81700" y="4941168"/>
            <a:ext cx="3162300" cy="1916832"/>
          </a:xfrm>
          <a:prstGeom prst="rect">
            <a:avLst/>
          </a:prstGeom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63888" y="6406009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20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 válka změnila a přinesla nového?</a:t>
            </a:r>
            <a:endParaRPr lang="cs-CZ" sz="3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První masivní využití telegrafu, železnice, kulometů, opakovacích pušek Henry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Puška Winchester a revolver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Colt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se díky válce rozšířily po Divokém Západě a byly využívány při vlakových loupežích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a bankovních přepadeních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Obrázek 3" descr="image114354017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4437112"/>
            <a:ext cx="5723384" cy="2255143"/>
          </a:xfrm>
          <a:prstGeom prst="rect">
            <a:avLst/>
          </a:prstGeo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55576" y="6406009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21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Vystěhovalecká vlna z Evropy</a:t>
            </a:r>
            <a:endParaRPr lang="cs-CZ" sz="3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80. léta 19. století – </a:t>
            </a:r>
            <a:r>
              <a:rPr lang="cs-CZ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další vlna  přistěhovalců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  z Evropy (např. z Německa, Itálie, Skandinávie), i z Asie – (Čína).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Ekonomičtí, náboženští i političtí emigranti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Nárůst obyvatelstva USA: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R. 1850 – 23 mil.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R. 1870 – 38, 5 mil.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R. 1880 – více než 50 mil.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USA pak přistěhovalectví omezily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Kontrolní otázky</a:t>
            </a:r>
            <a:endParaRPr lang="cs-CZ" sz="3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Jak probíhalo územní rozšiřování USA</a:t>
            </a: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v 19. století?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Co si představujete pod pojmem plantážnický způsob hospodaření?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Jaký byl postoj prezidenta Lincolna k otázce otroctví?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Které americké prezidenty znáte?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Jaké byly důsledky války Severu proti Jihu?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2405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Seznam použitého obrazového materiálu</a:t>
            </a:r>
            <a:endParaRPr lang="cs-CZ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http://www-tc.pbs.org/wnet/civilization-west-and-rest/files/2012/05/usa.jpg</a:t>
            </a: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[2]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http://www.i60.cz/obrazky/velke/gold-suttercreekminers_201301231903216.jpg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[3]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http://magazinuni.cz/wp-content/uploads/6_pribehy_pisni_1.jpg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[4]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http://upload.wikimedia.org/wikipedia/commons/8/89/Robert_Edward_Lee.jpg</a:t>
            </a: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[5]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www.old-picture.com/civil-war/pictures/General-Sherman.jpg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[6]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://civilwarinvirginia.files.wordpress.com/2011/04/generalgrant.jpg</a:t>
            </a: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[7]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://upload.wikimedia.org/wikipedia/commons/thumb/5/58/Conf_Navy_Jack_(light_blue).svg/220px-Conf_Navy_Jack_(light_blue).svg.png</a:t>
            </a: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[8] https://cs.wikipedia.org/wiki/Ob%C4%8Dansk%C3%A1_v%C3%A1lka_v_USA#mediaviewer/Soubor:American_Civil_War_Montage_2.jpg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[9]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klempera.tripod.com/appom.jpg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10]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://www.whyguides.com/wp-content/uploads/2009/06/gettysburgbattle.jpg</a:t>
            </a: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[11]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upload.wikimedia.org/wikipedia/commons/1/16/John_brown_v2.jpg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[12]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://www.civilwar.com//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media/alincoln.gif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13]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forum.valka.cz/files/css_baltic.jpg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[14]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www.electricscotland.com/history/america/civilwar/ftsumter.jpg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568952" cy="6120680"/>
          </a:xfrm>
        </p:spPr>
        <p:txBody>
          <a:bodyPr/>
          <a:lstStyle/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15]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http://images.forwallpaper.com/files/thumbs/preview/3/32282__civil-war-battle-fort-hindman_p.jpg</a:t>
            </a: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[16]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http://www.hwpl.org/civilwar.jpg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[17] 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1861project.com/</a:t>
            </a:r>
            <a:r>
              <a:rPr lang="cs-CZ" sz="1600" dirty="0" err="1" smtClean="0"/>
              <a:t>wp</a:t>
            </a:r>
            <a:r>
              <a:rPr lang="cs-CZ" sz="1600" dirty="0" smtClean="0"/>
              <a:t>/</a:t>
            </a:r>
            <a:r>
              <a:rPr lang="cs-CZ" sz="1600" dirty="0" err="1" smtClean="0"/>
              <a:t>wp</a:t>
            </a:r>
            <a:r>
              <a:rPr lang="cs-CZ" sz="1600" dirty="0" smtClean="0"/>
              <a:t>-</a:t>
            </a:r>
            <a:r>
              <a:rPr lang="cs-CZ" sz="1600" dirty="0" err="1" smtClean="0"/>
              <a:t>content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/2012/04/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appomattox.jpg</a:t>
            </a:r>
            <a:endParaRPr lang="cs-CZ" sz="1600" dirty="0"/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[18] </a:t>
            </a:r>
            <a:r>
              <a:rPr lang="cs-CZ" sz="1600" dirty="0" smtClean="0"/>
              <a:t>http://wjgy111dh.blog.163.com/blog/static/199868294201322035757149/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smtClean="0">
                <a:latin typeface="Arial" panose="020B0604020202020204" pitchFamily="34" charset="0"/>
                <a:cs typeface="Arial" panose="020B0604020202020204" pitchFamily="34" charset="0"/>
              </a:rPr>
              <a:t>Obr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[19] </a:t>
            </a:r>
            <a:r>
              <a:rPr lang="cs-CZ" sz="1600" dirty="0" smtClean="0"/>
              <a:t>http</a:t>
            </a:r>
            <a:r>
              <a:rPr lang="cs-CZ" sz="1600" dirty="0"/>
              <a:t>://alfahir.hu/sites/barikad.hu/files/images/Ku%20Klux%20Klan.jpg</a:t>
            </a: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[20] 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</a:t>
            </a:r>
            <a:r>
              <a:rPr lang="cs-CZ" sz="1600" dirty="0" err="1" smtClean="0"/>
              <a:t>valka.cz</a:t>
            </a:r>
            <a:r>
              <a:rPr lang="cs-CZ" sz="1600" dirty="0" smtClean="0"/>
              <a:t>/</a:t>
            </a:r>
            <a:r>
              <a:rPr lang="cs-CZ" sz="1600" dirty="0" err="1" smtClean="0"/>
              <a:t>newdesign</a:t>
            </a:r>
            <a:r>
              <a:rPr lang="cs-CZ" sz="1600" dirty="0" smtClean="0"/>
              <a:t>/v900/</a:t>
            </a:r>
            <a:r>
              <a:rPr lang="cs-CZ" sz="1600" dirty="0" err="1" smtClean="0"/>
              <a:t>html</a:t>
            </a:r>
            <a:r>
              <a:rPr lang="cs-CZ" sz="1600" dirty="0" smtClean="0"/>
              <a:t>_</a:t>
            </a:r>
            <a:r>
              <a:rPr lang="cs-CZ" sz="1600" dirty="0" err="1" smtClean="0"/>
              <a:t>images</a:t>
            </a:r>
            <a:r>
              <a:rPr lang="cs-CZ" sz="1600" dirty="0" smtClean="0"/>
              <a:t>/3_2006/image1143540178.JPG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23528" y="2492896"/>
            <a:ext cx="8208912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                             </a:t>
            </a:r>
            <a:r>
              <a:rPr lang="cs-CZ" sz="2400" b="1" dirty="0" smtClean="0"/>
              <a:t>Autorská práva a citace</a:t>
            </a:r>
          </a:p>
          <a:p>
            <a:r>
              <a:rPr lang="cs-CZ" sz="2400" dirty="0" smtClean="0"/>
              <a:t>Autor:   Veronika Košťálová</a:t>
            </a:r>
          </a:p>
          <a:p>
            <a:r>
              <a:rPr lang="cs-CZ" sz="2400" dirty="0" smtClean="0"/>
              <a:t>Název díla: Válka Severu proti Jihu – občanská válka</a:t>
            </a:r>
            <a:r>
              <a:rPr lang="en-US" sz="2400" dirty="0" smtClean="0"/>
              <a:t> </a:t>
            </a:r>
            <a:r>
              <a:rPr lang="cs-CZ" sz="2400" dirty="0" smtClean="0"/>
              <a:t>v USA   </a:t>
            </a:r>
          </a:p>
          <a:p>
            <a:r>
              <a:rPr lang="cs-CZ" sz="2400" dirty="0" smtClean="0"/>
              <a:t>Datum vzniku:  říjen 2013</a:t>
            </a:r>
          </a:p>
          <a:p>
            <a:endParaRPr lang="cs-CZ" sz="2400" dirty="0" smtClean="0"/>
          </a:p>
          <a:p>
            <a:r>
              <a:rPr lang="cs-CZ" sz="2400" dirty="0" smtClean="0"/>
              <a:t>Materiály jsou určeny pro bezplatné používání pro potřeby výuky a vzdělávání na všech typech škol a školských zařízení. Jakékoliv další využití podléhá autorskému zákonu. </a:t>
            </a:r>
            <a:r>
              <a:rPr lang="en-US" sz="2400" dirty="0" smtClean="0"/>
              <a:t> </a:t>
            </a:r>
          </a:p>
          <a:p>
            <a:pPr>
              <a:spcBef>
                <a:spcPts val="1200"/>
              </a:spcBef>
            </a:pPr>
            <a:r>
              <a:rPr lang="cs-CZ" sz="2400" dirty="0" smtClean="0"/>
              <a:t>Tato prezentace je autorským dílem.</a:t>
            </a: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54" y="65088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81187" y="1219200"/>
            <a:ext cx="71342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Obchodní akademie, Střední odborná škola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 a Jazyková škola s právem státní jazykové zkoušky,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                                                                Hradec Králové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2572</TotalTime>
  <Words>1415</Words>
  <Application>Microsoft Office PowerPoint</Application>
  <PresentationFormat>Předvádění na obrazovce (4:3)</PresentationFormat>
  <Paragraphs>211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Snímek 1</vt:lpstr>
      <vt:lpstr>Snímek 2</vt:lpstr>
      <vt:lpstr>Snímek 3</vt:lpstr>
      <vt:lpstr>Zvětšování teritoria USA</vt:lpstr>
      <vt:lpstr>Snímek 5</vt:lpstr>
      <vt:lpstr>Přistěhovalectví</vt:lpstr>
      <vt:lpstr>Snímek 7</vt:lpstr>
      <vt:lpstr>Zlatá horečka</vt:lpstr>
      <vt:lpstr>Snímek 9</vt:lpstr>
      <vt:lpstr>Snímek 10</vt:lpstr>
      <vt:lpstr>Snímek 11</vt:lpstr>
      <vt:lpstr>Abraham Lincoln 1809–1865</vt:lpstr>
      <vt:lpstr> </vt:lpstr>
      <vt:lpstr>Snímek 14</vt:lpstr>
      <vt:lpstr>Občanská válka Severu proti Jihu  1861–1865</vt:lpstr>
      <vt:lpstr>Snímek 16</vt:lpstr>
      <vt:lpstr>Průběh války</vt:lpstr>
      <vt:lpstr>Snímek 18</vt:lpstr>
      <vt:lpstr>Snímek 19</vt:lpstr>
      <vt:lpstr>Snímek 20</vt:lpstr>
      <vt:lpstr>Snímek 21</vt:lpstr>
      <vt:lpstr>Snímek 22</vt:lpstr>
      <vt:lpstr>Snímek 23</vt:lpstr>
      <vt:lpstr>Důsledky války</vt:lpstr>
      <vt:lpstr>Snímek 25</vt:lpstr>
      <vt:lpstr>Co válka změnila a přinesla nového?</vt:lpstr>
      <vt:lpstr>Vystěhovalecká vlna z Evropy</vt:lpstr>
      <vt:lpstr>Kontrolní otázky</vt:lpstr>
      <vt:lpstr>Seznam použitého obrazového materiálu</vt:lpstr>
      <vt:lpstr>Snímek 30</vt:lpstr>
      <vt:lpstr>Snímek 31</vt:lpstr>
    </vt:vector>
  </TitlesOfParts>
  <Company>OATGM Kostelec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válka v USA</dc:title>
  <dc:creator>Tmějová</dc:creator>
  <cp:lastModifiedBy>Dum</cp:lastModifiedBy>
  <cp:revision>86</cp:revision>
  <dcterms:created xsi:type="dcterms:W3CDTF">2010-06-08T18:30:41Z</dcterms:created>
  <dcterms:modified xsi:type="dcterms:W3CDTF">2014-08-27T19:56:59Z</dcterms:modified>
</cp:coreProperties>
</file>